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10" autoAdjust="0"/>
  </p:normalViewPr>
  <p:slideViewPr>
    <p:cSldViewPr>
      <p:cViewPr>
        <p:scale>
          <a:sx n="90" d="100"/>
          <a:sy n="90" d="100"/>
        </p:scale>
        <p:origin x="-131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5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4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8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4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5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9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1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14F17-C0F7-4501-B54D-BF9868E0382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750DA-23C1-4A6A-B170-D666200A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4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8b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Spectroscopy of Amides</a:t>
            </a:r>
            <a:endParaRPr lang="en-US" sz="3600" b="1" i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851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Infrared Spectroscopy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location of the carbonyl stretching frequency varies significantly  between the different carbonyl functionalities (CH</a:t>
            </a:r>
            <a:r>
              <a:rPr lang="en-US" baseline="-25000" dirty="0" smtClean="0"/>
              <a:t>3</a:t>
            </a:r>
            <a:r>
              <a:rPr lang="en-US" dirty="0" smtClean="0"/>
              <a:t>COX, HF/6-31**)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34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table shows that a shorter the C=O bond is associated with a higher carbonyl stretching frequency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Acyl chlorides are on the high end of this range because of the inductive effect of the chlorine atom (B.O. for (C=O)=1.937 (CH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COCl))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Amides are found on the low end of the range because of the strong resonance effect (</a:t>
            </a:r>
            <a:r>
              <a:rPr lang="en-US" dirty="0">
                <a:solidFill>
                  <a:srgbClr val="002060"/>
                </a:solidFill>
              </a:rPr>
              <a:t>B.O</a:t>
            </a:r>
            <a:r>
              <a:rPr lang="en-US" dirty="0" smtClean="0">
                <a:solidFill>
                  <a:srgbClr val="002060"/>
                </a:solidFill>
              </a:rPr>
              <a:t>. for (C=O)=1.718 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</a:rPr>
              <a:t>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CON(CH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)). The C-N bond is usually significantly shorter in amide compared to amines due to the partial double bond (</a:t>
            </a:r>
            <a:r>
              <a:rPr lang="en-US" dirty="0">
                <a:solidFill>
                  <a:srgbClr val="002060"/>
                </a:solidFill>
              </a:rPr>
              <a:t>(B.O. for </a:t>
            </a:r>
            <a:r>
              <a:rPr lang="en-US" dirty="0" smtClean="0">
                <a:solidFill>
                  <a:srgbClr val="002060"/>
                </a:solidFill>
              </a:rPr>
              <a:t>(C-N)=1.14)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pic>
        <p:nvPicPr>
          <p:cNvPr id="1026" name="Picture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5471160"/>
            <a:ext cx="2990268" cy="10058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xtLst/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43781"/>
              </p:ext>
            </p:extLst>
          </p:nvPr>
        </p:nvGraphicFramePr>
        <p:xfrm>
          <a:off x="838200" y="2087880"/>
          <a:ext cx="7589520" cy="14935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68425"/>
                <a:gridCol w="1326327"/>
                <a:gridCol w="1031590"/>
                <a:gridCol w="884212"/>
                <a:gridCol w="1031590"/>
                <a:gridCol w="1547376"/>
              </a:tblGrid>
              <a:tr h="914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</a:rPr>
                        <a:t>Carbonyl compound</a:t>
                      </a:r>
                      <a:endParaRPr lang="en-US" sz="1600" b="1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Reactivity</a:t>
                      </a:r>
                      <a:endParaRPr lang="en-US" sz="16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0287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ν(C=O)</a:t>
                      </a:r>
                      <a:endParaRPr lang="en-US" sz="16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d(C=O)</a:t>
                      </a:r>
                      <a:r>
                        <a:rPr lang="en-US" sz="1400" b="1" baseline="30000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Bond order</a:t>
                      </a:r>
                      <a:endParaRPr lang="en-US" sz="16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pK</a:t>
                      </a:r>
                      <a:r>
                        <a:rPr lang="en-US" sz="1400" b="1" baseline="-25000" dirty="0">
                          <a:effectLst/>
                        </a:rPr>
                        <a:t>a </a:t>
                      </a:r>
                      <a:r>
                        <a:rPr lang="en-US" sz="1400" b="1" dirty="0">
                          <a:effectLst/>
                        </a:rPr>
                        <a:t>of acid </a:t>
                      </a:r>
                      <a:endParaRPr lang="en-US" sz="16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COBr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extremely high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1817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116.3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1.939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(-9)    (HBr)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COCl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extremely high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1806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116.7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1.937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(-7)    (HCl)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CO)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very high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1761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117.8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1.848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~3-5    (RCOOH)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COOCH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medium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1748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118.8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1.835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16-19  (ROH)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</a:t>
                      </a:r>
                      <a:r>
                        <a:rPr lang="en-US" sz="1400" baseline="-25000">
                          <a:effectLst/>
                        </a:rPr>
                        <a:t>3</a:t>
                      </a:r>
                      <a:r>
                        <a:rPr lang="en-US" sz="1400">
                          <a:effectLst/>
                        </a:rPr>
                        <a:t>COOH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low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1715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118.7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1.870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       (H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O)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CON(CH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extremely low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1662 cm</a:t>
                      </a:r>
                      <a:r>
                        <a:rPr lang="en-US" sz="1400" baseline="30000">
                          <a:effectLst/>
                        </a:rPr>
                        <a:t>-1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120.2 pm</a:t>
                      </a:r>
                      <a:endParaRPr lang="en-US" sz="16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600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1.718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       (NH­</a:t>
                      </a:r>
                      <a:r>
                        <a:rPr lang="en-US" sz="1400" baseline="-25000" dirty="0">
                          <a:effectLst/>
                        </a:rPr>
                        <a:t>3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96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NMR Spectroscopy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5105400"/>
          </a:xfrm>
        </p:spPr>
        <p:txBody>
          <a:bodyPr>
            <a:noAutofit/>
          </a:bodyPr>
          <a:lstStyle/>
          <a:p>
            <a:r>
              <a:rPr lang="en-US" sz="2000" baseline="30000" dirty="0" smtClean="0"/>
              <a:t>1</a:t>
            </a:r>
            <a:r>
              <a:rPr lang="en-US" sz="2000" dirty="0" smtClean="0"/>
              <a:t>H and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C-NMR spectra  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How many signals would we expect to see on the </a:t>
            </a:r>
            <a:r>
              <a:rPr lang="en-US" sz="1600" baseline="30000" dirty="0">
                <a:solidFill>
                  <a:srgbClr val="002060"/>
                </a:solidFill>
              </a:rPr>
              <a:t>1</a:t>
            </a:r>
            <a:r>
              <a:rPr lang="en-US" sz="1600" dirty="0">
                <a:solidFill>
                  <a:srgbClr val="002060"/>
                </a:solidFill>
              </a:rPr>
              <a:t>H-NMR and the </a:t>
            </a:r>
            <a:r>
              <a:rPr lang="en-US" sz="1600" baseline="30000" dirty="0">
                <a:solidFill>
                  <a:srgbClr val="002060"/>
                </a:solidFill>
              </a:rPr>
              <a:t>13</a:t>
            </a:r>
            <a:r>
              <a:rPr lang="en-US" sz="1600" dirty="0">
                <a:solidFill>
                  <a:srgbClr val="002060"/>
                </a:solidFill>
              </a:rPr>
              <a:t>C-NMR </a:t>
            </a:r>
            <a:r>
              <a:rPr lang="en-US" sz="1600" dirty="0" smtClean="0">
                <a:solidFill>
                  <a:srgbClr val="002060"/>
                </a:solidFill>
              </a:rPr>
              <a:t>spectrum?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The additional signals are observed due to the lower apparent symmetry i.e., two signals for the methyl groups in the </a:t>
            </a:r>
            <a:r>
              <a:rPr lang="en-US" sz="1600" baseline="30000" dirty="0" smtClean="0">
                <a:solidFill>
                  <a:srgbClr val="002060"/>
                </a:solidFill>
              </a:rPr>
              <a:t>1</a:t>
            </a:r>
            <a:r>
              <a:rPr lang="en-US" sz="1600" dirty="0" smtClean="0">
                <a:solidFill>
                  <a:srgbClr val="002060"/>
                </a:solidFill>
              </a:rPr>
              <a:t>H-NMR and the </a:t>
            </a:r>
            <a:r>
              <a:rPr lang="en-US" sz="1600" baseline="30000" dirty="0" smtClean="0">
                <a:solidFill>
                  <a:srgbClr val="002060"/>
                </a:solidFill>
              </a:rPr>
              <a:t>13</a:t>
            </a:r>
            <a:r>
              <a:rPr lang="en-US" sz="1600" dirty="0" smtClean="0">
                <a:solidFill>
                  <a:srgbClr val="002060"/>
                </a:solidFill>
              </a:rPr>
              <a:t>C-NMR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The spectra are temperature and solvent dependent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11" y="2209800"/>
            <a:ext cx="2741189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794979"/>
              </p:ext>
            </p:extLst>
          </p:nvPr>
        </p:nvGraphicFramePr>
        <p:xfrm>
          <a:off x="7315200" y="2209800"/>
          <a:ext cx="914400" cy="794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CS ChemDraw Drawing" r:id="rId4" imgW="1304317" imgH="1133295" progId="ChemDraw.Document.6.0">
                  <p:embed/>
                </p:oleObj>
              </mc:Choice>
              <mc:Fallback>
                <p:oleObj name="CS ChemDraw Drawing" r:id="rId4" imgW="1304317" imgH="11332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15200" y="2209800"/>
                        <a:ext cx="914400" cy="794503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998" y="2209800"/>
            <a:ext cx="2735886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47608"/>
              </p:ext>
            </p:extLst>
          </p:nvPr>
        </p:nvGraphicFramePr>
        <p:xfrm>
          <a:off x="7315200" y="3006681"/>
          <a:ext cx="914400" cy="1260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CS ChemDraw Drawing" r:id="rId7" imgW="1260002" imgH="1735527" progId="ChemDraw.Document.6.0">
                  <p:embed/>
                </p:oleObj>
              </mc:Choice>
              <mc:Fallback>
                <p:oleObj name="CS ChemDraw Drawing" r:id="rId7" imgW="1260002" imgH="17355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15200" y="3006681"/>
                        <a:ext cx="914400" cy="1260519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09597"/>
              </p:ext>
            </p:extLst>
          </p:nvPr>
        </p:nvGraphicFramePr>
        <p:xfrm>
          <a:off x="2819400" y="5105400"/>
          <a:ext cx="3657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002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Rotational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Barrier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N,N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Dimethylformamide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92 kJ/mol  (D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N,N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Dimethylacetamide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80 kJ/mol  (D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solidFill>
                            <a:schemeClr val="tx1"/>
                          </a:solidFill>
                        </a:rPr>
                        <a:t>N,N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Dimethylbenzamide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66 kJ/mol (CDCl</a:t>
                      </a:r>
                      <a:r>
                        <a:rPr lang="en-US" sz="14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71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NMR </a:t>
            </a:r>
            <a:r>
              <a:rPr lang="en-US" dirty="0" smtClean="0">
                <a:solidFill>
                  <a:srgbClr val="002060"/>
                </a:solidFill>
              </a:rPr>
              <a:t>Spectroscopy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DEET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If a free rotation about the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O=C-N bond was observed,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there should be </a:t>
            </a:r>
            <a:r>
              <a:rPr lang="en-US" sz="2000" dirty="0">
                <a:solidFill>
                  <a:srgbClr val="002060"/>
                </a:solidFill>
              </a:rPr>
              <a:t>three </a:t>
            </a:r>
            <a:r>
              <a:rPr lang="en-US" sz="2000" dirty="0" smtClean="0">
                <a:solidFill>
                  <a:srgbClr val="002060"/>
                </a:solidFill>
              </a:rPr>
              <a:t>signals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in the range </a:t>
            </a:r>
            <a:r>
              <a:rPr lang="en-US" sz="2000" dirty="0">
                <a:solidFill>
                  <a:srgbClr val="002060"/>
                </a:solidFill>
              </a:rPr>
              <a:t>below 4.0 ppm.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Three signals are observed at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high temperatures, but five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signals at room temperature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and below because of the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slow rotation which makes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the two ethyl groups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non-equivalent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673"/>
          <a:stretch/>
        </p:blipFill>
        <p:spPr bwMode="auto">
          <a:xfrm>
            <a:off x="4823496" y="1447800"/>
            <a:ext cx="3840480" cy="115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7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96" y="2633472"/>
            <a:ext cx="3749040" cy="107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8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96" y="3774418"/>
            <a:ext cx="3749040" cy="11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1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8"/>
          <a:stretch/>
        </p:blipFill>
        <p:spPr bwMode="auto">
          <a:xfrm>
            <a:off x="4861560" y="4950435"/>
            <a:ext cx="3749040" cy="1450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1674694" cy="83820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4" name="TextBox 3"/>
          <p:cNvSpPr txBox="1"/>
          <p:nvPr/>
        </p:nvSpPr>
        <p:spPr>
          <a:xfrm>
            <a:off x="4823495" y="3763962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T=300 K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3496" y="49500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T=280 K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3496" y="26640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T=320 K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23496" y="144780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T=370 K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81200" y="1600200"/>
            <a:ext cx="457200" cy="456392"/>
          </a:xfrm>
          <a:prstGeom prst="roundRect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64064" y="1447799"/>
            <a:ext cx="152400" cy="4648199"/>
          </a:xfrm>
          <a:prstGeom prst="roundRect">
            <a:avLst/>
          </a:prstGeom>
          <a:noFill/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006335"/>
              </p:ext>
            </p:extLst>
          </p:nvPr>
        </p:nvGraphicFramePr>
        <p:xfrm>
          <a:off x="2971800" y="5638800"/>
          <a:ext cx="1645920" cy="835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CS ChemDraw Drawing" r:id="rId8" imgW="2570804" imgH="1305554" progId="ChemDraw.Document.6.0">
                  <p:embed/>
                </p:oleObj>
              </mc:Choice>
              <mc:Fallback>
                <p:oleObj name="CS ChemDraw Drawing" r:id="rId8" imgW="2570804" imgH="13055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71800" y="5638800"/>
                        <a:ext cx="1645920" cy="83566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953000" y="5791200"/>
            <a:ext cx="838200" cy="381000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 rot="18028629">
            <a:off x="4023995" y="6098435"/>
            <a:ext cx="535102" cy="95250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18028629">
            <a:off x="4193213" y="6165018"/>
            <a:ext cx="535102" cy="134279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620000" y="5675617"/>
            <a:ext cx="457200" cy="457466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Example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N,N</a:t>
            </a:r>
            <a:r>
              <a:rPr lang="en-US" dirty="0" smtClean="0"/>
              <a:t>-</a:t>
            </a:r>
            <a:r>
              <a:rPr lang="en-US" dirty="0" err="1" smtClean="0"/>
              <a:t>Diethylformamide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What would be expect to observe in the </a:t>
            </a:r>
            <a:r>
              <a:rPr lang="en-US" baseline="30000" dirty="0" smtClean="0">
                <a:solidFill>
                  <a:srgbClr val="00206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H-NMR spectrum?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How can one rationalize the quintet at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=3.3 ppm and the quartet at </a:t>
            </a:r>
            <a:r>
              <a:rPr lang="en-US" dirty="0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=1.1 ppm?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Two overlapping quartets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or triplets, respectively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95601"/>
            <a:ext cx="4114800" cy="3019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495630"/>
              </p:ext>
            </p:extLst>
          </p:nvPr>
        </p:nvGraphicFramePr>
        <p:xfrm>
          <a:off x="4905376" y="2971800"/>
          <a:ext cx="1131095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CS ChemDraw Drawing" r:id="rId4" imgW="1419968" imgH="1261613" progId="ChemDraw.Document.6.0">
                  <p:embed/>
                </p:oleObj>
              </mc:Choice>
              <mc:Fallback>
                <p:oleObj name="CS ChemDraw Drawing" r:id="rId4" imgW="1419968" imgH="12616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05376" y="2971800"/>
                        <a:ext cx="1131095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42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Amide Conformers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Secondary amides are found as trans- or/and cis-conformers (</a:t>
            </a:r>
            <a:r>
              <a:rPr lang="en-US" dirty="0" err="1" smtClean="0"/>
              <a:t>rotamers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bulky R’-groups (i.e., 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dirty="0" smtClean="0">
                <a:solidFill>
                  <a:srgbClr val="002060"/>
                </a:solidFill>
              </a:rPr>
              <a:t>.-Bu, </a:t>
            </a:r>
            <a:r>
              <a:rPr lang="en-US" dirty="0" err="1" smtClean="0">
                <a:solidFill>
                  <a:srgbClr val="002060"/>
                </a:solidFill>
              </a:rPr>
              <a:t>Ph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i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Tol</a:t>
            </a:r>
            <a:r>
              <a:rPr lang="en-US" dirty="0" smtClean="0">
                <a:solidFill>
                  <a:srgbClr val="002060"/>
                </a:solidFill>
              </a:rPr>
              <a:t>, etc.), the </a:t>
            </a:r>
            <a:r>
              <a:rPr lang="en-US" i="1" dirty="0" smtClean="0">
                <a:solidFill>
                  <a:srgbClr val="002060"/>
                </a:solidFill>
              </a:rPr>
              <a:t>cis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rotamer</a:t>
            </a:r>
            <a:r>
              <a:rPr lang="en-US" dirty="0" smtClean="0">
                <a:solidFill>
                  <a:srgbClr val="002060"/>
                </a:solidFill>
              </a:rPr>
              <a:t> is dominant in solution (CDCl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R’-groups that contain atoms like nitrogen (i.e., lidocaine) or oxygen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 a reasonable distance, the </a:t>
            </a:r>
            <a:r>
              <a:rPr lang="en-US" i="1" dirty="0" smtClean="0">
                <a:solidFill>
                  <a:srgbClr val="002060"/>
                </a:solidFill>
              </a:rPr>
              <a:t>trans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rotamer</a:t>
            </a:r>
            <a:r>
              <a:rPr lang="en-US" dirty="0" smtClean="0">
                <a:solidFill>
                  <a:srgbClr val="002060"/>
                </a:solidFill>
              </a:rPr>
              <a:t> is favored due to the possibility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of intramolecular hydrogen bonding 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 lower </a:t>
            </a:r>
            <a:r>
              <a:rPr lang="en-US" dirty="0" smtClean="0">
                <a:solidFill>
                  <a:srgbClr val="660066"/>
                </a:solidFill>
                <a:latin typeface="Symbol" panose="05050102010706020507" pitchFamily="18" charset="2"/>
              </a:rPr>
              <a:t>n</a:t>
            </a:r>
            <a:r>
              <a:rPr lang="en-US" dirty="0" smtClean="0">
                <a:solidFill>
                  <a:srgbClr val="660066"/>
                </a:solidFill>
              </a:rPr>
              <a:t>(NH) stretching mode (</a:t>
            </a:r>
            <a:r>
              <a:rPr lang="en-US" dirty="0" smtClean="0">
                <a:solidFill>
                  <a:srgbClr val="660066"/>
                </a:solidFill>
                <a:latin typeface="Symbol" panose="05050102010706020507" pitchFamily="18" charset="2"/>
              </a:rPr>
              <a:t>n</a:t>
            </a:r>
            <a:r>
              <a:rPr lang="en-US" dirty="0" smtClean="0">
                <a:solidFill>
                  <a:srgbClr val="660066"/>
                </a:solidFill>
              </a:rPr>
              <a:t>&lt;3300 cm</a:t>
            </a:r>
            <a:r>
              <a:rPr lang="en-US" baseline="30000" dirty="0" smtClean="0">
                <a:solidFill>
                  <a:srgbClr val="660066"/>
                </a:solidFill>
              </a:rPr>
              <a:t>-1</a:t>
            </a:r>
            <a:r>
              <a:rPr lang="en-US" dirty="0" smtClean="0">
                <a:solidFill>
                  <a:srgbClr val="660066"/>
                </a:solidFill>
              </a:rPr>
              <a:t>) and increase in the </a:t>
            </a:r>
            <a:r>
              <a:rPr lang="en-US" dirty="0" smtClean="0">
                <a:solidFill>
                  <a:srgbClr val="660066"/>
                </a:solidFill>
                <a:latin typeface="Symbol" panose="05050102010706020507" pitchFamily="18" charset="2"/>
              </a:rPr>
              <a:t>d(</a:t>
            </a:r>
            <a:r>
              <a:rPr lang="en-US" dirty="0" smtClean="0">
                <a:solidFill>
                  <a:srgbClr val="660066"/>
                </a:solidFill>
              </a:rPr>
              <a:t>NH) mode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(</a:t>
            </a:r>
            <a:r>
              <a:rPr lang="en-US" dirty="0" smtClean="0">
                <a:solidFill>
                  <a:srgbClr val="660066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660066"/>
                </a:solidFill>
              </a:rPr>
              <a:t>&gt;1500 </a:t>
            </a:r>
            <a:r>
              <a:rPr lang="en-US" dirty="0">
                <a:solidFill>
                  <a:srgbClr val="660066"/>
                </a:solidFill>
              </a:rPr>
              <a:t>cm</a:t>
            </a:r>
            <a:r>
              <a:rPr lang="en-US" baseline="30000" dirty="0">
                <a:solidFill>
                  <a:srgbClr val="660066"/>
                </a:solidFill>
              </a:rPr>
              <a:t>-1</a:t>
            </a:r>
            <a:r>
              <a:rPr lang="en-US" dirty="0">
                <a:solidFill>
                  <a:srgbClr val="660066"/>
                </a:solidFill>
              </a:rPr>
              <a:t>)</a:t>
            </a:r>
            <a:endParaRPr lang="en-US" dirty="0" smtClean="0">
              <a:solidFill>
                <a:srgbClr val="660066"/>
              </a:solidFill>
            </a:endParaRP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An increased chemical shift of the amide proton (</a:t>
            </a:r>
            <a:r>
              <a:rPr lang="en-US" dirty="0" smtClean="0">
                <a:solidFill>
                  <a:srgbClr val="660066"/>
                </a:solidFill>
                <a:latin typeface="Symbol" panose="05050102010706020507" pitchFamily="18" charset="2"/>
              </a:rPr>
              <a:t>d</a:t>
            </a:r>
            <a:r>
              <a:rPr lang="en-US" dirty="0" smtClean="0">
                <a:solidFill>
                  <a:srgbClr val="660066"/>
                </a:solidFill>
              </a:rPr>
              <a:t>=9.5-11 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At higher concentrations, aggregates of the trans </a:t>
            </a:r>
            <a:r>
              <a:rPr lang="en-US" dirty="0" err="1" smtClean="0">
                <a:solidFill>
                  <a:srgbClr val="002060"/>
                </a:solidFill>
              </a:rPr>
              <a:t>rotamer</a:t>
            </a:r>
            <a:r>
              <a:rPr lang="en-US" dirty="0" smtClean="0">
                <a:solidFill>
                  <a:srgbClr val="002060"/>
                </a:solidFill>
              </a:rPr>
              <a:t> are found in solution.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429459"/>
              </p:ext>
            </p:extLst>
          </p:nvPr>
        </p:nvGraphicFramePr>
        <p:xfrm>
          <a:off x="2971800" y="1993900"/>
          <a:ext cx="3398838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S ChemDraw Drawing" r:id="rId3" imgW="3399547" imgH="1511510" progId="ChemDraw.Document.6.0">
                  <p:embed/>
                </p:oleObj>
              </mc:Choice>
              <mc:Fallback>
                <p:oleObj name="CS ChemDraw Drawing" r:id="rId3" imgW="3399547" imgH="151151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1993900"/>
                        <a:ext cx="3398838" cy="15113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200400" y="1981200"/>
            <a:ext cx="6858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18224859">
            <a:off x="5557075" y="1844403"/>
            <a:ext cx="591259" cy="10358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7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Amide </a:t>
            </a:r>
            <a:r>
              <a:rPr lang="en-US" dirty="0" smtClean="0">
                <a:solidFill>
                  <a:srgbClr val="002060"/>
                </a:solidFill>
              </a:rPr>
              <a:t>Conformers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Example 1: </a:t>
            </a:r>
            <a:r>
              <a:rPr lang="en-US" sz="2400" i="1" dirty="0" smtClean="0"/>
              <a:t>N</a:t>
            </a:r>
            <a:r>
              <a:rPr lang="en-US" sz="2400" dirty="0" smtClean="0"/>
              <a:t>-</a:t>
            </a:r>
            <a:r>
              <a:rPr lang="en-US" sz="2400" dirty="0" err="1" smtClean="0"/>
              <a:t>Ethylformamide</a:t>
            </a:r>
            <a:r>
              <a:rPr lang="en-US" sz="2400" dirty="0" smtClean="0"/>
              <a:t> (</a:t>
            </a:r>
            <a:r>
              <a:rPr lang="en-US" sz="2400" dirty="0"/>
              <a:t>0.5 </a:t>
            </a:r>
            <a:r>
              <a:rPr lang="en-US" sz="2400" dirty="0" smtClean="0"/>
              <a:t>mL </a:t>
            </a:r>
            <a:r>
              <a:rPr lang="en-US" sz="2400" dirty="0"/>
              <a:t>: </a:t>
            </a:r>
            <a:r>
              <a:rPr lang="en-US" sz="2400" dirty="0" smtClean="0"/>
              <a:t>1.5 mL CDCl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dirty="0"/>
          </a:p>
          <a:p>
            <a:r>
              <a:rPr lang="en-US" sz="2400" dirty="0" smtClean="0"/>
              <a:t>Two sets of signals due to the </a:t>
            </a:r>
            <a:r>
              <a:rPr lang="en-US" sz="2400" i="1" dirty="0" smtClean="0"/>
              <a:t>cis</a:t>
            </a:r>
            <a:r>
              <a:rPr lang="en-US" sz="2400" dirty="0" smtClean="0"/>
              <a:t> </a:t>
            </a:r>
            <a:r>
              <a:rPr lang="en-US" sz="2400" dirty="0" err="1" smtClean="0"/>
              <a:t>rotamer</a:t>
            </a:r>
            <a:r>
              <a:rPr lang="en-US" sz="2400" dirty="0" smtClean="0"/>
              <a:t> (small signals) and </a:t>
            </a:r>
            <a:r>
              <a:rPr lang="en-US" sz="2400" i="1" dirty="0" smtClean="0"/>
              <a:t>trans</a:t>
            </a:r>
            <a:r>
              <a:rPr lang="en-US" sz="2400" dirty="0" smtClean="0"/>
              <a:t> </a:t>
            </a:r>
            <a:r>
              <a:rPr lang="en-US" sz="2400" dirty="0" err="1" smtClean="0"/>
              <a:t>rotamer</a:t>
            </a:r>
            <a:r>
              <a:rPr lang="en-US" sz="2400" dirty="0" smtClean="0"/>
              <a:t> (large signals) conformers in the solution </a:t>
            </a:r>
          </a:p>
          <a:p>
            <a:r>
              <a:rPr lang="en-US" sz="2400" dirty="0" smtClean="0"/>
              <a:t>The </a:t>
            </a:r>
            <a:r>
              <a:rPr lang="en-US" sz="2400" i="1" dirty="0" smtClean="0"/>
              <a:t>trans</a:t>
            </a:r>
            <a:r>
              <a:rPr lang="en-US" sz="2400" dirty="0" smtClean="0"/>
              <a:t> conformer clearly being favored here (88:12)</a:t>
            </a:r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82209"/>
            <a:ext cx="3733800" cy="2745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94709"/>
            <a:ext cx="3657600" cy="103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96158" y="3657600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002060"/>
                </a:solidFill>
              </a:rPr>
              <a:t>cis</a:t>
            </a:r>
            <a:endParaRPr lang="en-US" sz="1400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6160" y="3656111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002060"/>
                </a:solidFill>
              </a:rPr>
              <a:t>cis</a:t>
            </a:r>
            <a:endParaRPr lang="en-US" sz="1400" i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0480" y="3657600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002060"/>
                </a:solidFill>
              </a:rPr>
              <a:t>cis</a:t>
            </a:r>
            <a:endParaRPr lang="en-US" sz="1400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2813523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C00000"/>
                </a:solidFill>
              </a:rPr>
              <a:t>trans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59840" y="2447865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C00000"/>
                </a:solidFill>
              </a:rPr>
              <a:t>trans</a:t>
            </a:r>
            <a:endParaRPr lang="en-US" sz="1400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44876" y="2206823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C00000"/>
                </a:solidFill>
              </a:rPr>
              <a:t>trans</a:t>
            </a:r>
            <a:endParaRPr lang="en-US" sz="1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6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Amide Conformers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Example 1: </a:t>
            </a:r>
            <a:r>
              <a:rPr lang="en-US" sz="2400" i="1" dirty="0" smtClean="0"/>
              <a:t>N</a:t>
            </a:r>
            <a:r>
              <a:rPr lang="en-US" sz="2400" dirty="0" smtClean="0"/>
              <a:t>-</a:t>
            </a:r>
            <a:r>
              <a:rPr lang="en-US" sz="2400" dirty="0" err="1" smtClean="0"/>
              <a:t>Ethylacetamide</a:t>
            </a:r>
            <a:r>
              <a:rPr lang="en-US" sz="2400" dirty="0" smtClean="0"/>
              <a:t> </a:t>
            </a:r>
            <a:r>
              <a:rPr lang="en-US" sz="2400" dirty="0"/>
              <a:t>(0.5 mL : 1.5 mL CDCl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For R-groups that are larger than H, the </a:t>
            </a:r>
            <a:r>
              <a:rPr lang="en-US" sz="2400" i="1" dirty="0" smtClean="0"/>
              <a:t>trans</a:t>
            </a:r>
            <a:r>
              <a:rPr lang="en-US" sz="2400" dirty="0" smtClean="0"/>
              <a:t> </a:t>
            </a:r>
            <a:r>
              <a:rPr lang="en-US" sz="2400" dirty="0" err="1" smtClean="0"/>
              <a:t>rotamer</a:t>
            </a:r>
            <a:r>
              <a:rPr lang="en-US" sz="2400" dirty="0" smtClean="0"/>
              <a:t> is usually highly favored</a:t>
            </a:r>
            <a:endParaRPr 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84832"/>
            <a:ext cx="373075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21336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84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486</Words>
  <Application>Microsoft Office PowerPoint</Application>
  <PresentationFormat>On-screen Show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Lecture 8b</vt:lpstr>
      <vt:lpstr>Infrared Spectroscopy</vt:lpstr>
      <vt:lpstr>NMR Spectroscopy I</vt:lpstr>
      <vt:lpstr>NMR Spectroscopy II</vt:lpstr>
      <vt:lpstr>Example</vt:lpstr>
      <vt:lpstr>Amide Conformers I</vt:lpstr>
      <vt:lpstr>Amide Conformers II</vt:lpstr>
      <vt:lpstr>Amide Conformers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8b</dc:title>
  <dc:creator>A. Bacher</dc:creator>
  <cp:lastModifiedBy>Alf Bacher</cp:lastModifiedBy>
  <cp:revision>78</cp:revision>
  <dcterms:created xsi:type="dcterms:W3CDTF">2010-10-18T20:54:25Z</dcterms:created>
  <dcterms:modified xsi:type="dcterms:W3CDTF">2015-01-22T22:17:26Z</dcterms:modified>
</cp:coreProperties>
</file>