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663300"/>
    <a:srgbClr val="008000"/>
    <a:srgbClr val="0066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84" d="100"/>
          <a:sy n="84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3D2BE1E-314F-4D77-92F6-462F912F7A93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E8829BA-C2CF-4355-A86E-EB036E2E84E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>
                <a:solidFill>
                  <a:srgbClr val="008000"/>
                </a:solidFill>
              </a:rPr>
              <a:t>Synthesis of </a:t>
            </a:r>
            <a:r>
              <a:rPr lang="en-US" sz="3600" b="1" i="1" dirty="0" err="1">
                <a:solidFill>
                  <a:srgbClr val="008000"/>
                </a:solidFill>
              </a:rPr>
              <a:t>Lidocaine</a:t>
            </a:r>
            <a:r>
              <a:rPr lang="en-US" sz="3600" b="1" i="1" dirty="0">
                <a:solidFill>
                  <a:srgbClr val="008000"/>
                </a:solidFill>
              </a:rPr>
              <a:t> </a:t>
            </a:r>
            <a:r>
              <a:rPr lang="en-US" sz="3600" b="1" i="1" dirty="0" smtClean="0">
                <a:solidFill>
                  <a:srgbClr val="008000"/>
                </a:solidFill>
              </a:rPr>
              <a:t>(Step 2)</a:t>
            </a:r>
            <a:endParaRPr lang="en-US" sz="3600" b="1" i="1" dirty="0">
              <a:solidFill>
                <a:srgbClr val="008000"/>
              </a:solidFill>
            </a:endParaRPr>
          </a:p>
          <a:p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7b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16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73152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Amides play a very important role in biochemistry, pharmaceuticals and materials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Peptide bonds i.e., the Aspartame (</a:t>
            </a:r>
            <a:r>
              <a:rPr lang="en-US" dirty="0" err="1" smtClean="0">
                <a:solidFill>
                  <a:srgbClr val="008000"/>
                </a:solidFill>
              </a:rPr>
              <a:t>Nutrasweet</a:t>
            </a:r>
            <a:r>
              <a:rPr lang="en-US" dirty="0" smtClean="0">
                <a:solidFill>
                  <a:srgbClr val="008000"/>
                </a:solidFill>
              </a:rPr>
              <a:t>) which is the methyl ester the dipeptide of 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i="1" dirty="0" smtClean="0">
                <a:solidFill>
                  <a:srgbClr val="008000"/>
                </a:solidFill>
              </a:rPr>
              <a:t>L</a:t>
            </a:r>
            <a:r>
              <a:rPr lang="en-US" dirty="0" smtClean="0">
                <a:solidFill>
                  <a:srgbClr val="008000"/>
                </a:solidFill>
              </a:rPr>
              <a:t>-aspartate </a:t>
            </a:r>
            <a:r>
              <a:rPr lang="en-US" dirty="0">
                <a:solidFill>
                  <a:srgbClr val="008000"/>
                </a:solidFill>
              </a:rPr>
              <a:t>and </a:t>
            </a:r>
            <a:r>
              <a:rPr lang="en-US" i="1" dirty="0">
                <a:solidFill>
                  <a:srgbClr val="008000"/>
                </a:solidFill>
              </a:rPr>
              <a:t>L</a:t>
            </a:r>
            <a:r>
              <a:rPr lang="en-US" dirty="0">
                <a:solidFill>
                  <a:srgbClr val="008000"/>
                </a:solidFill>
              </a:rPr>
              <a:t>-phenylalanine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>
                <a:solidFill>
                  <a:srgbClr val="0066FF"/>
                </a:solidFill>
              </a:rPr>
              <a:t>Penicillin G is a </a:t>
            </a:r>
            <a:r>
              <a:rPr lang="en-US" dirty="0" err="1" smtClean="0">
                <a:solidFill>
                  <a:srgbClr val="0066FF"/>
                </a:solidFill>
              </a:rPr>
              <a:t>tripeptide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dirty="0" smtClean="0">
                <a:solidFill>
                  <a:srgbClr val="0066FF"/>
                </a:solidFill>
              </a:rPr>
              <a:t>formed from </a:t>
            </a:r>
            <a:br>
              <a:rPr lang="en-US" dirty="0" smtClean="0">
                <a:solidFill>
                  <a:srgbClr val="0066FF"/>
                </a:solidFill>
              </a:rPr>
            </a:br>
            <a:r>
              <a:rPr lang="en-US" i="1" dirty="0" smtClean="0">
                <a:solidFill>
                  <a:srgbClr val="0066FF"/>
                </a:solidFill>
              </a:rPr>
              <a:t>L</a:t>
            </a:r>
            <a:r>
              <a:rPr lang="en-US" dirty="0" smtClean="0">
                <a:solidFill>
                  <a:srgbClr val="0066FF"/>
                </a:solidFill>
              </a:rPr>
              <a:t>-</a:t>
            </a:r>
            <a:r>
              <a:rPr lang="en-US" dirty="0" err="1" smtClean="0">
                <a:solidFill>
                  <a:srgbClr val="0066FF"/>
                </a:solidFill>
              </a:rPr>
              <a:t>aminoadipic</a:t>
            </a:r>
            <a:r>
              <a:rPr lang="en-US" dirty="0" smtClean="0">
                <a:solidFill>
                  <a:srgbClr val="0066FF"/>
                </a:solidFill>
              </a:rPr>
              <a:t> </a:t>
            </a:r>
            <a:r>
              <a:rPr lang="en-US" dirty="0">
                <a:solidFill>
                  <a:srgbClr val="0066FF"/>
                </a:solidFill>
              </a:rPr>
              <a:t>acid, </a:t>
            </a:r>
            <a:r>
              <a:rPr lang="en-US" i="1" dirty="0" smtClean="0">
                <a:solidFill>
                  <a:srgbClr val="0066FF"/>
                </a:solidFill>
              </a:rPr>
              <a:t>L</a:t>
            </a:r>
            <a:r>
              <a:rPr lang="en-US" dirty="0" smtClean="0">
                <a:solidFill>
                  <a:srgbClr val="0066FF"/>
                </a:solidFill>
              </a:rPr>
              <a:t>-cysteine and </a:t>
            </a:r>
            <a:br>
              <a:rPr lang="en-US" dirty="0" smtClean="0">
                <a:solidFill>
                  <a:srgbClr val="0066FF"/>
                </a:solidFill>
              </a:rPr>
            </a:br>
            <a:r>
              <a:rPr lang="en-US" i="1" dirty="0" smtClean="0">
                <a:solidFill>
                  <a:srgbClr val="0066FF"/>
                </a:solidFill>
              </a:rPr>
              <a:t>L</a:t>
            </a:r>
            <a:r>
              <a:rPr lang="en-US" dirty="0" smtClean="0">
                <a:solidFill>
                  <a:srgbClr val="0066FF"/>
                </a:solidFill>
              </a:rPr>
              <a:t>-</a:t>
            </a:r>
            <a:r>
              <a:rPr lang="en-US" dirty="0" err="1" smtClean="0">
                <a:solidFill>
                  <a:srgbClr val="0066FF"/>
                </a:solidFill>
              </a:rPr>
              <a:t>valine</a:t>
            </a:r>
            <a:r>
              <a:rPr lang="en-US" dirty="0" smtClean="0">
                <a:solidFill>
                  <a:srgbClr val="0066FF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660033"/>
                </a:solidFill>
              </a:rPr>
              <a:t>Polymers</a:t>
            </a:r>
          </a:p>
          <a:p>
            <a:pPr lvl="2"/>
            <a:r>
              <a:rPr lang="en-US" dirty="0" smtClean="0"/>
              <a:t>Nylon </a:t>
            </a:r>
            <a:r>
              <a:rPr lang="en-US" i="1" dirty="0" smtClean="0"/>
              <a:t>6,6</a:t>
            </a:r>
            <a:r>
              <a:rPr lang="en-US" dirty="0" smtClean="0"/>
              <a:t>: Y=Z=(CH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en-US" baseline="-25000" dirty="0" smtClean="0"/>
              <a:t>4</a:t>
            </a:r>
            <a:endParaRPr lang="en-US" dirty="0" smtClean="0"/>
          </a:p>
          <a:p>
            <a:pPr lvl="2"/>
            <a:r>
              <a:rPr lang="en-US" dirty="0" smtClean="0"/>
              <a:t>Kevlar: Y=Z=</a:t>
            </a:r>
            <a:r>
              <a:rPr lang="en-US" i="1" dirty="0" smtClean="0"/>
              <a:t>p</a:t>
            </a:r>
            <a:r>
              <a:rPr lang="en-US" dirty="0" smtClean="0"/>
              <a:t>-C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4</a:t>
            </a:r>
            <a:endParaRPr lang="en-US" dirty="0"/>
          </a:p>
          <a:p>
            <a:pPr lvl="2"/>
            <a:r>
              <a:rPr lang="en-US" dirty="0" smtClean="0"/>
              <a:t>Both of them are </a:t>
            </a:r>
            <a:r>
              <a:rPr lang="en-US" dirty="0" err="1" smtClean="0"/>
              <a:t>homopolymers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Introduction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7" name="Picture 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981200"/>
            <a:ext cx="1725930" cy="1188720"/>
          </a:xfrm>
          <a:prstGeom prst="rect">
            <a:avLst/>
          </a:prstGeom>
          <a:solidFill>
            <a:srgbClr val="CCFF99"/>
          </a:solidFill>
          <a:ln>
            <a:noFill/>
          </a:ln>
          <a:extLst/>
        </p:spPr>
      </p:pic>
      <p:pic>
        <p:nvPicPr>
          <p:cNvPr id="1029" name="Picture 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476" y="3352800"/>
            <a:ext cx="2469524" cy="990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575757"/>
              </p:ext>
            </p:extLst>
          </p:nvPr>
        </p:nvGraphicFramePr>
        <p:xfrm>
          <a:off x="6858000" y="4419600"/>
          <a:ext cx="191130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CS ChemDraw Drawing" r:id="rId5" imgW="2363551" imgH="1035979" progId="ChemDraw.Document.6.0">
                  <p:embed/>
                </p:oleObj>
              </mc:Choice>
              <mc:Fallback>
                <p:oleObj name="CS ChemDraw Drawing" r:id="rId5" imgW="2363551" imgH="103597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58000" y="4419600"/>
                        <a:ext cx="1911302" cy="83820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66" name="Picture 4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328046"/>
            <a:ext cx="247650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12408" y="6254948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Kevlar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259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Most acid derivatives are more reactive than amides and can be used as reactants</a:t>
            </a:r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Ester + ammonia</a:t>
            </a:r>
          </a:p>
          <a:p>
            <a:pPr lvl="1"/>
            <a:r>
              <a:rPr lang="en-US" dirty="0" smtClean="0">
                <a:solidFill>
                  <a:srgbClr val="660033"/>
                </a:solidFill>
              </a:rPr>
              <a:t>Byproduct: alcohol</a:t>
            </a:r>
          </a:p>
          <a:p>
            <a:pPr lvl="1"/>
            <a:endParaRPr lang="en-US" sz="3800" dirty="0">
              <a:solidFill>
                <a:srgbClr val="660033"/>
              </a:solidFill>
            </a:endParaRPr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Anhydride</a:t>
            </a:r>
          </a:p>
          <a:p>
            <a:pPr lvl="1"/>
            <a:r>
              <a:rPr lang="en-US" dirty="0">
                <a:solidFill>
                  <a:srgbClr val="660033"/>
                </a:solidFill>
              </a:rPr>
              <a:t>Byproduct: </a:t>
            </a:r>
            <a:r>
              <a:rPr lang="en-US" dirty="0" smtClean="0">
                <a:solidFill>
                  <a:srgbClr val="660033"/>
                </a:solidFill>
              </a:rPr>
              <a:t>salt</a:t>
            </a:r>
          </a:p>
          <a:p>
            <a:pPr lvl="1"/>
            <a:endParaRPr lang="en-US" sz="3300" dirty="0">
              <a:solidFill>
                <a:srgbClr val="660033"/>
              </a:solidFill>
            </a:endParaRPr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Ester + sec. amine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dirty="0">
                <a:solidFill>
                  <a:srgbClr val="660033"/>
                </a:solidFill>
              </a:rPr>
              <a:t>Byproduct: </a:t>
            </a:r>
            <a:r>
              <a:rPr lang="en-US" dirty="0" smtClean="0">
                <a:solidFill>
                  <a:srgbClr val="660033"/>
                </a:solidFill>
              </a:rPr>
              <a:t>alcohol</a:t>
            </a:r>
          </a:p>
          <a:p>
            <a:pPr lvl="1"/>
            <a:endParaRPr lang="en-US" sz="2800" dirty="0">
              <a:solidFill>
                <a:srgbClr val="660033"/>
              </a:solidFill>
            </a:endParaRPr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Acid + amine</a:t>
            </a:r>
          </a:p>
          <a:p>
            <a:pPr lvl="1"/>
            <a:r>
              <a:rPr lang="en-US" dirty="0">
                <a:solidFill>
                  <a:srgbClr val="660033"/>
                </a:solidFill>
              </a:rPr>
              <a:t>Byproduct: </a:t>
            </a:r>
            <a:r>
              <a:rPr lang="en-US" dirty="0" smtClean="0">
                <a:solidFill>
                  <a:srgbClr val="660033"/>
                </a:solidFill>
              </a:rPr>
              <a:t>first a salt,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then water</a:t>
            </a:r>
            <a:endParaRPr lang="en-US" dirty="0">
              <a:solidFill>
                <a:srgbClr val="660033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Formation of amides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51" name="Picture 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522" y="2209800"/>
            <a:ext cx="5246878" cy="35364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30410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lab, an acyl chloride is used as acid source</a:t>
            </a:r>
          </a:p>
          <a:p>
            <a:pPr lvl="1"/>
            <a:r>
              <a:rPr lang="en-US" b="1" dirty="0" smtClean="0">
                <a:solidFill>
                  <a:srgbClr val="008000"/>
                </a:solidFill>
              </a:rPr>
              <a:t>Advantages: 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Possesses a high reactivity in chemical reactions, which can be carried out under milder conditions i.e., </a:t>
            </a:r>
            <a:r>
              <a:rPr lang="en-US" dirty="0" err="1" smtClean="0">
                <a:solidFill>
                  <a:srgbClr val="008000"/>
                </a:solidFill>
              </a:rPr>
              <a:t>Schotten</a:t>
            </a:r>
            <a:r>
              <a:rPr lang="en-US" dirty="0" smtClean="0">
                <a:solidFill>
                  <a:srgbClr val="008000"/>
                </a:solidFill>
              </a:rPr>
              <a:t>-Baumann esterification 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The higher reactivity is due to a better leaving group (chloride)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The carbonyl group is very electrophilic due to  the inductive effect of chlorine, which is a poor resonance contributor due its larger size compared to carbon (poor overlap of the p-orbitals)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Disadvantages: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They are  more difficult to handle due to their tendency to hydrolyze in air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of Amide formation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075" name="Picture 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565950"/>
            <a:ext cx="4246291" cy="5429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51813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the lab,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-</a:t>
            </a:r>
            <a:r>
              <a:rPr lang="en-US" dirty="0" err="1" smtClean="0"/>
              <a:t>chloroacetyl</a:t>
            </a:r>
            <a:r>
              <a:rPr lang="en-US" dirty="0" smtClean="0"/>
              <a:t> chloride is used because it has two functional groups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663300"/>
                </a:solidFill>
              </a:rPr>
              <a:t>The amine function reacts preferentially with the acyl chloride over the alkyl chloride because the acyl carbon is much more electrophilic</a:t>
            </a:r>
          </a:p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The protonated form of the amide is soluble in acetic acid</a:t>
            </a:r>
          </a:p>
          <a:p>
            <a:r>
              <a:rPr lang="en-US" dirty="0" smtClean="0"/>
              <a:t>The acetate ion is able to deprotonate the protonated form </a:t>
            </a:r>
            <a:br>
              <a:rPr lang="en-US" dirty="0" smtClean="0"/>
            </a:br>
            <a:r>
              <a:rPr lang="en-US" dirty="0" smtClean="0"/>
              <a:t>of the amide but not the ammonium salt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neutral form of the amide is weakly polar and insoluble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in aqueous acetic acid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Theory of Amide formation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4099" name="Picture 7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667" r="-1912" b="-5332"/>
          <a:stretch/>
        </p:blipFill>
        <p:spPr bwMode="auto">
          <a:xfrm>
            <a:off x="1219200" y="2286000"/>
            <a:ext cx="6400800" cy="128016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chemeClr val="bg1">
                  <a:lumMod val="85000"/>
                </a:schemeClr>
              </a:gs>
            </a:gsLst>
            <a:lin ang="2700000" scaled="0"/>
          </a:gradFill>
          <a:ln>
            <a:noFill/>
          </a:ln>
          <a:extLst/>
        </p:spPr>
      </p:pic>
      <p:sp>
        <p:nvSpPr>
          <p:cNvPr id="4" name="Rounded Rectangle 3"/>
          <p:cNvSpPr/>
          <p:nvPr/>
        </p:nvSpPr>
        <p:spPr>
          <a:xfrm>
            <a:off x="3276600" y="2286000"/>
            <a:ext cx="1082973" cy="1066800"/>
          </a:xfrm>
          <a:prstGeom prst="roundRect">
            <a:avLst/>
          </a:prstGeom>
          <a:noFill/>
          <a:ln w="254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495800" y="2286000"/>
            <a:ext cx="1143000" cy="1066800"/>
          </a:xfrm>
          <a:prstGeom prst="roundRect">
            <a:avLst/>
          </a:prstGeom>
          <a:noFill/>
          <a:ln w="25400"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477000" y="2286000"/>
            <a:ext cx="1143000" cy="10668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2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 (Step </a:t>
            </a:r>
            <a:r>
              <a:rPr lang="en-US" dirty="0" smtClean="0">
                <a:solidFill>
                  <a:srgbClr val="002060"/>
                </a:solidFill>
              </a:rPr>
              <a:t>2, </a:t>
            </a:r>
            <a:r>
              <a:rPr lang="en-US" dirty="0">
                <a:solidFill>
                  <a:srgbClr val="002060"/>
                </a:solidFill>
              </a:rPr>
              <a:t>part I)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Dissolve </a:t>
            </a:r>
            <a:r>
              <a:rPr lang="en-US" i="1" dirty="0" smtClean="0"/>
              <a:t>2,6</a:t>
            </a:r>
            <a:r>
              <a:rPr lang="en-US" dirty="0" smtClean="0"/>
              <a:t>-xylidine in glacial acetic acid</a:t>
            </a:r>
          </a:p>
          <a:p>
            <a:endParaRPr lang="en-US" dirty="0" smtClean="0"/>
          </a:p>
          <a:p>
            <a:r>
              <a:rPr lang="en-US" dirty="0" smtClean="0"/>
              <a:t>Add 1.1 equivalent of the acyl chloride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sz="1700" dirty="0" smtClean="0"/>
          </a:p>
          <a:p>
            <a:r>
              <a:rPr lang="en-US" dirty="0" smtClean="0"/>
              <a:t>Heat the mixture to </a:t>
            </a:r>
            <a:r>
              <a:rPr lang="en-US" dirty="0"/>
              <a:t>40-50 </a:t>
            </a:r>
            <a:r>
              <a:rPr lang="en-US" baseline="30000" dirty="0"/>
              <a:t>o</a:t>
            </a:r>
            <a:r>
              <a:rPr lang="en-US" dirty="0"/>
              <a:t>C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water bath for 10 minutes</a:t>
            </a:r>
          </a:p>
          <a:p>
            <a:r>
              <a:rPr lang="en-US" dirty="0" smtClean="0"/>
              <a:t>Cool mixture to room temperature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glacial acetic acid used here again?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does 1.1 equivalent refer to?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it used in excess?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is made here?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reaction mixture heated?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76800" y="2114490"/>
            <a:ext cx="4111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minimize the water in the system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3181290"/>
            <a:ext cx="4176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the number of moles of the amine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1200" y="4248090"/>
            <a:ext cx="2942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pink or purple solution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31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 (Step 2, part </a:t>
            </a:r>
            <a:r>
              <a:rPr lang="en-US" dirty="0" smtClean="0">
                <a:solidFill>
                  <a:srgbClr val="002060"/>
                </a:solidFill>
              </a:rPr>
              <a:t>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 a 5 % sodium acetate solution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Isolate the precipitate by vacuum filtration</a:t>
            </a:r>
          </a:p>
          <a:p>
            <a:r>
              <a:rPr lang="en-US" dirty="0" smtClean="0"/>
              <a:t>Wash the solid with water</a:t>
            </a:r>
          </a:p>
          <a:p>
            <a:r>
              <a:rPr lang="en-US" dirty="0" smtClean="0"/>
              <a:t>Press the solid with a stopper while suction is applied as well</a:t>
            </a:r>
          </a:p>
          <a:p>
            <a:r>
              <a:rPr lang="en-US" dirty="0" smtClean="0"/>
              <a:t>Allow the solid to dry in open beaker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24000"/>
            <a:ext cx="4212336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this solution added?</a:t>
            </a:r>
          </a:p>
          <a:p>
            <a:endParaRPr lang="en-US" sz="43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5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solid pressed?</a:t>
            </a:r>
          </a:p>
          <a:p>
            <a:endParaRPr lang="en-US" sz="12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Why is it important that the solid is very dry?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1882914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deprotonate the protonated form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of the amide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1611" y="6082212"/>
            <a:ext cx="5217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Water interferes with the lidocaine formation!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913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Melting point</a:t>
            </a:r>
          </a:p>
          <a:p>
            <a:r>
              <a:rPr lang="en-US" sz="2400" b="1" i="1" dirty="0" smtClean="0"/>
              <a:t>Infrared spectrum</a:t>
            </a:r>
          </a:p>
          <a:p>
            <a:pPr lvl="1"/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7030A0"/>
                </a:solidFill>
              </a:rPr>
              <a:t>(NH)=3214 cm</a:t>
            </a:r>
            <a:r>
              <a:rPr lang="en-US" sz="2000" baseline="30000" dirty="0" smtClean="0">
                <a:solidFill>
                  <a:srgbClr val="7030A0"/>
                </a:solidFill>
              </a:rPr>
              <a:t>-1</a:t>
            </a: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(C=O, amide I)=1648 cm</a:t>
            </a:r>
            <a:r>
              <a:rPr lang="en-US" sz="2000" baseline="30000" dirty="0" smtClean="0">
                <a:solidFill>
                  <a:schemeClr val="accent2">
                    <a:lumMod val="50000"/>
                  </a:schemeClr>
                </a:solidFill>
              </a:rPr>
              <a:t>-1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  <a:latin typeface="Symbol" panose="05050102010706020507" pitchFamily="18" charset="2"/>
              </a:rPr>
              <a:t>d</a:t>
            </a:r>
            <a:r>
              <a:rPr lang="en-US" sz="2000" dirty="0" smtClean="0">
                <a:solidFill>
                  <a:srgbClr val="C00000"/>
                </a:solidFill>
              </a:rPr>
              <a:t>(NH, amide II)=1537 cm</a:t>
            </a:r>
            <a:r>
              <a:rPr lang="en-US" sz="2000" baseline="30000" dirty="0" smtClean="0">
                <a:solidFill>
                  <a:srgbClr val="C00000"/>
                </a:solidFill>
              </a:rPr>
              <a:t>-1</a:t>
            </a:r>
            <a:endParaRPr lang="en-US" sz="2000" baseline="30000" dirty="0">
              <a:solidFill>
                <a:srgbClr val="C00000"/>
              </a:solidFill>
            </a:endParaRPr>
          </a:p>
          <a:p>
            <a:pPr lvl="1"/>
            <a:endParaRPr lang="en-US" sz="2000" baseline="30000" dirty="0" smtClean="0">
              <a:solidFill>
                <a:srgbClr val="FFC000"/>
              </a:solidFill>
            </a:endParaRPr>
          </a:p>
          <a:p>
            <a:r>
              <a:rPr lang="en-US" sz="2400" b="1" i="1" baseline="30000" dirty="0" smtClean="0"/>
              <a:t>1</a:t>
            </a:r>
            <a:r>
              <a:rPr lang="en-US" sz="2400" b="1" i="1" dirty="0" smtClean="0"/>
              <a:t>H-NMR spectrum</a:t>
            </a:r>
          </a:p>
          <a:p>
            <a:pPr lvl="1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(NH)=7.88 ppm</a:t>
            </a:r>
          </a:p>
          <a:p>
            <a:pPr lvl="1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(CH</a:t>
            </a:r>
            <a:r>
              <a:rPr lang="en-US" sz="2000" baseline="-250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)=4.20 ppm</a:t>
            </a:r>
          </a:p>
          <a:p>
            <a:pPr marL="365760" lvl="1" indent="0">
              <a:buNone/>
            </a:pPr>
            <a:endParaRPr lang="en-US" sz="2000" baseline="30000" dirty="0" smtClean="0">
              <a:solidFill>
                <a:srgbClr val="FFC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39" b="18575"/>
          <a:stretch/>
        </p:blipFill>
        <p:spPr bwMode="auto">
          <a:xfrm>
            <a:off x="4191000" y="1524000"/>
            <a:ext cx="4569263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94940" y="2895600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sz="1400" dirty="0" smtClean="0">
                <a:solidFill>
                  <a:srgbClr val="7030A0"/>
                </a:solidFill>
              </a:rPr>
              <a:t>(NH)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3352800"/>
            <a:ext cx="7473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n</a:t>
            </a: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>(C=O)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99" y="3886200"/>
            <a:ext cx="4569263" cy="250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800600" y="5528846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NH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63954" y="419100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CH</a:t>
            </a:r>
            <a:r>
              <a:rPr lang="en-US" sz="1400" baseline="-25000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endParaRPr lang="en-US" sz="1400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916411"/>
              </p:ext>
            </p:extLst>
          </p:nvPr>
        </p:nvGraphicFramePr>
        <p:xfrm>
          <a:off x="4343400" y="3962401"/>
          <a:ext cx="1239493" cy="1259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CS ChemDraw Drawing" r:id="rId5" imgW="1770704" imgH="1799416" progId="ChemDraw.Document.6.0">
                  <p:embed/>
                </p:oleObj>
              </mc:Choice>
              <mc:Fallback>
                <p:oleObj name="CS ChemDraw Drawing" r:id="rId5" imgW="1770704" imgH="179941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43400" y="3962401"/>
                        <a:ext cx="1239493" cy="1259591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693173" y="3198911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sz="1400" dirty="0" smtClean="0">
                <a:solidFill>
                  <a:srgbClr val="C00000"/>
                </a:solidFill>
              </a:rPr>
              <a:t>(NH)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34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1692</TotalTime>
  <Words>461</Words>
  <Application>Microsoft Office PowerPoint</Application>
  <PresentationFormat>On-screen Show (4:3)</PresentationFormat>
  <Paragraphs>109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Paper</vt:lpstr>
      <vt:lpstr>CS ChemDraw Drawing</vt:lpstr>
      <vt:lpstr>Lecture 7b</vt:lpstr>
      <vt:lpstr>Introduction</vt:lpstr>
      <vt:lpstr>Formation of amides</vt:lpstr>
      <vt:lpstr>Theory of Amide formation I</vt:lpstr>
      <vt:lpstr>Theory of Amide formation II</vt:lpstr>
      <vt:lpstr>Experimental  (Step 2, part I)</vt:lpstr>
      <vt:lpstr>Experimental  (Step 2, part II)</vt:lpstr>
      <vt:lpstr>Characterization 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7b</dc:title>
  <dc:creator>bacher</dc:creator>
  <cp:lastModifiedBy>Alf Bacher</cp:lastModifiedBy>
  <cp:revision>58</cp:revision>
  <dcterms:created xsi:type="dcterms:W3CDTF">2010-10-13T02:19:00Z</dcterms:created>
  <dcterms:modified xsi:type="dcterms:W3CDTF">2013-10-15T17:09:23Z</dcterms:modified>
</cp:coreProperties>
</file>