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00000"/>
    <a:srgbClr val="008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0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6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3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4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3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1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3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749B5-C6E8-4E7A-92D8-39F97ED6A62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D3AA5-AD3C-4747-8A09-AD1FBEEB5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4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5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emf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7a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008000"/>
                </a:solidFill>
              </a:rPr>
              <a:t>Synthesis of </a:t>
            </a:r>
            <a:r>
              <a:rPr lang="en-US" sz="3600" b="1" i="1" dirty="0" err="1" smtClean="0">
                <a:solidFill>
                  <a:srgbClr val="008000"/>
                </a:solidFill>
              </a:rPr>
              <a:t>Lidocaine</a:t>
            </a:r>
            <a:r>
              <a:rPr lang="en-US" sz="3600" b="1" i="1" dirty="0" smtClean="0">
                <a:solidFill>
                  <a:srgbClr val="008000"/>
                </a:solidFill>
              </a:rPr>
              <a:t> (Step 1)</a:t>
            </a:r>
            <a:endParaRPr lang="en-US" sz="3600" b="1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0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 (Step 1, </a:t>
            </a:r>
            <a:r>
              <a:rPr lang="en-US" dirty="0" smtClean="0">
                <a:solidFill>
                  <a:srgbClr val="002060"/>
                </a:solidFill>
              </a:rPr>
              <a:t>Part II)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Dissolve/suspend  the solids in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30 mL</a:t>
            </a:r>
            <a:r>
              <a:rPr lang="en-US" dirty="0" smtClean="0"/>
              <a:t> of water</a:t>
            </a:r>
          </a:p>
          <a:p>
            <a:r>
              <a:rPr lang="en-US" dirty="0" smtClean="0"/>
              <a:t>Add </a:t>
            </a:r>
            <a:r>
              <a:rPr lang="en-US" i="1" dirty="0" smtClean="0"/>
              <a:t>8 M</a:t>
            </a:r>
            <a:r>
              <a:rPr lang="en-US" dirty="0" smtClean="0"/>
              <a:t> KOH solution slowly</a:t>
            </a:r>
          </a:p>
          <a:p>
            <a:r>
              <a:rPr lang="en-US" dirty="0" smtClean="0"/>
              <a:t>Place mixture in ice-bath</a:t>
            </a:r>
          </a:p>
          <a:p>
            <a:endParaRPr lang="en-US" sz="1600" dirty="0" smtClean="0"/>
          </a:p>
          <a:p>
            <a:endParaRPr lang="en-US" sz="4100" dirty="0"/>
          </a:p>
          <a:p>
            <a:endParaRPr lang="en-US" sz="1600" dirty="0" smtClean="0"/>
          </a:p>
          <a:p>
            <a:r>
              <a:rPr lang="en-US" dirty="0" smtClean="0"/>
              <a:t>Extract the cold mixture twice with diethyl ether</a:t>
            </a:r>
          </a:p>
          <a:p>
            <a:r>
              <a:rPr lang="en-US" dirty="0" smtClean="0"/>
              <a:t>Wash the combined organic layers with water</a:t>
            </a:r>
          </a:p>
          <a:p>
            <a:r>
              <a:rPr lang="en-US" dirty="0" smtClean="0"/>
              <a:t>Dry organic layer over potassium carbonate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Can the student use more water than that? 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much base has to be added here?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experimenter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much solvent is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1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potassium carbonate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8747" y="1752600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NO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00" y="2362200"/>
            <a:ext cx="10038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pH&gt;10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5562600"/>
            <a:ext cx="49641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product is a base and absorbs </a:t>
            </a:r>
            <a:br>
              <a:rPr lang="en-US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much stronger on Na</a:t>
            </a:r>
            <a:r>
              <a:rPr lang="en-US" sz="2400" b="1" baseline="-25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or MgSO</a:t>
            </a:r>
            <a:r>
              <a:rPr lang="en-US" sz="2400" b="1" baseline="-25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</a:t>
            </a:r>
            <a:endParaRPr lang="en-US" sz="2400" b="1" baseline="-250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3962400"/>
            <a:ext cx="12426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2*10 mL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3276600"/>
            <a:ext cx="38062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A yellow oil collects on the top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5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 (Step 1, </a:t>
            </a:r>
            <a:r>
              <a:rPr lang="en-US" dirty="0" smtClean="0">
                <a:solidFill>
                  <a:srgbClr val="002060"/>
                </a:solidFill>
              </a:rPr>
              <a:t>Part 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657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Distillation</a:t>
            </a:r>
            <a:endParaRPr lang="en-US" b="1" dirty="0"/>
          </a:p>
          <a:p>
            <a:r>
              <a:rPr lang="en-US" i="1" dirty="0" smtClean="0"/>
              <a:t>Parts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A: round-bottomed flask with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B: Three-way distilling 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C: Water-jacketed condenser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D: Vacuum adapter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E: Receiving flask</a:t>
            </a:r>
          </a:p>
          <a:p>
            <a:r>
              <a:rPr lang="en-US" dirty="0" smtClean="0"/>
              <a:t>Clamp at the neck of the flasks with appropriate sized clamps</a:t>
            </a:r>
          </a:p>
          <a:p>
            <a:r>
              <a:rPr lang="en-US" dirty="0" smtClean="0"/>
              <a:t>After the distillation is completed, a small amount of a yellowish oil should remain  </a:t>
            </a:r>
          </a:p>
          <a:p>
            <a:r>
              <a:rPr lang="en-US" dirty="0" smtClean="0"/>
              <a:t>Submit GC/MS sample </a:t>
            </a:r>
            <a:br>
              <a:rPr lang="en-US" dirty="0" smtClean="0"/>
            </a:br>
            <a:r>
              <a:rPr lang="en-US" dirty="0" smtClean="0"/>
              <a:t>(1-2 mg/mL hexane)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5000"/>
            <a:ext cx="4191000" cy="369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02944" y="3723481"/>
            <a:ext cx="290512" cy="40011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A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04657" y="2514600"/>
            <a:ext cx="290512" cy="40011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B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19800" y="2853154"/>
            <a:ext cx="290512" cy="40011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C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481888" y="3352800"/>
            <a:ext cx="290512" cy="40011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543800" y="4953000"/>
            <a:ext cx="290512" cy="40011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953250" y="1905000"/>
            <a:ext cx="742950" cy="33855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Inlet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781800" y="2057400"/>
            <a:ext cx="15240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05800" y="4114800"/>
            <a:ext cx="533400" cy="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05800" y="41148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open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299857" y="3048000"/>
            <a:ext cx="805543" cy="533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224372" y="4299353"/>
            <a:ext cx="805543" cy="533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943600" y="1905000"/>
            <a:ext cx="133350" cy="5334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5257800" y="1871246"/>
            <a:ext cx="742950" cy="33855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cs typeface="Arial" pitchFamily="34" charset="0"/>
              </a:rPr>
              <a:t>Out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let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124501" y="1320225"/>
            <a:ext cx="2190750" cy="58477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cs typeface="Arial" pitchFamily="34" charset="0"/>
              </a:rPr>
              <a:t>Compression cap </a:t>
            </a:r>
            <a:br>
              <a:rPr lang="en-US" sz="1600" b="1" dirty="0" smtClean="0">
                <a:cs typeface="Arial" pitchFamily="34" charset="0"/>
              </a:rPr>
            </a:br>
            <a:r>
              <a:rPr lang="en-US" sz="1600" b="1" dirty="0" smtClean="0">
                <a:cs typeface="Arial" pitchFamily="34" charset="0"/>
              </a:rPr>
              <a:t>with flat septum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4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/>
      <p:bldP spid="4" grpId="0" animBg="1"/>
      <p:bldP spid="15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Reactant (2,6-dinitrobenzene)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2400" dirty="0" smtClean="0">
                <a:solidFill>
                  <a:srgbClr val="660066"/>
                </a:solidFill>
              </a:rPr>
              <a:t>(NO</a:t>
            </a:r>
            <a:r>
              <a:rPr lang="en-US" sz="2400" baseline="-25000" dirty="0" smtClean="0">
                <a:solidFill>
                  <a:srgbClr val="660066"/>
                </a:solidFill>
              </a:rPr>
              <a:t>2</a:t>
            </a:r>
            <a:r>
              <a:rPr lang="en-US" sz="2400" dirty="0" smtClean="0">
                <a:solidFill>
                  <a:srgbClr val="660066"/>
                </a:solidFill>
              </a:rPr>
              <a:t>)=1370, 1528 cm</a:t>
            </a:r>
            <a:r>
              <a:rPr lang="en-US" sz="2400" baseline="30000" dirty="0" smtClean="0">
                <a:solidFill>
                  <a:srgbClr val="660066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8000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008000"/>
                </a:solidFill>
              </a:rPr>
              <a:t>(NO</a:t>
            </a:r>
            <a:r>
              <a:rPr lang="en-US" sz="2400" baseline="-25000" dirty="0" smtClean="0">
                <a:solidFill>
                  <a:srgbClr val="008000"/>
                </a:solidFill>
              </a:rPr>
              <a:t>2</a:t>
            </a:r>
            <a:r>
              <a:rPr lang="en-US" sz="2400" dirty="0" smtClean="0">
                <a:solidFill>
                  <a:srgbClr val="008000"/>
                </a:solidFill>
              </a:rPr>
              <a:t>)=852 </a:t>
            </a:r>
            <a:r>
              <a:rPr lang="en-US" sz="2400" dirty="0">
                <a:solidFill>
                  <a:srgbClr val="008000"/>
                </a:solidFill>
              </a:rPr>
              <a:t>cm</a:t>
            </a:r>
            <a:r>
              <a:rPr lang="en-US" sz="2400" baseline="30000" dirty="0">
                <a:solidFill>
                  <a:srgbClr val="00800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Symbol" pitchFamily="18" charset="2"/>
              </a:rPr>
              <a:t>n(</a:t>
            </a:r>
            <a:r>
              <a:rPr lang="en-US" sz="2400" dirty="0" smtClean="0">
                <a:solidFill>
                  <a:srgbClr val="002060"/>
                </a:solidFill>
              </a:rPr>
              <a:t>C-H) modes are weak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because of </a:t>
            </a:r>
            <a:r>
              <a:rPr lang="en-US" sz="2400" dirty="0">
                <a:solidFill>
                  <a:srgbClr val="002060"/>
                </a:solidFill>
              </a:rPr>
              <a:t>the strong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peaks </a:t>
            </a:r>
            <a:r>
              <a:rPr lang="en-US" sz="2400" dirty="0" smtClean="0">
                <a:solidFill>
                  <a:srgbClr val="002060"/>
                </a:solidFill>
              </a:rPr>
              <a:t>of the nitro group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1100" i="1" dirty="0" smtClean="0"/>
          </a:p>
          <a:p>
            <a:r>
              <a:rPr lang="en-US" sz="2800" b="1" i="1" dirty="0" smtClean="0"/>
              <a:t>Product (2,6-xylidine)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en-US" sz="2400" dirty="0" smtClean="0">
                <a:solidFill>
                  <a:srgbClr val="C00000"/>
                </a:solidFill>
              </a:rPr>
              <a:t>(NH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)=3388, 3473 cm</a:t>
            </a:r>
            <a:r>
              <a:rPr lang="en-US" sz="2400" baseline="30000" dirty="0">
                <a:solidFill>
                  <a:srgbClr val="C0000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0070C0"/>
                </a:solidFill>
              </a:rPr>
              <a:t>(NH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)=1622 cm</a:t>
            </a:r>
            <a:r>
              <a:rPr lang="en-US" sz="2400" baseline="30000" dirty="0">
                <a:solidFill>
                  <a:srgbClr val="0070C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26" b="19194"/>
          <a:stretch/>
        </p:blipFill>
        <p:spPr bwMode="auto">
          <a:xfrm>
            <a:off x="4495800" y="4297680"/>
            <a:ext cx="4217193" cy="210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20" b="18987"/>
          <a:stretch/>
        </p:blipFill>
        <p:spPr bwMode="auto">
          <a:xfrm>
            <a:off x="4496464" y="2087880"/>
            <a:ext cx="4190336" cy="210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934200" y="373380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660066"/>
                </a:solidFill>
              </a:rPr>
              <a:t>(NO</a:t>
            </a:r>
            <a:r>
              <a:rPr lang="en-US" baseline="-25000" dirty="0">
                <a:solidFill>
                  <a:srgbClr val="660066"/>
                </a:solidFill>
              </a:rPr>
              <a:t>2</a:t>
            </a:r>
            <a:r>
              <a:rPr lang="en-US" dirty="0">
                <a:solidFill>
                  <a:srgbClr val="660066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4657" y="558476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(NH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0263" y="5867009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(NH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94233" y="3679763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8000"/>
                </a:solidFill>
              </a:rPr>
              <a:t>(NO</a:t>
            </a:r>
            <a:r>
              <a:rPr lang="en-US" baseline="-25000" dirty="0" smtClean="0">
                <a:solidFill>
                  <a:srgbClr val="008000"/>
                </a:solidFill>
              </a:rPr>
              <a:t>2</a:t>
            </a:r>
            <a:r>
              <a:rPr lang="en-US" dirty="0">
                <a:solidFill>
                  <a:srgbClr val="008000"/>
                </a:solidFill>
              </a:rPr>
              <a:t>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8001000" y="3581402"/>
            <a:ext cx="0" cy="228598"/>
          </a:xfrm>
          <a:prstGeom prst="straightConnector1">
            <a:avLst/>
          </a:prstGeom>
          <a:ln w="190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7205182" y="3505200"/>
            <a:ext cx="186218" cy="304800"/>
          </a:xfrm>
          <a:prstGeom prst="straightConnector1">
            <a:avLst/>
          </a:prstGeom>
          <a:ln w="1905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959575" y="3543301"/>
            <a:ext cx="186218" cy="304800"/>
          </a:xfrm>
          <a:prstGeom prst="straightConnector1">
            <a:avLst/>
          </a:prstGeom>
          <a:ln w="1905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33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GC/MS (EI)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C00000"/>
                </a:solidFill>
              </a:rPr>
              <a:t>m/z</a:t>
            </a:r>
            <a:r>
              <a:rPr lang="en-US" dirty="0" smtClean="0">
                <a:solidFill>
                  <a:srgbClr val="C00000"/>
                </a:solidFill>
              </a:rPr>
              <a:t>=121: molecular ion [M]</a:t>
            </a:r>
            <a:r>
              <a:rPr lang="en-US" baseline="30000" dirty="0" smtClean="0">
                <a:solidFill>
                  <a:srgbClr val="C00000"/>
                </a:solidFill>
              </a:rPr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m/z</a:t>
            </a:r>
            <a:r>
              <a:rPr lang="en-US" dirty="0" smtClean="0">
                <a:solidFill>
                  <a:srgbClr val="002060"/>
                </a:solidFill>
              </a:rPr>
              <a:t>=120: </a:t>
            </a:r>
            <a:r>
              <a:rPr lang="en-US" dirty="0">
                <a:solidFill>
                  <a:srgbClr val="002060"/>
                </a:solidFill>
              </a:rPr>
              <a:t>[</a:t>
            </a:r>
            <a:r>
              <a:rPr lang="en-US" dirty="0" smtClean="0">
                <a:solidFill>
                  <a:srgbClr val="002060"/>
                </a:solidFill>
              </a:rPr>
              <a:t>M-H]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endParaRPr lang="en-US" baseline="30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8000"/>
                </a:solidFill>
              </a:rPr>
              <a:t>m/z</a:t>
            </a:r>
            <a:r>
              <a:rPr lang="en-US" dirty="0" smtClean="0">
                <a:solidFill>
                  <a:srgbClr val="008000"/>
                </a:solidFill>
              </a:rPr>
              <a:t>=106: [M-CH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]</a:t>
            </a:r>
            <a:r>
              <a:rPr lang="en-US" baseline="30000" dirty="0" smtClean="0">
                <a:solidFill>
                  <a:srgbClr val="008000"/>
                </a:solidFill>
              </a:rPr>
              <a:t>+</a:t>
            </a:r>
          </a:p>
          <a:p>
            <a:endParaRPr lang="en-US" baseline="30000" dirty="0">
              <a:solidFill>
                <a:srgbClr val="008000"/>
              </a:solidFill>
            </a:endParaRPr>
          </a:p>
          <a:p>
            <a:endParaRPr lang="en-US" baseline="30000" dirty="0" smtClean="0">
              <a:solidFill>
                <a:srgbClr val="008000"/>
              </a:solidFill>
            </a:endParaRPr>
          </a:p>
          <a:p>
            <a:endParaRPr lang="en-US" baseline="30000" dirty="0">
              <a:solidFill>
                <a:srgbClr val="008000"/>
              </a:solidFill>
            </a:endParaRPr>
          </a:p>
          <a:p>
            <a:endParaRPr lang="en-US" baseline="30000" dirty="0" smtClean="0">
              <a:solidFill>
                <a:srgbClr val="008000"/>
              </a:solidFill>
            </a:endParaRPr>
          </a:p>
          <a:p>
            <a:endParaRPr lang="en-US" baseline="30000" dirty="0">
              <a:solidFill>
                <a:srgbClr val="008000"/>
              </a:solidFill>
            </a:endParaRPr>
          </a:p>
          <a:p>
            <a:endParaRPr lang="en-US" baseline="30000" dirty="0" smtClean="0">
              <a:solidFill>
                <a:srgbClr val="008000"/>
              </a:solidFill>
            </a:endParaRPr>
          </a:p>
          <a:p>
            <a:endParaRPr lang="en-US" baseline="30000" dirty="0" smtClean="0">
              <a:solidFill>
                <a:srgbClr val="008000"/>
              </a:solidFill>
            </a:endParaRPr>
          </a:p>
          <a:p>
            <a:endParaRPr lang="en-US" baseline="30000" dirty="0">
              <a:solidFill>
                <a:srgbClr val="008000"/>
              </a:solidFill>
            </a:endParaRPr>
          </a:p>
          <a:p>
            <a:endParaRPr lang="en-US" baseline="30000" dirty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Question: In  which sequence do the nitro compound and the amine elute in the GC given the fact that a low polarity column is used (HP-5)?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628" y="2286000"/>
            <a:ext cx="4415246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43800" y="228600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m/z=121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79793" y="327660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m/z=120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87157" y="312420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m/z=106</a:t>
            </a:r>
            <a:endParaRPr lang="en-US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99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Pain relief is big business ($837B in 2009, projected to be $1.14T by 2014)</a:t>
            </a:r>
          </a:p>
          <a:p>
            <a:r>
              <a:rPr lang="en-US" sz="2400" dirty="0" smtClean="0"/>
              <a:t>Top ten drugs sold worldwide in 2013 (* developed at UCLA)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61133"/>
              </p:ext>
            </p:extLst>
          </p:nvPr>
        </p:nvGraphicFramePr>
        <p:xfrm>
          <a:off x="762000" y="2819400"/>
          <a:ext cx="76200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/>
                <a:gridCol w="1600200"/>
                <a:gridCol w="2137558"/>
                <a:gridCol w="986642"/>
                <a:gridCol w="1828800"/>
              </a:tblGrid>
              <a:tr h="26600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Manufacturer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Treatment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for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Launched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Revenue (in billion $)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en-US" sz="1400" b="1" i="1" dirty="0" err="1" smtClean="0"/>
                        <a:t>Humira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Abbie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Rheumatoid arthritis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2003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11.0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Enbrel</a:t>
                      </a:r>
                      <a:endParaRPr lang="en-US" sz="1400" b="1" i="1" dirty="0">
                        <a:solidFill>
                          <a:srgbClr val="FF99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Amgen</a:t>
                      </a:r>
                      <a:endParaRPr lang="en-US" sz="1400" dirty="0">
                        <a:solidFill>
                          <a:srgbClr val="FF99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Rheumatoid arthritis</a:t>
                      </a:r>
                      <a:endParaRPr lang="en-US" sz="1400" dirty="0">
                        <a:solidFill>
                          <a:srgbClr val="FF99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660066"/>
                          </a:solidFill>
                        </a:rPr>
                        <a:t>1998</a:t>
                      </a:r>
                      <a:endParaRPr lang="en-US" sz="1400" dirty="0">
                        <a:solidFill>
                          <a:srgbClr val="66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660066"/>
                          </a:solidFill>
                        </a:rPr>
                        <a:t>  8.75</a:t>
                      </a:r>
                      <a:endParaRPr lang="en-US" sz="1400" dirty="0">
                        <a:solidFill>
                          <a:srgbClr val="66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Advair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GlaxoSmithKline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Asthma,</a:t>
                      </a:r>
                      <a:r>
                        <a:rPr lang="en-US" sz="1400" baseline="0" dirty="0" smtClean="0"/>
                        <a:t> COPD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sv-SE" sz="1400" b="1" i="1" dirty="0" smtClean="0"/>
                        <a:t>Remicade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Johnson&amp;Johnson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Rheumatoid arthritis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1998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8.3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en-US" sz="1400" b="1" i="1" dirty="0" err="1" smtClean="0"/>
                        <a:t>Rituxan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Roche/Genentech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Lymphoma, leukemia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1997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pt-BR" sz="1400" b="1" i="1" dirty="0" smtClean="0"/>
                        <a:t>Lantus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Sanofi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Diabetes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7.5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en-US" sz="1400" b="1" i="1" dirty="0" err="1" smtClean="0"/>
                        <a:t>Avastin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Roche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Cancer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pt-BR" sz="1400" b="1" i="1" dirty="0" smtClean="0"/>
                        <a:t>Herceptin*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Roche/Genentech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Cancer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1998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6.5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Crestor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AstraZeneca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cholesterol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2003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6.0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7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Januvia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Merck&amp;Co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Type 2 </a:t>
                      </a:r>
                      <a:r>
                        <a:rPr lang="en-US" sz="1400" dirty="0" smtClean="0"/>
                        <a:t>Diabetes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2006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6.0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8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Opiates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Very potent pain relievers</a:t>
            </a:r>
          </a:p>
          <a:p>
            <a:r>
              <a:rPr lang="en-US" sz="2400" dirty="0" smtClean="0"/>
              <a:t>Used mainly for acute (severe) pain</a:t>
            </a:r>
          </a:p>
          <a:p>
            <a:r>
              <a:rPr lang="en-US" sz="2400" dirty="0" smtClean="0"/>
              <a:t>Mostly alkaloids i.e., opium, morphine, codeine, etc.</a:t>
            </a:r>
          </a:p>
          <a:p>
            <a:r>
              <a:rPr lang="en-US" sz="2400" dirty="0" smtClean="0"/>
              <a:t>Narcotic side effects, their use leads to potentially serious addiction for long-term therapy i.e., soldiers treated with morphine in the American Civil War and World War II 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i="1" dirty="0" smtClean="0"/>
              <a:t>Army Disease</a:t>
            </a:r>
            <a:r>
              <a:rPr lang="en-US" sz="2400" dirty="0" smtClean="0"/>
              <a:t>, 400,000 after the Civil War)</a:t>
            </a:r>
          </a:p>
          <a:p>
            <a:pPr lvl="1"/>
            <a:endParaRPr lang="en-US" sz="20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133012"/>
              </p:ext>
            </p:extLst>
          </p:nvPr>
        </p:nvGraphicFramePr>
        <p:xfrm>
          <a:off x="914400" y="4526280"/>
          <a:ext cx="1617044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name="CS ChemDraw Drawing" r:id="rId3" imgW="2038755" imgH="2066026" progId="ChemDraw.Document.6.0">
                  <p:embed/>
                </p:oleObj>
              </mc:Choice>
              <mc:Fallback>
                <p:oleObj name="CS ChemDraw Drawing" r:id="rId3" imgW="2038755" imgH="206602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4526280"/>
                        <a:ext cx="1617044" cy="164592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590" y="1376129"/>
            <a:ext cx="1191410" cy="1062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65022"/>
              </p:ext>
            </p:extLst>
          </p:nvPr>
        </p:nvGraphicFramePr>
        <p:xfrm>
          <a:off x="4724400" y="4526280"/>
          <a:ext cx="1706707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CS ChemDraw Drawing" r:id="rId6" imgW="2110362" imgH="2035834" progId="ChemDraw.Document.6.0">
                  <p:embed/>
                </p:oleObj>
              </mc:Choice>
              <mc:Fallback>
                <p:oleObj name="CS ChemDraw Drawing" r:id="rId6" imgW="2110362" imgH="2035834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26280"/>
                        <a:ext cx="1706707" cy="164592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048650"/>
              </p:ext>
            </p:extLst>
          </p:nvPr>
        </p:nvGraphicFramePr>
        <p:xfrm>
          <a:off x="2743200" y="4526280"/>
          <a:ext cx="1726117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" name="CS ChemDraw Drawing" r:id="rId8" imgW="2153055" imgH="2052278" progId="ChemDraw.Document.6.0">
                  <p:embed/>
                </p:oleObj>
              </mc:Choice>
              <mc:Fallback>
                <p:oleObj name="CS ChemDraw Drawing" r:id="rId8" imgW="2153055" imgH="20522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43200" y="4526280"/>
                        <a:ext cx="1726117" cy="164592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6183868"/>
            <a:ext cx="1247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Morphine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004854"/>
              </p:ext>
            </p:extLst>
          </p:nvPr>
        </p:nvGraphicFramePr>
        <p:xfrm>
          <a:off x="6629400" y="4526280"/>
          <a:ext cx="1896691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5" name="CS ChemDraw Drawing" r:id="rId10" imgW="2364632" imgH="2052278" progId="ChemDraw.Document.6.0">
                  <p:embed/>
                </p:oleObj>
              </mc:Choice>
              <mc:Fallback>
                <p:oleObj name="CS ChemDraw Drawing" r:id="rId10" imgW="2364632" imgH="20522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29400" y="4526280"/>
                        <a:ext cx="1896691" cy="164592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0" y="618386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Codeine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6183868"/>
            <a:ext cx="1514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Hydrocodone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6600" y="6183868"/>
            <a:ext cx="872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Heroin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5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Salicylates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Examples: aspirin</a:t>
            </a:r>
            <a:r>
              <a:rPr lang="en-US" sz="2400" dirty="0"/>
              <a:t>, </a:t>
            </a:r>
            <a:r>
              <a:rPr lang="en-US" sz="2400" dirty="0" smtClean="0"/>
              <a:t>methyl salicylate, Mg-salicylate (</a:t>
            </a:r>
            <a:r>
              <a:rPr lang="en-US" sz="2400" i="1" dirty="0" smtClean="0"/>
              <a:t>Doan</a:t>
            </a:r>
            <a:r>
              <a:rPr lang="en-US" sz="2400" dirty="0" smtClean="0"/>
              <a:t>), bismuth subsalicylate (</a:t>
            </a:r>
            <a:r>
              <a:rPr lang="en-US" sz="2400" i="1" dirty="0" smtClean="0"/>
              <a:t>Pepto-Bismol</a:t>
            </a:r>
            <a:r>
              <a:rPr lang="en-US" sz="2400" dirty="0" smtClean="0"/>
              <a:t>), </a:t>
            </a:r>
            <a:r>
              <a:rPr lang="en-US" sz="2400" dirty="0" err="1" smtClean="0"/>
              <a:t>Salsalate</a:t>
            </a:r>
            <a:r>
              <a:rPr lang="en-US" sz="2400" dirty="0" smtClean="0"/>
              <a:t>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Less powerful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Used </a:t>
            </a:r>
            <a:r>
              <a:rPr lang="en-US" sz="2000" dirty="0">
                <a:solidFill>
                  <a:srgbClr val="002060"/>
                </a:solidFill>
              </a:rPr>
              <a:t>mainly for headaches, fever, </a:t>
            </a:r>
            <a:r>
              <a:rPr lang="en-US" sz="2000" dirty="0" smtClean="0">
                <a:solidFill>
                  <a:srgbClr val="002060"/>
                </a:solidFill>
              </a:rPr>
              <a:t>inflammations, topical, etc.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Non-addictive, but </a:t>
            </a:r>
            <a:r>
              <a:rPr lang="en-US" sz="2000" dirty="0" smtClean="0">
                <a:solidFill>
                  <a:srgbClr val="002060"/>
                </a:solidFill>
              </a:rPr>
              <a:t>aspirin can </a:t>
            </a:r>
            <a:r>
              <a:rPr lang="en-US" sz="2000" dirty="0">
                <a:solidFill>
                  <a:srgbClr val="002060"/>
                </a:solidFill>
              </a:rPr>
              <a:t>cause stomach bleeding, etc.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520625"/>
              </p:ext>
            </p:extLst>
          </p:nvPr>
        </p:nvGraphicFramePr>
        <p:xfrm>
          <a:off x="685800" y="3733800"/>
          <a:ext cx="1129016" cy="1383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8" name="CS ChemDraw Drawing" r:id="rId3" imgW="1505355" imgH="1844975" progId="ChemDraw.Document.6.0">
                  <p:embed/>
                </p:oleObj>
              </mc:Choice>
              <mc:Fallback>
                <p:oleObj name="CS ChemDraw Drawing" r:id="rId3" imgW="1505355" imgH="1844975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733800"/>
                        <a:ext cx="1129016" cy="1383731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650032"/>
              </p:ext>
            </p:extLst>
          </p:nvPr>
        </p:nvGraphicFramePr>
        <p:xfrm>
          <a:off x="2362200" y="3733801"/>
          <a:ext cx="1268447" cy="966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CS ChemDraw Drawing" r:id="rId5" imgW="1691262" imgH="1289110" progId="ChemDraw.Document.6.0">
                  <p:embed/>
                </p:oleObj>
              </mc:Choice>
              <mc:Fallback>
                <p:oleObj name="CS ChemDraw Drawing" r:id="rId5" imgW="1691262" imgH="128911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62200" y="3733801"/>
                        <a:ext cx="1268447" cy="966833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5212080"/>
            <a:ext cx="846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Aspirin</a:t>
            </a:r>
          </a:p>
          <a:p>
            <a:r>
              <a:rPr lang="en-US" sz="1600" b="1" dirty="0" smtClean="0">
                <a:solidFill>
                  <a:srgbClr val="C00000"/>
                </a:solidFill>
              </a:rPr>
              <a:t>NSAID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5212080"/>
            <a:ext cx="2004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Methyl salicylate</a:t>
            </a:r>
          </a:p>
          <a:p>
            <a:r>
              <a:rPr lang="en-US" sz="1600" b="1" dirty="0" smtClean="0">
                <a:solidFill>
                  <a:srgbClr val="C00000"/>
                </a:solidFill>
              </a:rPr>
              <a:t>Used in deep heating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liniments, TOXIC</a:t>
            </a:r>
            <a:endParaRPr lang="en-US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23845"/>
              </p:ext>
            </p:extLst>
          </p:nvPr>
        </p:nvGraphicFramePr>
        <p:xfrm>
          <a:off x="4191000" y="3733801"/>
          <a:ext cx="2165823" cy="1109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0" name="CS ChemDraw Drawing" r:id="rId7" imgW="2887764" imgH="1479430" progId="ChemDraw.Document.6.0">
                  <p:embed/>
                </p:oleObj>
              </mc:Choice>
              <mc:Fallback>
                <p:oleObj name="CS ChemDraw Drawing" r:id="rId7" imgW="2887764" imgH="147943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91000" y="3733801"/>
                        <a:ext cx="2165823" cy="1109573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67200" y="5212080"/>
            <a:ext cx="1833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C00000"/>
                </a:solidFill>
              </a:rPr>
              <a:t>Diflunisal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r>
              <a:rPr lang="en-US" sz="1600" b="1" dirty="0" smtClean="0">
                <a:solidFill>
                  <a:srgbClr val="C00000"/>
                </a:solidFill>
              </a:rPr>
              <a:t>NSAID used in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arthritis treatment</a:t>
            </a:r>
            <a:endParaRPr lang="en-US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702775"/>
              </p:ext>
            </p:extLst>
          </p:nvPr>
        </p:nvGraphicFramePr>
        <p:xfrm>
          <a:off x="6858000" y="3733800"/>
          <a:ext cx="1806710" cy="108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1" name="CS ChemDraw Drawing" r:id="rId9" imgW="2408947" imgH="1444385" progId="ChemDraw.Document.6.0">
                  <p:embed/>
                </p:oleObj>
              </mc:Choice>
              <mc:Fallback>
                <p:oleObj name="CS ChemDraw Drawing" r:id="rId9" imgW="2408947" imgH="14443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58000" y="3733800"/>
                        <a:ext cx="1806710" cy="108328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81800" y="5212080"/>
            <a:ext cx="2271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C00000"/>
                </a:solidFill>
              </a:rPr>
              <a:t>Salsalate</a:t>
            </a:r>
            <a:r>
              <a:rPr lang="en-US" sz="1600" b="1" dirty="0" smtClean="0">
                <a:solidFill>
                  <a:srgbClr val="C00000"/>
                </a:solidFill>
              </a:rPr>
              <a:t/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NSAID, used as 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alternative to ibuprofen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7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Antiarrhythmic Agents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69571"/>
            <a:ext cx="82296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Vaughan Williams: five classes </a:t>
            </a:r>
          </a:p>
          <a:p>
            <a:r>
              <a:rPr lang="en-US" sz="2400" i="1" dirty="0" smtClean="0"/>
              <a:t>Class 1b </a:t>
            </a:r>
            <a:r>
              <a:rPr lang="en-US" sz="2400" dirty="0" smtClean="0"/>
              <a:t>are sodium channel blockers</a:t>
            </a:r>
          </a:p>
          <a:p>
            <a:r>
              <a:rPr lang="en-US" sz="2400" dirty="0" smtClean="0"/>
              <a:t>Lidocaine blocks the fast gated sodium channels in the cell membrane via the binding sites F1760 and Y1767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  <a14:imgEffect>
                      <a14:sharpenSoften amount="10000"/>
                    </a14:imgEffect>
                    <a14:imgEffect>
                      <a14:brightnessContrast contrast="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52800"/>
            <a:ext cx="4699039" cy="27518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sp>
        <p:nvSpPr>
          <p:cNvPr id="4" name="Rounded Rectangle 3"/>
          <p:cNvSpPr/>
          <p:nvPr/>
        </p:nvSpPr>
        <p:spPr>
          <a:xfrm>
            <a:off x="3657600" y="4734378"/>
            <a:ext cx="1066800" cy="137593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http://www.pacificu.edu/optometry/ce/courses/22746/images/clip_image002_00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709" y="3352799"/>
            <a:ext cx="3272491" cy="275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09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of Reduction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product of the reduction of a nitro group depends strongly on reducing reagent and pH-value during the reaction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467907"/>
              </p:ext>
            </p:extLst>
          </p:nvPr>
        </p:nvGraphicFramePr>
        <p:xfrm>
          <a:off x="2286000" y="2514600"/>
          <a:ext cx="456247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CS ChemDraw Drawing" r:id="rId3" imgW="6681011" imgH="5438955" progId="ChemDraw.Document.6.0">
                  <p:embed/>
                </p:oleObj>
              </mc:Choice>
              <mc:Fallback>
                <p:oleObj name="CS ChemDraw Drawing" r:id="rId3" imgW="6681011" imgH="543895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2514600"/>
                        <a:ext cx="4562475" cy="37179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8640" y="2883932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800000"/>
                </a:solidFill>
              </a:rPr>
              <a:t>Azoxybenzene</a:t>
            </a:r>
            <a:endParaRPr lang="en-US" b="1" dirty="0" smtClean="0">
              <a:solidFill>
                <a:srgbClr val="800000"/>
              </a:solidFill>
            </a:endParaRPr>
          </a:p>
          <a:p>
            <a:r>
              <a:rPr lang="en-US" b="1" dirty="0" smtClean="0">
                <a:solidFill>
                  <a:srgbClr val="800000"/>
                </a:solidFill>
              </a:rPr>
              <a:t>Pale yellow solid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" y="5394960"/>
            <a:ext cx="1854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800000"/>
                </a:solidFill>
              </a:rPr>
              <a:t>Azobenzene</a:t>
            </a:r>
            <a:endParaRPr lang="en-US" b="1" dirty="0" smtClean="0">
              <a:solidFill>
                <a:srgbClr val="800000"/>
              </a:solidFill>
            </a:endParaRPr>
          </a:p>
          <a:p>
            <a:r>
              <a:rPr lang="en-US" b="1" dirty="0" smtClean="0">
                <a:solidFill>
                  <a:srgbClr val="800000"/>
                </a:solidFill>
              </a:rPr>
              <a:t>Orange-red solid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148" y="4114800"/>
            <a:ext cx="1729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Aniline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Colorless liquid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2834640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800000"/>
                </a:solidFill>
              </a:rPr>
              <a:t>Nitrosobenzene</a:t>
            </a:r>
            <a:endParaRPr lang="en-US" b="1" dirty="0" smtClean="0">
              <a:solidFill>
                <a:srgbClr val="800000"/>
              </a:solidFill>
            </a:endParaRPr>
          </a:p>
          <a:p>
            <a:r>
              <a:rPr lang="en-US" b="1" dirty="0" smtClean="0">
                <a:solidFill>
                  <a:srgbClr val="800000"/>
                </a:solidFill>
              </a:rPr>
              <a:t>Light yellow solid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4114800"/>
            <a:ext cx="2347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800000"/>
                </a:solidFill>
              </a:rPr>
              <a:t>Phenylhydroxylamine</a:t>
            </a:r>
            <a:endParaRPr lang="en-US" b="1" dirty="0" smtClean="0">
              <a:solidFill>
                <a:srgbClr val="800000"/>
              </a:solidFill>
            </a:endParaRPr>
          </a:p>
          <a:p>
            <a:r>
              <a:rPr lang="en-US" b="1" dirty="0" smtClean="0">
                <a:solidFill>
                  <a:srgbClr val="800000"/>
                </a:solidFill>
              </a:rPr>
              <a:t>White solid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0" y="5394960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800000"/>
                </a:solidFill>
              </a:rPr>
              <a:t>Hydrazobenzene</a:t>
            </a:r>
            <a:endParaRPr lang="en-US" b="1" dirty="0" smtClean="0">
              <a:solidFill>
                <a:srgbClr val="800000"/>
              </a:solidFill>
            </a:endParaRPr>
          </a:p>
          <a:p>
            <a:r>
              <a:rPr lang="en-US" b="1" dirty="0" smtClean="0">
                <a:solidFill>
                  <a:srgbClr val="800000"/>
                </a:solidFill>
              </a:rPr>
              <a:t>Yellow solid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1109" y="4038600"/>
            <a:ext cx="919291" cy="68580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8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 of Reduction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8000"/>
                </a:solidFill>
              </a:rPr>
              <a:t>Mechanism</a:t>
            </a:r>
          </a:p>
          <a:p>
            <a:endParaRPr lang="en-US" dirty="0"/>
          </a:p>
        </p:txBody>
      </p:sp>
      <p:pic>
        <p:nvPicPr>
          <p:cNvPr id="5123" name="Picture 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33765"/>
            <a:ext cx="5943600" cy="411463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  <a:tileRect/>
          </a:gradFill>
          <a:ln>
            <a:noFill/>
          </a:ln>
          <a:extLst/>
        </p:spPr>
      </p:pic>
      <p:cxnSp>
        <p:nvCxnSpPr>
          <p:cNvPr id="5" name="Straight Connector 4"/>
          <p:cNvCxnSpPr/>
          <p:nvPr/>
        </p:nvCxnSpPr>
        <p:spPr>
          <a:xfrm flipV="1">
            <a:off x="3776472" y="5212080"/>
            <a:ext cx="0" cy="2286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3374136" y="5105400"/>
            <a:ext cx="1109133" cy="11430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029200" y="3657600"/>
            <a:ext cx="914400" cy="990600"/>
          </a:xfrm>
          <a:prstGeom prst="round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0" y="5091485"/>
            <a:ext cx="1109133" cy="1143000"/>
          </a:xfrm>
          <a:prstGeom prst="roundRect">
            <a:avLst/>
          </a:prstGeom>
          <a:noFill/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0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 of Reduction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Step 1a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/>
              <a:t>The reduction of the nitro compound with SnCl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/conc. HCl yields the </a:t>
            </a:r>
            <a:r>
              <a:rPr lang="en-US" sz="2400" i="1" dirty="0" err="1" smtClean="0">
                <a:solidFill>
                  <a:srgbClr val="FF0000"/>
                </a:solidFill>
              </a:rPr>
              <a:t>xylidinium</a:t>
            </a:r>
            <a:r>
              <a:rPr lang="en-US" sz="2400" i="1" dirty="0" smtClean="0">
                <a:solidFill>
                  <a:srgbClr val="FF0000"/>
                </a:solidFill>
              </a:rPr>
              <a:t> salt (2)</a:t>
            </a:r>
          </a:p>
          <a:p>
            <a:r>
              <a:rPr lang="en-US" sz="2400" b="1" i="1" dirty="0" smtClean="0">
                <a:solidFill>
                  <a:srgbClr val="800000"/>
                </a:solidFill>
              </a:rPr>
              <a:t>Step 1b</a:t>
            </a:r>
            <a:r>
              <a:rPr lang="en-US" sz="2400" b="1" dirty="0" smtClean="0">
                <a:solidFill>
                  <a:srgbClr val="800000"/>
                </a:solidFill>
              </a:rPr>
              <a:t>: </a:t>
            </a:r>
            <a:r>
              <a:rPr lang="en-US" sz="2400" dirty="0" smtClean="0"/>
              <a:t>The deprotonation of the </a:t>
            </a:r>
            <a:r>
              <a:rPr lang="en-US" sz="2400" dirty="0" err="1" smtClean="0"/>
              <a:t>xylidinium</a:t>
            </a:r>
            <a:r>
              <a:rPr lang="en-US" sz="2400" dirty="0" smtClean="0"/>
              <a:t> salt with hydroxide ion affords the free amine (</a:t>
            </a:r>
            <a:r>
              <a:rPr lang="en-US" sz="2400" i="1" dirty="0" smtClean="0">
                <a:solidFill>
                  <a:srgbClr val="800000"/>
                </a:solidFill>
              </a:rPr>
              <a:t>2,6-xylidine, (3)</a:t>
            </a:r>
            <a:r>
              <a:rPr lang="en-US" sz="2400" dirty="0" smtClean="0"/>
              <a:t>)</a:t>
            </a:r>
          </a:p>
          <a:p>
            <a:endParaRPr lang="en-US" sz="2400" dirty="0"/>
          </a:p>
        </p:txBody>
      </p:sp>
      <p:pic>
        <p:nvPicPr>
          <p:cNvPr id="7170" name="Picture 6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20" b="-6684"/>
          <a:stretch/>
        </p:blipFill>
        <p:spPr bwMode="auto">
          <a:xfrm>
            <a:off x="1905000" y="3264408"/>
            <a:ext cx="5061984" cy="3017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4800600" y="3276600"/>
            <a:ext cx="1066800" cy="7620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82312" y="5181600"/>
            <a:ext cx="1034143" cy="762000"/>
          </a:xfrm>
          <a:prstGeom prst="roundRect">
            <a:avLst/>
          </a:prstGeom>
          <a:noFill/>
          <a:ln w="254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23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 (Step 1, Part I)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1910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Dissolve SnCl</a:t>
            </a:r>
            <a:r>
              <a:rPr lang="en-US" baseline="-25000" dirty="0" smtClean="0"/>
              <a:t>2</a:t>
            </a:r>
            <a:r>
              <a:rPr lang="en-US" dirty="0" smtClean="0"/>
              <a:t>*2 H</a:t>
            </a:r>
            <a:r>
              <a:rPr lang="en-US" baseline="-25000" dirty="0" smtClean="0"/>
              <a:t>2</a:t>
            </a:r>
            <a:r>
              <a:rPr lang="en-US" dirty="0" smtClean="0"/>
              <a:t>O in conc. hydrochloric acid</a:t>
            </a:r>
          </a:p>
          <a:p>
            <a:endParaRPr lang="en-US" dirty="0" smtClean="0"/>
          </a:p>
          <a:p>
            <a:r>
              <a:rPr lang="en-US" dirty="0" smtClean="0"/>
              <a:t>Dissolve </a:t>
            </a:r>
            <a:r>
              <a:rPr lang="en-US" i="1" dirty="0" smtClean="0"/>
              <a:t>2,6</a:t>
            </a:r>
            <a:r>
              <a:rPr lang="en-US" dirty="0" smtClean="0"/>
              <a:t>-dimethyl-nitrobenzene in glacial acetic acid</a:t>
            </a:r>
          </a:p>
          <a:p>
            <a:r>
              <a:rPr lang="en-US" dirty="0" smtClean="0"/>
              <a:t>Combine the two solutions </a:t>
            </a:r>
          </a:p>
          <a:p>
            <a:r>
              <a:rPr lang="en-US" dirty="0" smtClean="0"/>
              <a:t>After 15 minutes place the mixture in an ice-bath</a:t>
            </a:r>
          </a:p>
          <a:p>
            <a:r>
              <a:rPr lang="en-US" dirty="0" smtClean="0"/>
              <a:t>Collect the precipitate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Do not wash with water!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concentrated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HCl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used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glacial acetic acid? 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used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solid </a:t>
            </a:r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not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washed with water?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7760" y="5867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It will </a:t>
            </a:r>
            <a:r>
              <a:rPr lang="en-US" sz="2400" b="1" dirty="0" smtClean="0">
                <a:solidFill>
                  <a:srgbClr val="FF0000"/>
                </a:solidFill>
              </a:rPr>
              <a:t>dissolve!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937760" y="2209800"/>
            <a:ext cx="3841044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 maintain a low pH-value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937760" y="3664803"/>
            <a:ext cx="3841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 lower the polarity of the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solution </a:t>
            </a:r>
            <a:endParaRPr lang="en-US" sz="1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488" y="4205287"/>
            <a:ext cx="110611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AutoShape 4" descr="data:image/jpeg;base64,/9j/4AAQSkZJRgABAQAAAQABAAD/2wCEAAkGBhAPDw8ODw8PDw8OEBAODQ8PDQ4PDRAPFRAVFRgQEhUXGyceFxkjGRIUHy8gIycpLC4sFR4yNTAqNSgrLCkBCQoKDgwOGA8PGiwkHiUvLCwwLDQpMCksLCkuLSo0KS0qLS0tLC4sKi8sLC4tLCwpLDI1KiwvLC0sKSksLCwpLP/AABEIAMIBAwMBIgACEQEDEQH/xAAcAAEAAQUBAQAAAAAAAAAAAAAAAgEDBAUGBwj/xABHEAACAgEBBAYECwQIBgMAAAABAgADEQQFEiExBhNBUWFxBzKBkRQiI0JSYnKSoaLBM1OCsRUkc5OjssLRY2R0lNLwFkNU/8QAGwEBAAIDAQEAAAAAAAAAAAAAAAQFAQIDBgf/xAA2EQACAQMBBAgFAwMFAAAAAAAAAQIDBBESBSExQQYTMlFhocHRFCJxgZGx4fAVQnIjNENS8f/aAAwDAQACEQMRAD8A9xiIgCIiAIiIAiIgCIiAIiYG0duUac7tlnxyMrUgNlxHeEXJx48vGYclFZfAylngZ8Tlb+lV78KaVqH0rj1ln92hAH3z5TDf4Tb+01F58EfqF/wgp95Mp6+27Si8atT8N/nwJMbWpLju+p2j2BRliAO8nAmG+3tKvA6rTjz1FQ/WconR1CcmtGP0mQO33myZlpsXHIY8uEgPpDnsUW/vj0Z0+EXORvl6RaM8tXpj5amn/wAplUayuzjXYj/YdW/lOZbY5PPJ8zMW7o6h4mtCe9q0J95EwukEl2qL/P7D4WPKfkdtE4dNBbV+yturxyCXWbg/gYlPyzIp29rKvWNd6jssXqrPvoCv5JLo7ftKjxLMX4r2yaStJrhhnYRNJo+ltDkLbvadzwHXborJ7lsBKewkHwm7zLunUhUjqg014byLKLi8NCIibmBERAEREAREQBERAEREAREQBERAEREAREQBMbX7Rq06dZa4RchRzLMx5KqjizHuAJmHtrbyaYBQOsvcE11BscOW+547iA9uPAAnhOYFVl1nXXN1lhyAcYRFPzKlydxfeTjiTKnaO1KVksPfLu9yRRt5VN/BGXrdvajUZWve01R7iDqWHiwyKx4LlvrLylvQbG7FX1jvNzLM30mJ4sfE5M2+z9j8Az8B2DtM26qFGFAA8JQxtrvaP+pdS0w5L9uX1e8lOrCj8tNb+81dGxsc8TKGlC9gmQzy2zyYrO2orEEcHUnLiQxKxEwBERMgiaweYmPboFbwmVE41KFOosSSZspNcDR6vZHA8OB4HuI7jMDSvfpP2DYQf/Q+W058FHOv+Hh3qZ1cxdToVflwP4SB8NWtpdZaya8P5x+53VWM1pqLJPZHSKvUHqyDVfjJqcjLAc2rbk6+XEcMgTbTiNfs3sIPAhlIJVlYcmVhxUjsIOZsNjdJGQrRq2zvELVqCAASTgJdjgrHkGGFJ4fFOA19s7bMLh9VVWmfk/Z+BHrWzitUN6OniIl+QxERAEREAREQBERAEREAREQBERAE1W3ttjTKFQB77cilCTjhjNj45IuRnvyAOJEy9pbQTT1Pc+d1cYC8WZicKijtYkgDxM4uvftdrrSDbZjewcqijO7Un1VyfMlj2yp2rtFWVLd2nw9yTb0etlv4EtNpiWZ3YvZYd6yxsbzt+gHIAcAJ0GzNCB8Zhy5CYui03KbZXxPJbPpdbV+Ir79/n3k2vPC0RMhnltnls2Sm9PQ1LjVwISiSJlMyOYzIzlk3wSzKZlMxmYyMFcxmUzGYyMFcyuZHMZjUMEsxI5jMzqGCGo04cY7ewzQa7RDirAEEEMCAQQRggg8xOjzMXW07wzKu/tlNdbDtLzO9Go4vD4GB0f20amXTXsSjELprWJJVuyiwnn9Vjz9U8cFuqnDa3SBgysMhhgjvE3fRjbDWA6e5s3VDKued1OcCz7QOFbxweG8BLvYu1PiI9TVfzrg+9e68/wAnK6oafnjwN9ERPSEEREQBERAEREAREQBERAERNd0g2idPp3dcdY2K6QeXWud1SR2gZ3j4KZrKSinJ8EZSy8I53buu+EajdB+S0rFF7n1GCHf+EEoPE2dwktNVMPRacKqqMkKMZPFj9Y95PMnvJm20yT5heXMr25c3w5eC5F3GCpQ0ozaFwJdzLamSzLim9MUkRHvZPMZkcxmddRrglmazavSfR6RkTU6qmh7OKLZYFYjON7HYM9p4TN1GoWtHsc4StWdz3KoJJ9wM+W9t7Ys1mpu1VpJe5y+M+qvzUHgq4Hsk+ztviG8vCRznLSfVKuCAQQQQCCDkEHtBlczzb0JdIGu0luksbJ0bL1WTx6izJC+Ssrewgdk9HzI9aDpTcHyNovKySzGZHM03TLbh0Og1WqXG/XXirPLrXIRPczA+yc45lJRXMy928v2dKdEuoGjbVUDUkhRSbBv7x5L3Bj9Hn4TaZnyQ9hYlmYszEszEksWJyWJ7yeOZ9Iejrb7a7ZtF1jb1qb1F7Hm1lZxvHxK7rHxYywu7PqIqSee85wnqeDp8xmRzGZWajrgrmUY5EpmUJmrkZwa/V1TUXb9bpbV+1qbfr44DcMGsnuYZXwyDzAm/1C5mr1NcoJSlb11OG7flE2GJR0s63Qa1L6kurOUsUMueBGewjsI5EdhBl+ct0T1m5bbpj6rg6inwbIFqD2sj+dj906mfTLW4jcUY1Y8/15+ZTVIOEnFiIiSTmIiIAiIgCIiAIiIAnJdKdTv6mukerQnWt3dZZlF9oRbP7wTrZwLW9ZdqLf3l9mPs1nqV94qB/ilJt2v1Vo0uMt3v5Il2kNVTPdvMrTrNjTMKgTNrngLft5LKoXwZMGWgZIGXMZEZouZjMhmVzOqka4NP02sK7M2gRzGkv/Gsj9Z8yz6n2xofhGm1Gn/f020+10Kg/jPll0KkqwIZSVYHmGBwQfbPR7HknCa8SLWW9HpHoKc/DdUvYdLk+YuTH+Yz2yeR+gnZp/ruqI+KRXpkPeeLv7vk/fPWsyv2lNO4ljw/Q6Ul8pKcF6arCNlYHJtTQG8sO381E7vM5P0pbNOo2TqQoy1O5qAB3VuC35N+R7WaVaDfejaa+VnzvPbPQXYfgOqXsXV5Htprz/ITxSe9ehzZxp2WrsMHU3WXj7Hxa1Pt6sn2y/2pJKh90R6S+Y7rMZkcymZ5XUTMEsyJMZkSZpKRlIi8wL1maxmLdKm7ed5Ip7jVXX9S9eo/cOLW/s+K2f4bP7QJ6AJwmpQEEEZB4MO8HmJ0/RjUF9HQWOWRepcntepjWx9pQn2z1XRuvqhOk+W9ffiRb6G9SNpERPVlcIiIAiIgCIiAIiIBa1V4rrew8kVnPkoz+k4HZaEVVA8xWm99rdGfxzOx6StjRaw/8tfjz6ppytQxw7jPI9Jp/LSj9X+hZWK7T+hnVTJQzGql9TPH0XhkuRfBkgZaUyYMs4TOLRPMrmQBlczupGuCWZ550s9ENes1TaqjUDTm5t7UIausUuediYYYJ5kHhnjPQsxmSaNzUoy1U3hmkoKXEwOj+w6dDpq9LQDuVg5Zsb7uTlnbxJ/27JscyMrmc5Tcm2+JlLBLMi4BBBAIIIIIyCDzBEZiY1DB5hqPQfSdTvrqWTSFt40CvNyrn9mtmcY7ASMgd/Oel6ahK0SutQldaqlar6qoowFHkBKah8LLem1Gfi9vMS2qRrXFp18pZ0vGPDdvIvWQhW6vvMnMpmUzKZlM5EzBUmRJjMiTOMpmUijGWLJdYyy8ra8snaKMK8Tb9DX+T1CfQ1BI8nqrsP5naam6Z/Q9vldUvhQ/tIsX/QJe9HJ4umu+L9DleLNL7nURET3xUCIiAIiIAiIgCIiAazpMP6jrP+mvPuqYzl6zxPmZ2W0tN1tF1X7yqyv7yEfrOG0Fu9XW/wBNEb3qD+s8h0mjupS/y9CysX2l9DZ1GXgZj1GX1njIvDJsi6DJAy2JIGTITOTRcBlcyAMrmSFM1wSzKyOYzOikYJZjMpmJtqMFcxmUjMagY20Wwme4jMwtIWJ3xyVlU5PPeOMDvOMn2TasARg8QeYllNKinIXly4nh5S8s9q06FrOhOLbecd29cytuLOdSsqkWX8ymZTMoTPPOZZ4KkyJMEyBM4TmbpAmWnkyZasMhTeTojGuMzuh4+W1R+rpx+Nx/1TX2mbboanDVP33qg8lor/Vmnoujsc3We5P0ON48UvudHERPflOIiIAiIgCIiAIiIAnn1NXVtZVy6m22oD6oclPyFD7Z6DON6Q6fq9YW+bqa1sH9pXit/wApp9xlDt+j1lrqX9rT+3D1JlnLFTHeRqaZCmYdbTKQz51Lcy1aLoMkDIAyoM6Rkc2TBkgZbzNF0r6Z6fZte9ad+1gTTQpHWP8AWP0V+sfZk8JLownVkoQWWzSTSWWb6/ULWrO7KiIMu7sFRR3kngJwW3/TJpacppK21TjhvkmrTg+BI3m9gA8Zyr7O2xt9hZYOp0uc175avSqO9F9aw/WwfMcp1Wx/Q5oqsHUvbqn7Rk00/dU73vaX0Leztf8AdT1S/wCseX1f7r7kVynPsLC7zhdp+lbadxOL106nktFaqfvNlvxmr/pXad/EX7Qt+xZqnH5TPfdn9HdHp8dRpdPVjtWlN/2tjJ982O9/7mdv6zQp7qVFeXt6mOok+Mj5yd9qpxJ2mviTrV/GXdL092npzga2/h824i0eWLAZ9Eb0s6nS12jdtrSwd1iK49zCP65TluqUU1/PAfDvlI8q2L6bLVIXW6dbF7bNP8nZ5lGJU+wrPRtg9KtJr13tNcrkDL1n4tyfaQ8R58vGaranoz2ZqM/1cUMfn6djUfu+p+WcRtX0SazSsL9n6g2ms7yDPUapfstndb3r5TnL+nXXYfVy8eH8/BldbDjvR7DmUzPNuinpOYWfAtqqaL1IQXunVAnsFynG4frDh5cz6NmU13b1baWmovo+T+jJEJKayiuZQmJEmV8pHQoTLVhlxjMexpx4s6JFiwzouiNWNHW/742aj+GyxnX8hUeycrrFZh1aHD3MtKHuaw7m97MlvJTPQKaVRVRRhUUKoHIKBgD3Ce16NUMKpVfgvV+hBvpdmP3JxET1xWiIiAIiIAiIgCIiAJpOlmiL6frVBL6ZuvUAZLIARYo7yUZsDvCzdxNKlONSDhLg1gzGTi00cFS4IBBBB4gjkR3iZVbTG1ei+C3vp8Yr426bu6knjWPsMd37LV98uVtPld5bSt6sqUuX8TL+E1OKkjMBnN9Ken+m2c6VWLZba43ylQXKJkgMxYgcSDgeHZN+jTkOnfo+/pF676bEqvVRW/WBuresEkcgSGBJ8wfCZ2erd10rl4j68snKrqUfk4l7X+kihqa/6P8A63q9Qer0+nCsHV8ZLXL81Rz8e/GSIdHvR6osOt2kw1mtsO+wf41FZ7AByYjxGB2DhmZnQzoNTs1S2et1DjFlxXGF+hWPmr+Jx5AdPmS613To6qVm3pfGXNru8F+vPuOcYOW+f4JSuZHMrK1SOpXMrmRibahglmUzKRGoYK5iUlMzGoGq6Q9F9Nr69zUVhiB8nauFur+w36HI8Jy2y9dqNi2JpNc5u2fY25pNbg/IHsqu+iv4Ds4ZC99mYm1NnV6mmzT3LvV2ruuOR7wQewggEHvAkqjeaY9TV303y5rxj3PyfM0lTy9UeJyut9LWgrvWlettTIV761HUrxxkZILAd4HlmdkTPO9n+hqiu4PbqbLqlbK1dWtZbjydgxyPIDPhPQWaZ2irNaFaNvdvb8u77il1jzrKO0xrGk3aYmpu3RkAsxIVEHrO7EBUHiSQPbINKDk1GK3sk8Flmw6N6TrdUbD6mlXh432Lge1ayf75Z2MwNh7M+DULWSGfi9zgcHtY5Zh4Z4AdgAHZM+fU7G2VrQjS5rj9eZRVqnWTchERJhyEREAREQBERAEREAREQDWdINkfCasKQt1Z6yhjyD4xut9VgSp888wJyOnu3hxBVgSro3ro4OCjeIP+44ET0Gc50l2IxJ1VClrAAL6l53IBwZR+8UcvpD4vYuKHbOzfiodZT7a813exMta/VvTLgzVo8vo8wKLwyhlIKkZBHbMhXnz2cMPDLcygZLMsK8uBpy4GjRczEjmVzNlI1wSzGZHMZmdQwSzGZHMZjUMFYlMymZjUMFcyhMoTIM814m2CrNLTvKM8su83jE2SDtM/ots3rXGscfJpkaQdjkgq2o8sEqvgWPEMJhbM2WdY5U5GmQlb3GR1jDnp0P8Ambs9UcSdzt0QKAoAAAAAAwAB2AT2uwtmOOLmqv8AFevt+e4r7uv/AMcfuSiInrStEREAREQBERAEREAREQBERAEREA5rbnRxt5tRpRlmO9dRkKLT2vWTwWzz4N24Pxpo6NQGGRngSrAgqysOasp4qw7QeM9Bmn2x0cTUHrEPU34A61VyHA5LauRvr7QR2EZMoNp7GjdZqU90/J/v4/km2906fyy4HPK8uK8xNStmnYJqE6sk4WwHe09hPII/Yfqtg9wPOXA88LXtqlCWiosMtIyjNZizLFkkHmKHkw8iuJnBkb0rmY+/K78xpMYL+ZTelnrI340jBe3pEvLJskS8yomcF0vLbPLbPLFmo+MEAZ7H9SpAWtbxCjs+scAdpE7U6UpyUYrLDwlll5nk9lbLfWHILJpvnXKcPb9Wg9g77Pu5Pxl2GzeijWYfWY3eY0qneQ/27fP+wPi9+/wM6gDHAcAOU9lszYWhqrc8eUff2/8ACur3eflp/kt6bTJUi11qERAFRVGFUDsAl2InqyuEREAREQBERAEREAREQBERAEREAREQBERAIW0q6lXUMrAhlYBlIPYQeYnP6voco46Ww0/8JwbdP5KMhk8lbdH0Z0cTjWoU68dNSKaNozlB5izhNRotTT+107kD59GdRX7lHWD2pjxmPTrUc4V1YjmoYFx5rzHtnocxtZsym/Aupqtxy6ytHx5ZHCUFfo7QnvpScfNe/mTYX0l2lk4vflesnRP0Q0p9VbK+7q9TqEUeSht38JYPQyvs1GqH8VDf5qzKyfRuuuzKL/K9Gd1ew5pmk346ybr/AOGJ/wDp1R/7Ufypl2vodpx6zaizz1NqD3VlRNY9G7h8ZR8/YO9p9zOdsvCjeYhR3sQq+8yOnse79hVbfnk1afJf3rYT807DS9HdJUQyaeoOOTlA9v32y34zYywo9G6a31Zt/RY9zlK+f9qOT0nRS+zjfatK/u6Pj2nzsYYXyCnwadBs7ZNOnUrTWE3jl2yWsc97u2WY+JJmZE9Bb2dG2WKUUv1/JCnVnU7TERElHMREQBERAEREAREQBERAEREAREQBERAEREAREQBERAEREAREQBERAEREAREQBERAEREAREQBERAEREAREQD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943600"/>
            <a:ext cx="997261" cy="74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828905" y="29718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100 % acetic acid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051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3256</TotalTime>
  <Words>674</Words>
  <Application>Microsoft Office PowerPoint</Application>
  <PresentationFormat>On-screen Show (4:3)</PresentationFormat>
  <Paragraphs>212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CS ChemDraw Drawing</vt:lpstr>
      <vt:lpstr>Lecture 7a</vt:lpstr>
      <vt:lpstr>Introduction</vt:lpstr>
      <vt:lpstr>Opiates</vt:lpstr>
      <vt:lpstr>Salicylates</vt:lpstr>
      <vt:lpstr>Antiarrhythmic Agents</vt:lpstr>
      <vt:lpstr>Theory of Reduction I</vt:lpstr>
      <vt:lpstr>Theory of Reduction II</vt:lpstr>
      <vt:lpstr>Theory of Reduction III</vt:lpstr>
      <vt:lpstr>Experimental  (Step 1, Part I)</vt:lpstr>
      <vt:lpstr>Experimental  (Step 1, Part II)</vt:lpstr>
      <vt:lpstr>Experimental  (Step 1, Part III)</vt:lpstr>
      <vt:lpstr>Characterization I</vt:lpstr>
      <vt:lpstr>Characterization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7a</dc:title>
  <dc:creator>A. Bacher</dc:creator>
  <cp:lastModifiedBy>Alf Bacher</cp:lastModifiedBy>
  <cp:revision>111</cp:revision>
  <dcterms:created xsi:type="dcterms:W3CDTF">2010-10-11T20:46:56Z</dcterms:created>
  <dcterms:modified xsi:type="dcterms:W3CDTF">2015-01-22T22:16:01Z</dcterms:modified>
</cp:coreProperties>
</file>