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74" r:id="rId4"/>
    <p:sldId id="258" r:id="rId5"/>
    <p:sldId id="259" r:id="rId6"/>
    <p:sldId id="260" r:id="rId7"/>
    <p:sldId id="265" r:id="rId8"/>
    <p:sldId id="266" r:id="rId9"/>
    <p:sldId id="267" r:id="rId10"/>
    <p:sldId id="261" r:id="rId11"/>
    <p:sldId id="262" r:id="rId12"/>
    <p:sldId id="263" r:id="rId13"/>
    <p:sldId id="268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99"/>
    <a:srgbClr val="6600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10" autoAdjust="0"/>
  </p:normalViewPr>
  <p:slideViewPr>
    <p:cSldViewPr>
      <p:cViewPr>
        <p:scale>
          <a:sx n="90" d="100"/>
          <a:sy n="90" d="100"/>
        </p:scale>
        <p:origin x="-13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1D0FF-D093-4623-8651-B4D48CAD5946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F07C8-488B-4BF0-A251-3D3DC460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0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07C8-488B-4BF0-A251-3D3DC4605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0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1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1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0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9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8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5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7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AF317-E950-4DC7-9027-06D4A06A83F4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CDC4D-CEB2-4F62-9731-87C047CB9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6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emf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13" Type="http://schemas.openxmlformats.org/officeDocument/2006/relationships/oleObject" Target="../embeddings/oleObject7.bin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microsoft.com/office/2007/relationships/hdphoto" Target="../media/hdphoto3.wdp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6.png"/><Relationship Id="rId10" Type="http://schemas.openxmlformats.org/officeDocument/2006/relationships/image" Target="../media/image22.emf"/><Relationship Id="rId4" Type="http://schemas.microsoft.com/office/2007/relationships/hdphoto" Target="../media/hdphoto2.wdp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e/e6/Discovery_of_neon_isotope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jj_NDot7U0eaDM&amp;tbnid=n09_DyTm0_4WWM:&amp;ved=0CAgQjRwwAA&amp;url=http://www.lamondlab.com/MSResource/LCMS/MassSpectrometry/electrosprayIonisation.php&amp;ei=sclRUsGbDMeoiALEwIHoDA&amp;psig=AFQjCNF8dzQdaeYHqTO8zyEI4lSSRHLBQA&amp;ust=138117816124412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239000" cy="1447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5b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i="1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Mass Spectrometry</a:t>
            </a:r>
            <a:endParaRPr lang="en-US" sz="4000" b="1" i="1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046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Fragmentation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Example 1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  <a:r>
              <a:rPr lang="en-US" sz="2800" dirty="0" err="1" smtClean="0"/>
              <a:t>Butyrophenone</a:t>
            </a:r>
            <a:r>
              <a:rPr lang="en-US" sz="2800" dirty="0" smtClean="0"/>
              <a:t> (C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COCH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(PhCOCH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0" y="2133600"/>
            <a:ext cx="7239000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90304" y="4648200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=148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(M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3299" y="4731097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=120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((M-C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1200" b="1" dirty="0" smtClean="0">
                <a:solidFill>
                  <a:srgbClr val="002060"/>
                </a:solidFill>
              </a:rPr>
              <a:t>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276475"/>
            <a:ext cx="997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=105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((</a:t>
            </a:r>
            <a:r>
              <a:rPr lang="en-US" sz="1200" b="1" dirty="0" err="1" smtClean="0">
                <a:solidFill>
                  <a:srgbClr val="002060"/>
                </a:solidFill>
              </a:rPr>
              <a:t>Ph</a:t>
            </a:r>
            <a:r>
              <a:rPr lang="en-US" sz="1200" b="1" dirty="0" smtClean="0">
                <a:solidFill>
                  <a:srgbClr val="002060"/>
                </a:solidFill>
              </a:rPr>
              <a:t>-C</a:t>
            </a:r>
            <a:r>
              <a:rPr lang="en-US" sz="12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≡</a:t>
            </a:r>
            <a:r>
              <a:rPr lang="en-US" sz="1200" b="1" dirty="0" smtClean="0">
                <a:solidFill>
                  <a:srgbClr val="002060"/>
                </a:solidFill>
              </a:rPr>
              <a:t>O)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2276475"/>
            <a:ext cx="12192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705249"/>
              </p:ext>
            </p:extLst>
          </p:nvPr>
        </p:nvGraphicFramePr>
        <p:xfrm>
          <a:off x="1524000" y="3429000"/>
          <a:ext cx="3565025" cy="989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CS ChemDraw Drawing" r:id="rId4" imgW="5941709" imgH="1648724" progId="ChemDraw.Document.6.0">
                  <p:embed/>
                </p:oleObj>
              </mc:Choice>
              <mc:Fallback>
                <p:oleObj name="CS ChemDraw Drawing" r:id="rId4" imgW="5941709" imgH="164872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3429000"/>
                        <a:ext cx="3565025" cy="989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7" name="Picture 1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644" y="2265186"/>
            <a:ext cx="3151717" cy="101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71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Fragmentation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Example 2</a:t>
            </a:r>
            <a:r>
              <a:rPr lang="en-US" sz="2400" dirty="0" smtClean="0"/>
              <a:t>: </a:t>
            </a:r>
            <a:r>
              <a:rPr lang="en-US" sz="2400" i="1" dirty="0" smtClean="0"/>
              <a:t>1</a:t>
            </a:r>
            <a:r>
              <a:rPr lang="en-US" sz="2400" dirty="0" smtClean="0"/>
              <a:t>-Phenyl-</a:t>
            </a:r>
            <a:r>
              <a:rPr lang="en-US" sz="2400" i="1" dirty="0" smtClean="0"/>
              <a:t>2</a:t>
            </a:r>
            <a:r>
              <a:rPr lang="en-US" sz="2400" dirty="0" smtClean="0"/>
              <a:t>-butanone (C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COCH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2133600"/>
            <a:ext cx="72237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4648199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=148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(M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1235" y="38839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=91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(PhCH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2209800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=57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(CH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1200" b="1" dirty="0" smtClean="0">
                <a:solidFill>
                  <a:srgbClr val="002060"/>
                </a:solidFill>
              </a:rPr>
              <a:t>CH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1200" b="1" dirty="0" smtClean="0">
                <a:solidFill>
                  <a:srgbClr val="002060"/>
                </a:solidFill>
              </a:rPr>
              <a:t>CO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6400" y="2281535"/>
            <a:ext cx="838200" cy="4616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51694"/>
              </p:ext>
            </p:extLst>
          </p:nvPr>
        </p:nvGraphicFramePr>
        <p:xfrm>
          <a:off x="4440555" y="2229780"/>
          <a:ext cx="3435161" cy="85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name="CS ChemDraw Drawing" r:id="rId4" imgW="5799847" imgH="1418506" progId="ChemDraw.Document.6.0">
                  <p:embed/>
                </p:oleObj>
              </mc:Choice>
              <mc:Fallback>
                <p:oleObj name="CS ChemDraw Drawing" r:id="rId4" imgW="5799847" imgH="14185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40555" y="2229780"/>
                        <a:ext cx="3435161" cy="851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521678"/>
              </p:ext>
            </p:extLst>
          </p:nvPr>
        </p:nvGraphicFramePr>
        <p:xfrm>
          <a:off x="4440555" y="3124200"/>
          <a:ext cx="3404032" cy="85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CS ChemDraw Drawing" r:id="rId6" imgW="5673387" imgH="1418506" progId="ChemDraw.Document.6.0">
                  <p:embed/>
                </p:oleObj>
              </mc:Choice>
              <mc:Fallback>
                <p:oleObj name="CS ChemDraw Drawing" r:id="rId6" imgW="5673387" imgH="14185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40555" y="3124200"/>
                        <a:ext cx="3404032" cy="851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60854" y="4509698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 peak at </a:t>
            </a:r>
            <a:r>
              <a:rPr lang="en-US" sz="1200" b="1" i="1" dirty="0" smtClean="0">
                <a:solidFill>
                  <a:srgbClr val="FF0000"/>
                </a:solidFill>
              </a:rPr>
              <a:t>m/z</a:t>
            </a:r>
            <a:r>
              <a:rPr lang="en-US" sz="1200" b="1" dirty="0" smtClean="0">
                <a:solidFill>
                  <a:srgbClr val="FF0000"/>
                </a:solidFill>
              </a:rPr>
              <a:t>=120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400800" y="4786698"/>
            <a:ext cx="0" cy="77590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34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Fragmentation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Example 3</a:t>
            </a:r>
            <a:r>
              <a:rPr lang="en-US" sz="2400" dirty="0" smtClean="0"/>
              <a:t>: </a:t>
            </a:r>
            <a:r>
              <a:rPr lang="en-US" sz="2400" i="1" dirty="0" smtClean="0"/>
              <a:t>4</a:t>
            </a:r>
            <a:r>
              <a:rPr lang="en-US" sz="2400" dirty="0" smtClean="0"/>
              <a:t>-Phenyl-</a:t>
            </a:r>
            <a:r>
              <a:rPr lang="en-US" sz="2400" i="1" dirty="0" smtClean="0"/>
              <a:t>2</a:t>
            </a:r>
            <a:r>
              <a:rPr lang="en-US" sz="2400" dirty="0" smtClean="0"/>
              <a:t>-butanone (C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COCH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</a:p>
          <a:p>
            <a:endParaRPr lang="en-US" sz="2400" dirty="0"/>
          </a:p>
        </p:txBody>
      </p:sp>
      <p:pic>
        <p:nvPicPr>
          <p:cNvPr id="3074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72237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2738735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=148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(M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76400" y="2357735"/>
            <a:ext cx="838200" cy="4616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5500" y="2205335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=43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(CH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1200" b="1" dirty="0" smtClean="0">
                <a:solidFill>
                  <a:srgbClr val="002060"/>
                </a:solidFill>
              </a:rPr>
              <a:t>CO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4550" y="2433935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=105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(PhCHCH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1235" y="3119735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</a:rPr>
              <a:t>m/z</a:t>
            </a:r>
            <a:r>
              <a:rPr lang="en-US" sz="1200" b="1" dirty="0" smtClean="0">
                <a:solidFill>
                  <a:srgbClr val="002060"/>
                </a:solidFill>
              </a:rPr>
              <a:t>=91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(PhCH</a:t>
            </a:r>
            <a:r>
              <a:rPr lang="en-US" sz="1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1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1200" b="1" dirty="0" smtClean="0">
                <a:solidFill>
                  <a:srgbClr val="002060"/>
                </a:solidFill>
              </a:rPr>
              <a:t>)</a:t>
            </a:r>
            <a:endParaRPr lang="en-US" sz="1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567154"/>
              </p:ext>
            </p:extLst>
          </p:nvPr>
        </p:nvGraphicFramePr>
        <p:xfrm>
          <a:off x="3169294" y="3886200"/>
          <a:ext cx="1545741" cy="94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CS ChemDraw Drawing" r:id="rId4" imgW="2029568" imgH="1235464" progId="ChemDraw.Document.6.0">
                  <p:embed/>
                </p:oleObj>
              </mc:Choice>
              <mc:Fallback>
                <p:oleObj name="CS ChemDraw Drawing" r:id="rId4" imgW="2029568" imgH="123546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69294" y="3886200"/>
                        <a:ext cx="1545741" cy="940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19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Epoxide Analysis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Styrene oxide </a:t>
            </a:r>
            <a:r>
              <a:rPr lang="en-US" dirty="0" smtClean="0"/>
              <a:t>      </a:t>
            </a:r>
            <a:r>
              <a:rPr lang="en-US" b="1" dirty="0" err="1" smtClean="0"/>
              <a:t>Phenylacetaldehyde</a:t>
            </a:r>
            <a:r>
              <a:rPr lang="en-US" b="1" dirty="0" smtClean="0"/>
              <a:t>   Acetophenone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Differences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0000"/>
                </a:solidFill>
              </a:rPr>
              <a:t>m/z</a:t>
            </a:r>
            <a:r>
              <a:rPr lang="en-US" b="1" dirty="0" smtClean="0">
                <a:solidFill>
                  <a:srgbClr val="FF0000"/>
                </a:solidFill>
              </a:rPr>
              <a:t>=91 ([C</a:t>
            </a:r>
            <a:r>
              <a:rPr lang="en-US" b="1" baseline="-25000" dirty="0" smtClean="0">
                <a:solidFill>
                  <a:srgbClr val="FF0000"/>
                </a:solidFill>
              </a:rPr>
              <a:t>7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7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baseline="30000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): only found </a:t>
            </a:r>
            <a:r>
              <a:rPr lang="en-US" b="1" dirty="0">
                <a:solidFill>
                  <a:srgbClr val="FF0000"/>
                </a:solidFill>
              </a:rPr>
              <a:t>in </a:t>
            </a:r>
            <a:r>
              <a:rPr lang="en-US" b="1" dirty="0" err="1" smtClean="0">
                <a:solidFill>
                  <a:srgbClr val="FF0000"/>
                </a:solidFill>
              </a:rPr>
              <a:t>phenylacetaldehyde</a:t>
            </a:r>
            <a:r>
              <a:rPr lang="en-US" b="1" dirty="0" smtClean="0">
                <a:solidFill>
                  <a:srgbClr val="FF0000"/>
                </a:solidFill>
              </a:rPr>
              <a:t> and styrene oxide, but not in acetophenone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3300"/>
                </a:solidFill>
              </a:rPr>
              <a:t>m/z</a:t>
            </a:r>
            <a:r>
              <a:rPr lang="en-US" b="1" dirty="0" smtClean="0">
                <a:solidFill>
                  <a:srgbClr val="003300"/>
                </a:solidFill>
              </a:rPr>
              <a:t>=105 ([C</a:t>
            </a:r>
            <a:r>
              <a:rPr lang="en-US" b="1" baseline="-25000" dirty="0" smtClean="0">
                <a:solidFill>
                  <a:srgbClr val="003300"/>
                </a:solidFill>
              </a:rPr>
              <a:t>7</a:t>
            </a:r>
            <a:r>
              <a:rPr lang="en-US" b="1" dirty="0" smtClean="0">
                <a:solidFill>
                  <a:srgbClr val="003300"/>
                </a:solidFill>
              </a:rPr>
              <a:t>H</a:t>
            </a:r>
            <a:r>
              <a:rPr lang="en-US" b="1" baseline="-25000" dirty="0" smtClean="0">
                <a:solidFill>
                  <a:srgbClr val="003300"/>
                </a:solidFill>
              </a:rPr>
              <a:t>5</a:t>
            </a:r>
            <a:r>
              <a:rPr lang="en-US" b="1" dirty="0" smtClean="0">
                <a:solidFill>
                  <a:srgbClr val="003300"/>
                </a:solidFill>
              </a:rPr>
              <a:t>O]</a:t>
            </a:r>
            <a:r>
              <a:rPr lang="en-US" b="1" baseline="30000" dirty="0" smtClean="0">
                <a:solidFill>
                  <a:srgbClr val="003300"/>
                </a:solidFill>
              </a:rPr>
              <a:t>+</a:t>
            </a:r>
            <a:r>
              <a:rPr lang="en-US" b="1" dirty="0" smtClean="0">
                <a:solidFill>
                  <a:srgbClr val="003300"/>
                </a:solidFill>
              </a:rPr>
              <a:t>): only  found in acetophenone!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70C0"/>
                </a:solidFill>
              </a:rPr>
              <a:t>m/z</a:t>
            </a:r>
            <a:r>
              <a:rPr lang="en-US" b="1" dirty="0" smtClean="0">
                <a:solidFill>
                  <a:srgbClr val="0070C0"/>
                </a:solidFill>
              </a:rPr>
              <a:t>=119 ([C</a:t>
            </a:r>
            <a:r>
              <a:rPr lang="en-US" b="1" baseline="-25000" dirty="0" smtClean="0">
                <a:solidFill>
                  <a:srgbClr val="0070C0"/>
                </a:solidFill>
              </a:rPr>
              <a:t>8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n-US" b="1" baseline="-25000" dirty="0" smtClean="0">
                <a:solidFill>
                  <a:srgbClr val="0070C0"/>
                </a:solidFill>
              </a:rPr>
              <a:t>7</a:t>
            </a:r>
            <a:r>
              <a:rPr lang="en-US" b="1" dirty="0" smtClean="0">
                <a:solidFill>
                  <a:srgbClr val="0070C0"/>
                </a:solidFill>
              </a:rPr>
              <a:t>O]</a:t>
            </a:r>
            <a:r>
              <a:rPr lang="en-US" b="1" baseline="30000" dirty="0" smtClean="0">
                <a:solidFill>
                  <a:srgbClr val="0070C0"/>
                </a:solidFill>
              </a:rPr>
              <a:t>+</a:t>
            </a:r>
            <a:r>
              <a:rPr lang="en-US" b="1" dirty="0" smtClean="0">
                <a:solidFill>
                  <a:srgbClr val="0070C0"/>
                </a:solidFill>
              </a:rPr>
              <a:t>): only found in styrene oxide!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2060"/>
                </a:solidFill>
              </a:rPr>
              <a:t>m/z</a:t>
            </a:r>
            <a:r>
              <a:rPr lang="en-US" b="1" dirty="0" smtClean="0">
                <a:solidFill>
                  <a:srgbClr val="002060"/>
                </a:solidFill>
              </a:rPr>
              <a:t>=92 </a:t>
            </a:r>
            <a:r>
              <a:rPr lang="en-US" b="1" dirty="0">
                <a:solidFill>
                  <a:srgbClr val="002060"/>
                </a:solidFill>
              </a:rPr>
              <a:t>([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baseline="-25000" dirty="0" smtClean="0">
                <a:solidFill>
                  <a:srgbClr val="002060"/>
                </a:solidFill>
              </a:rPr>
              <a:t>7</a:t>
            </a:r>
            <a:r>
              <a:rPr lang="en-US" b="1" dirty="0" smtClean="0">
                <a:solidFill>
                  <a:srgbClr val="002060"/>
                </a:solidFill>
              </a:rPr>
              <a:t>H</a:t>
            </a:r>
            <a:r>
              <a:rPr lang="en-US" b="1" baseline="-25000" dirty="0" smtClean="0">
                <a:solidFill>
                  <a:srgbClr val="002060"/>
                </a:solidFill>
              </a:rPr>
              <a:t>8</a:t>
            </a:r>
            <a:r>
              <a:rPr lang="en-US" b="1" dirty="0" smtClean="0">
                <a:solidFill>
                  <a:srgbClr val="002060"/>
                </a:solidFill>
              </a:rPr>
              <a:t>]</a:t>
            </a:r>
            <a:r>
              <a:rPr lang="en-US" b="1" baseline="30000" dirty="0" smtClean="0">
                <a:solidFill>
                  <a:srgbClr val="002060"/>
                </a:solidFill>
              </a:rPr>
              <a:t>+</a:t>
            </a:r>
            <a:r>
              <a:rPr lang="en-US" b="1" dirty="0" smtClean="0">
                <a:solidFill>
                  <a:srgbClr val="002060"/>
                </a:solidFill>
              </a:rPr>
              <a:t>): due to </a:t>
            </a:r>
            <a:r>
              <a:rPr lang="en-US" b="1" dirty="0" err="1" smtClean="0">
                <a:solidFill>
                  <a:srgbClr val="002060"/>
                </a:solidFill>
              </a:rPr>
              <a:t>McLafferty</a:t>
            </a:r>
            <a:r>
              <a:rPr lang="en-US" b="1" dirty="0" smtClean="0">
                <a:solidFill>
                  <a:srgbClr val="002060"/>
                </a:solidFill>
              </a:rPr>
              <a:t> rearrangement!</a:t>
            </a:r>
            <a:endParaRPr lang="en-US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70C0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400"/>
            <a:ext cx="2743200" cy="164592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print">
            <a:lum contrast="2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352800" y="2063338"/>
            <a:ext cx="274320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2057400"/>
            <a:ext cx="2743200" cy="164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2231136" y="2286000"/>
            <a:ext cx="5334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498848" y="2286000"/>
            <a:ext cx="5334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8430768" y="2286000"/>
            <a:ext cx="381001" cy="230579"/>
          </a:xfrm>
          <a:prstGeom prst="straightConnector1">
            <a:avLst/>
          </a:prstGeom>
          <a:ln w="19050">
            <a:solidFill>
              <a:srgbClr val="00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76500" y="3076798"/>
            <a:ext cx="287481" cy="19050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192917"/>
              </p:ext>
            </p:extLst>
          </p:nvPr>
        </p:nvGraphicFramePr>
        <p:xfrm>
          <a:off x="750888" y="2211388"/>
          <a:ext cx="7143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CS ChemDraw Drawing" r:id="rId9" imgW="1424562" imgH="1063475" progId="ChemDraw.Document.6.0">
                  <p:embed/>
                </p:oleObj>
              </mc:Choice>
              <mc:Fallback>
                <p:oleObj name="CS ChemDraw Drawing" r:id="rId9" imgW="1424562" imgH="10634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0888" y="2211388"/>
                        <a:ext cx="714375" cy="5318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921952"/>
              </p:ext>
            </p:extLst>
          </p:nvPr>
        </p:nvGraphicFramePr>
        <p:xfrm>
          <a:off x="3657600" y="2181719"/>
          <a:ext cx="819691" cy="40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CS ChemDraw Drawing" r:id="rId11" imgW="1639381" imgH="818162" progId="ChemDraw.Document.6.0">
                  <p:embed/>
                </p:oleObj>
              </mc:Choice>
              <mc:Fallback>
                <p:oleObj name="CS ChemDraw Drawing" r:id="rId11" imgW="1639381" imgH="81816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57600" y="2181719"/>
                        <a:ext cx="819691" cy="40908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388608"/>
              </p:ext>
            </p:extLst>
          </p:nvPr>
        </p:nvGraphicFramePr>
        <p:xfrm>
          <a:off x="6477000" y="2112393"/>
          <a:ext cx="686341" cy="630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CS ChemDraw Drawing" r:id="rId13" imgW="1372681" imgH="1261613" progId="ChemDraw.Document.6.0">
                  <p:embed/>
                </p:oleObj>
              </mc:Choice>
              <mc:Fallback>
                <p:oleObj name="CS ChemDraw Drawing" r:id="rId13" imgW="1372681" imgH="126161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477000" y="2112393"/>
                        <a:ext cx="686341" cy="6308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3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Chemical Ionization Mass Spectrometry I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Chemical Ionization </a:t>
            </a:r>
            <a:r>
              <a:rPr lang="en-US" dirty="0" smtClean="0"/>
              <a:t>is considered a soft ionization technique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It uses less energy, which results in less fragmentation, allowing in many cases the observation of the molecular ion peak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Methane (CH</a:t>
            </a:r>
            <a:r>
              <a:rPr lang="en-US" baseline="-25000" dirty="0" smtClean="0">
                <a:solidFill>
                  <a:srgbClr val="000099"/>
                </a:solidFill>
              </a:rPr>
              <a:t>4</a:t>
            </a:r>
            <a:r>
              <a:rPr lang="en-US" dirty="0" smtClean="0">
                <a:solidFill>
                  <a:srgbClr val="000099"/>
                </a:solidFill>
              </a:rPr>
              <a:t>), </a:t>
            </a:r>
            <a:r>
              <a:rPr lang="en-US" dirty="0" err="1" smtClean="0">
                <a:solidFill>
                  <a:srgbClr val="000099"/>
                </a:solidFill>
              </a:rPr>
              <a:t>isobutane</a:t>
            </a:r>
            <a:r>
              <a:rPr lang="en-US" dirty="0" smtClean="0">
                <a:solidFill>
                  <a:srgbClr val="000099"/>
                </a:solidFill>
              </a:rPr>
              <a:t> (C</a:t>
            </a:r>
            <a:r>
              <a:rPr lang="en-US" baseline="-25000" dirty="0" smtClean="0">
                <a:solidFill>
                  <a:srgbClr val="000099"/>
                </a:solidFill>
              </a:rPr>
              <a:t>4</a:t>
            </a:r>
            <a:r>
              <a:rPr lang="en-US" dirty="0" smtClean="0">
                <a:solidFill>
                  <a:srgbClr val="000099"/>
                </a:solidFill>
              </a:rPr>
              <a:t>H</a:t>
            </a:r>
            <a:r>
              <a:rPr lang="en-US" baseline="-25000" dirty="0" smtClean="0">
                <a:solidFill>
                  <a:srgbClr val="000099"/>
                </a:solidFill>
              </a:rPr>
              <a:t>10</a:t>
            </a:r>
            <a:r>
              <a:rPr lang="en-US" dirty="0" smtClean="0">
                <a:solidFill>
                  <a:srgbClr val="000099"/>
                </a:solidFill>
              </a:rPr>
              <a:t>) or ammonia (NH</a:t>
            </a:r>
            <a:r>
              <a:rPr lang="en-US" baseline="-25000" dirty="0" smtClean="0">
                <a:solidFill>
                  <a:srgbClr val="000099"/>
                </a:solidFill>
              </a:rPr>
              <a:t>3</a:t>
            </a:r>
            <a:r>
              <a:rPr lang="en-US" dirty="0" smtClean="0">
                <a:solidFill>
                  <a:srgbClr val="000099"/>
                </a:solidFill>
              </a:rPr>
              <a:t>) is used     as gas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Primary Ion formation:     </a:t>
            </a: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dirty="0" smtClean="0"/>
              <a:t>  +  e</a:t>
            </a:r>
            <a:r>
              <a:rPr lang="en-US" baseline="30000" dirty="0" smtClean="0"/>
              <a:t>-</a:t>
            </a:r>
            <a:r>
              <a:rPr lang="en-US" dirty="0" smtClean="0"/>
              <a:t>               CH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 </a:t>
            </a:r>
            <a:r>
              <a:rPr lang="en-US" dirty="0" smtClean="0"/>
              <a:t>  +  2e</a:t>
            </a:r>
            <a:r>
              <a:rPr lang="en-US" baseline="30000" dirty="0" smtClean="0"/>
              <a:t>-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Secondary Ion formation</a:t>
            </a:r>
            <a:r>
              <a:rPr lang="en-US" dirty="0" smtClean="0">
                <a:solidFill>
                  <a:srgbClr val="7030A0"/>
                </a:solidFill>
              </a:rPr>
              <a:t>: </a:t>
            </a:r>
            <a:r>
              <a:rPr lang="en-US" dirty="0" smtClean="0"/>
              <a:t>CH</a:t>
            </a:r>
            <a:r>
              <a:rPr lang="en-US" baseline="-25000" dirty="0" smtClean="0"/>
              <a:t>4 </a:t>
            </a:r>
            <a:r>
              <a:rPr lang="en-US" dirty="0" smtClean="0"/>
              <a:t>+</a:t>
            </a:r>
            <a:r>
              <a:rPr lang="en-US" baseline="-25000" dirty="0" smtClean="0"/>
              <a:t>  </a:t>
            </a: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baseline="30000" dirty="0"/>
              <a:t>+ </a:t>
            </a:r>
            <a:r>
              <a:rPr lang="en-US" baseline="30000" dirty="0" smtClean="0"/>
              <a:t>                </a:t>
            </a:r>
            <a:r>
              <a:rPr lang="en-US" dirty="0" smtClean="0"/>
              <a:t>CH</a:t>
            </a:r>
            <a:r>
              <a:rPr lang="en-US" baseline="-25000" dirty="0" smtClean="0"/>
              <a:t>5</a:t>
            </a:r>
            <a:r>
              <a:rPr lang="en-US" baseline="30000" dirty="0" smtClean="0"/>
              <a:t>+   </a:t>
            </a:r>
            <a:r>
              <a:rPr lang="en-US" dirty="0" smtClean="0"/>
              <a:t>+  CH</a:t>
            </a:r>
            <a:r>
              <a:rPr lang="en-US" baseline="-25000" dirty="0" smtClean="0"/>
              <a:t>3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Product formation: </a:t>
            </a:r>
            <a:r>
              <a:rPr lang="en-US" dirty="0" smtClean="0">
                <a:solidFill>
                  <a:srgbClr val="7030A0"/>
                </a:solidFill>
              </a:rPr>
              <a:t>           </a:t>
            </a:r>
            <a:r>
              <a:rPr lang="en-US" dirty="0" smtClean="0"/>
              <a:t>M  + </a:t>
            </a:r>
            <a:r>
              <a:rPr lang="en-US" dirty="0"/>
              <a:t>CH</a:t>
            </a:r>
            <a:r>
              <a:rPr lang="en-US" baseline="-25000" dirty="0"/>
              <a:t>5</a:t>
            </a:r>
            <a:r>
              <a:rPr lang="en-US" baseline="30000" dirty="0"/>
              <a:t>+</a:t>
            </a:r>
            <a:r>
              <a:rPr lang="en-US" dirty="0" smtClean="0"/>
              <a:t>             CH</a:t>
            </a:r>
            <a:r>
              <a:rPr lang="en-US" baseline="-25000" dirty="0" smtClean="0"/>
              <a:t>4</a:t>
            </a:r>
            <a:r>
              <a:rPr lang="en-US" dirty="0" smtClean="0"/>
              <a:t>    +  [M+H]</a:t>
            </a:r>
            <a:r>
              <a:rPr lang="en-US" baseline="30000" dirty="0" smtClean="0"/>
              <a:t>+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AH + CH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+</a:t>
            </a:r>
            <a:r>
              <a:rPr lang="en-US" dirty="0" smtClean="0"/>
              <a:t>            A</a:t>
            </a:r>
            <a:r>
              <a:rPr lang="en-US" baseline="30000" dirty="0" smtClean="0"/>
              <a:t>+</a:t>
            </a:r>
            <a:r>
              <a:rPr lang="en-US" dirty="0" smtClean="0"/>
              <a:t>      +  CH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Chemical ionization can be performed in </a:t>
            </a:r>
            <a:r>
              <a:rPr lang="en-US" b="1" i="1" dirty="0" smtClean="0"/>
              <a:t>PCI</a:t>
            </a:r>
            <a:r>
              <a:rPr lang="en-US" dirty="0" smtClean="0"/>
              <a:t> (positive mode) or </a:t>
            </a:r>
            <a:r>
              <a:rPr lang="en-US" b="1" i="1" dirty="0" smtClean="0"/>
              <a:t>NCI</a:t>
            </a:r>
            <a:r>
              <a:rPr lang="en-US" i="1" dirty="0" smtClean="0"/>
              <a:t> </a:t>
            </a:r>
            <a:r>
              <a:rPr lang="en-US" dirty="0" smtClean="0"/>
              <a:t>(negative mode)</a:t>
            </a:r>
          </a:p>
          <a:p>
            <a:r>
              <a:rPr lang="en-US" dirty="0" smtClean="0"/>
              <a:t>The NCI mode is used for PCBs, pesticides and fire retardants because they contain halogens with a high electronegativity, which makes the detection more sensitive for the compounds</a:t>
            </a:r>
          </a:p>
          <a:p>
            <a:endParaRPr lang="en-US" dirty="0" smtClean="0"/>
          </a:p>
          <a:p>
            <a:pPr lvl="7"/>
            <a:endParaRPr lang="en-US" dirty="0" smtClean="0">
              <a:solidFill>
                <a:srgbClr val="7030A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86400" y="356616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86400" y="384048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400" y="41148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86400" y="4343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Chemical Ionization Mass Spectrometry </a:t>
            </a:r>
            <a:r>
              <a:rPr lang="en-US" sz="3600" dirty="0" smtClean="0">
                <a:solidFill>
                  <a:srgbClr val="002060"/>
                </a:solidFill>
              </a:rPr>
              <a:t>II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4597241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Comparison of </a:t>
            </a:r>
            <a:r>
              <a:rPr lang="en-US" sz="2000" dirty="0"/>
              <a:t>(a</a:t>
            </a:r>
            <a:r>
              <a:rPr lang="en-US" sz="2000" dirty="0" smtClean="0"/>
              <a:t>) EI</a:t>
            </a:r>
            <a:r>
              <a:rPr lang="en-US" sz="2000" dirty="0"/>
              <a:t>, (b) PCI and  </a:t>
            </a:r>
            <a:r>
              <a:rPr lang="en-US" sz="2000" dirty="0" smtClean="0"/>
              <a:t>    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c</a:t>
            </a:r>
            <a:r>
              <a:rPr lang="en-US" sz="2000" dirty="0" smtClean="0"/>
              <a:t>) NCI </a:t>
            </a:r>
            <a:r>
              <a:rPr lang="en-US" sz="2000" dirty="0"/>
              <a:t>for </a:t>
            </a:r>
            <a:r>
              <a:rPr lang="en-US" sz="2000" dirty="0" smtClean="0"/>
              <a:t>Parathion-ethyl (pesticide</a:t>
            </a:r>
            <a:r>
              <a:rPr lang="en-US" sz="2000" dirty="0"/>
              <a:t>)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EI spectrum shows </a:t>
            </a:r>
            <a:r>
              <a:rPr lang="en-US" sz="2000" dirty="0"/>
              <a:t>significantly more fragmentation </a:t>
            </a:r>
            <a:r>
              <a:rPr lang="en-US" sz="2000" dirty="0" smtClean="0"/>
              <a:t>than the PCI </a:t>
            </a:r>
            <a:r>
              <a:rPr lang="en-US" sz="2000" dirty="0"/>
              <a:t>and </a:t>
            </a:r>
            <a:r>
              <a:rPr lang="en-US" sz="2000" dirty="0" smtClean="0"/>
              <a:t>the NCI spectrum and </a:t>
            </a:r>
            <a:r>
              <a:rPr lang="en-US" sz="2000" dirty="0"/>
              <a:t>therefore provides more structural information</a:t>
            </a:r>
            <a:endParaRPr lang="en-US" sz="2000" baseline="30000" dirty="0"/>
          </a:p>
          <a:p>
            <a:r>
              <a:rPr lang="en-US" sz="2200" b="1" dirty="0" smtClean="0">
                <a:solidFill>
                  <a:srgbClr val="002060"/>
                </a:solidFill>
              </a:rPr>
              <a:t>EI: 291 [M]</a:t>
            </a:r>
            <a:r>
              <a:rPr lang="en-US" sz="22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2200" b="1" dirty="0" smtClean="0">
                <a:solidFill>
                  <a:srgbClr val="002060"/>
                </a:solidFill>
              </a:rPr>
              <a:t>, 109 [C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5</a:t>
            </a:r>
            <a:r>
              <a:rPr lang="en-US" sz="2200" b="1" dirty="0" smtClean="0">
                <a:solidFill>
                  <a:srgbClr val="002060"/>
                </a:solidFill>
              </a:rPr>
              <a:t>OPO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H]</a:t>
            </a:r>
            <a:r>
              <a:rPr lang="en-US" sz="2200" b="1" baseline="30000" dirty="0" smtClean="0">
                <a:solidFill>
                  <a:srgbClr val="002060"/>
                </a:solidFill>
              </a:rPr>
              <a:t>+</a:t>
            </a:r>
            <a:br>
              <a:rPr lang="en-US" sz="2200" b="1" baseline="30000" dirty="0" smtClean="0">
                <a:solidFill>
                  <a:srgbClr val="002060"/>
                </a:solidFill>
              </a:rPr>
            </a:br>
            <a:r>
              <a:rPr lang="en-US" sz="2200" b="1" dirty="0">
                <a:solidFill>
                  <a:srgbClr val="002060"/>
                </a:solidFill>
              </a:rPr>
              <a:t>137 </a:t>
            </a:r>
            <a:r>
              <a:rPr lang="en-US" sz="2200" b="1" dirty="0" smtClean="0">
                <a:solidFill>
                  <a:srgbClr val="002060"/>
                </a:solidFill>
              </a:rPr>
              <a:t>[(C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5</a:t>
            </a:r>
            <a:r>
              <a:rPr lang="en-US" sz="2200" b="1" dirty="0" smtClean="0">
                <a:solidFill>
                  <a:srgbClr val="002060"/>
                </a:solidFill>
              </a:rPr>
              <a:t>O)</a:t>
            </a:r>
            <a:r>
              <a:rPr lang="en-US" sz="2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</a:rPr>
              <a:t>PO]</a:t>
            </a:r>
            <a:r>
              <a:rPr lang="en-US" sz="2200" b="1" baseline="30000" dirty="0" smtClean="0">
                <a:solidFill>
                  <a:srgbClr val="002060"/>
                </a:solidFill>
              </a:rPr>
              <a:t>+</a:t>
            </a:r>
          </a:p>
          <a:p>
            <a:r>
              <a:rPr lang="en-US" sz="2200" b="1" dirty="0" smtClean="0">
                <a:solidFill>
                  <a:srgbClr val="660033"/>
                </a:solidFill>
              </a:rPr>
              <a:t>PCI: 292 [M+H]</a:t>
            </a:r>
            <a:r>
              <a:rPr lang="en-US" sz="2200" b="1" baseline="30000" dirty="0" smtClean="0">
                <a:solidFill>
                  <a:srgbClr val="660033"/>
                </a:solidFill>
              </a:rPr>
              <a:t>+</a:t>
            </a:r>
            <a:r>
              <a:rPr lang="en-US" sz="2200" b="1" dirty="0" smtClean="0">
                <a:solidFill>
                  <a:srgbClr val="660033"/>
                </a:solidFill>
              </a:rPr>
              <a:t>, 262 [M-C</a:t>
            </a:r>
            <a:r>
              <a:rPr lang="en-US" sz="2200" b="1" baseline="-25000" dirty="0" smtClean="0">
                <a:solidFill>
                  <a:srgbClr val="660033"/>
                </a:solidFill>
              </a:rPr>
              <a:t>2</a:t>
            </a:r>
            <a:r>
              <a:rPr lang="en-US" sz="2200" b="1" dirty="0" smtClean="0">
                <a:solidFill>
                  <a:srgbClr val="660033"/>
                </a:solidFill>
              </a:rPr>
              <a:t>H</a:t>
            </a:r>
            <a:r>
              <a:rPr lang="en-US" sz="2200" b="1" baseline="-25000" dirty="0" smtClean="0">
                <a:solidFill>
                  <a:srgbClr val="660033"/>
                </a:solidFill>
              </a:rPr>
              <a:t>5</a:t>
            </a:r>
            <a:r>
              <a:rPr lang="en-US" sz="2200" b="1" dirty="0" smtClean="0">
                <a:solidFill>
                  <a:srgbClr val="660033"/>
                </a:solidFill>
              </a:rPr>
              <a:t>]</a:t>
            </a:r>
            <a:r>
              <a:rPr lang="en-US" sz="2200" b="1" baseline="30000" dirty="0" smtClean="0">
                <a:solidFill>
                  <a:srgbClr val="660033"/>
                </a:solidFill>
              </a:rPr>
              <a:t>+</a:t>
            </a:r>
          </a:p>
          <a:p>
            <a:r>
              <a:rPr lang="en-US" sz="2200" b="1" dirty="0" smtClean="0">
                <a:solidFill>
                  <a:srgbClr val="003300"/>
                </a:solidFill>
              </a:rPr>
              <a:t>NCI: 291 [M]</a:t>
            </a:r>
            <a:r>
              <a:rPr lang="en-US" sz="2200" b="1" baseline="30000" dirty="0" smtClean="0">
                <a:solidFill>
                  <a:srgbClr val="003300"/>
                </a:solidFill>
              </a:rPr>
              <a:t>-</a:t>
            </a:r>
            <a:r>
              <a:rPr lang="en-US" sz="2200" b="1" dirty="0" smtClean="0">
                <a:solidFill>
                  <a:srgbClr val="003300"/>
                </a:solidFill>
              </a:rPr>
              <a:t>, 154 (C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2</a:t>
            </a:r>
            <a:r>
              <a:rPr lang="en-US" sz="2200" b="1" dirty="0" smtClean="0">
                <a:solidFill>
                  <a:srgbClr val="00330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5</a:t>
            </a:r>
            <a:r>
              <a:rPr lang="en-US" sz="2200" b="1" dirty="0" smtClean="0">
                <a:solidFill>
                  <a:srgbClr val="003300"/>
                </a:solidFill>
              </a:rPr>
              <a:t>O)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2</a:t>
            </a:r>
            <a:r>
              <a:rPr lang="en-US" sz="2200" b="1" dirty="0" smtClean="0">
                <a:solidFill>
                  <a:srgbClr val="003300"/>
                </a:solidFill>
              </a:rPr>
              <a:t>PSH]</a:t>
            </a:r>
            <a:r>
              <a:rPr lang="en-US" sz="2200" b="1" baseline="30000" dirty="0" smtClean="0">
                <a:solidFill>
                  <a:srgbClr val="003300"/>
                </a:solidFill>
              </a:rPr>
              <a:t>-</a:t>
            </a:r>
            <a:br>
              <a:rPr lang="en-US" sz="2200" b="1" baseline="30000" dirty="0" smtClean="0">
                <a:solidFill>
                  <a:srgbClr val="003300"/>
                </a:solidFill>
              </a:rPr>
            </a:br>
            <a:r>
              <a:rPr lang="en-US" sz="2200" b="1" dirty="0" smtClean="0">
                <a:solidFill>
                  <a:srgbClr val="003300"/>
                </a:solidFill>
              </a:rPr>
              <a:t>169 [O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2</a:t>
            </a:r>
            <a:r>
              <a:rPr lang="en-US" sz="2200" b="1" dirty="0" smtClean="0">
                <a:solidFill>
                  <a:srgbClr val="003300"/>
                </a:solidFill>
              </a:rPr>
              <a:t>NC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6</a:t>
            </a:r>
            <a:r>
              <a:rPr lang="en-US" sz="2200" b="1" dirty="0" smtClean="0">
                <a:solidFill>
                  <a:srgbClr val="003300"/>
                </a:solidFill>
              </a:rPr>
              <a:t>H</a:t>
            </a:r>
            <a:r>
              <a:rPr lang="en-US" sz="2200" b="1" baseline="-25000" dirty="0" smtClean="0">
                <a:solidFill>
                  <a:srgbClr val="003300"/>
                </a:solidFill>
              </a:rPr>
              <a:t>4</a:t>
            </a:r>
            <a:r>
              <a:rPr lang="en-US" sz="2200" b="1" dirty="0" smtClean="0">
                <a:solidFill>
                  <a:srgbClr val="003300"/>
                </a:solidFill>
              </a:rPr>
              <a:t>O</a:t>
            </a:r>
            <a:r>
              <a:rPr lang="en-US" sz="2200" b="1" baseline="30000" dirty="0" smtClean="0">
                <a:solidFill>
                  <a:srgbClr val="003300"/>
                </a:solidFill>
              </a:rPr>
              <a:t>-</a:t>
            </a:r>
            <a:r>
              <a:rPr lang="en-US" sz="2200" b="1" dirty="0" smtClean="0">
                <a:solidFill>
                  <a:srgbClr val="003300"/>
                </a:solidFill>
              </a:rPr>
              <a:t>]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240" y="1676400"/>
            <a:ext cx="4269053" cy="47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85" y="2137658"/>
            <a:ext cx="2403515" cy="9103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8411285" y="216798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EI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40752" y="364348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PCI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33189" y="51816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00"/>
                </a:solidFill>
              </a:rPr>
              <a:t>NCI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0" y="2057400"/>
            <a:ext cx="304800" cy="20588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1828800"/>
            <a:ext cx="304800" cy="20588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0" y="3962400"/>
            <a:ext cx="304800" cy="205883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39000" y="3429000"/>
            <a:ext cx="304800" cy="205883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5105400"/>
            <a:ext cx="304800" cy="205883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0" y="5128117"/>
            <a:ext cx="304800" cy="205883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43600" y="2209800"/>
            <a:ext cx="304800" cy="20588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67450" y="5715000"/>
            <a:ext cx="304800" cy="205883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5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History I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J. J. Thompson was able to separate two neon </a:t>
            </a:r>
            <a:br>
              <a:rPr lang="en-US" sz="2400" dirty="0" smtClean="0"/>
            </a:br>
            <a:r>
              <a:rPr lang="en-US" sz="2400" dirty="0" smtClean="0"/>
              <a:t>isotopes (</a:t>
            </a:r>
            <a:r>
              <a:rPr lang="en-US" sz="2400" i="1" dirty="0" smtClean="0"/>
              <a:t>Ne-20</a:t>
            </a:r>
            <a:r>
              <a:rPr lang="en-US" sz="2400" dirty="0" smtClean="0"/>
              <a:t> and </a:t>
            </a:r>
            <a:r>
              <a:rPr lang="en-US" sz="2400" i="1" dirty="0" smtClean="0"/>
              <a:t>Ne-22</a:t>
            </a:r>
            <a:r>
              <a:rPr lang="en-US" sz="2400" dirty="0" smtClean="0"/>
              <a:t>) in 1913, which was </a:t>
            </a:r>
            <a:br>
              <a:rPr lang="en-US" sz="2400" dirty="0" smtClean="0"/>
            </a:br>
            <a:r>
              <a:rPr lang="en-US" sz="2400" dirty="0" smtClean="0"/>
              <a:t>the first </a:t>
            </a:r>
            <a:r>
              <a:rPr lang="en-US" sz="2400" dirty="0"/>
              <a:t>evidence </a:t>
            </a:r>
            <a:r>
              <a:rPr lang="en-US" sz="2400" dirty="0" smtClean="0"/>
              <a:t>that isotopes exist for stable </a:t>
            </a:r>
            <a:br>
              <a:rPr lang="en-US" sz="2400" dirty="0" smtClean="0"/>
            </a:br>
            <a:r>
              <a:rPr lang="en-US" sz="2400" dirty="0" smtClean="0"/>
              <a:t>elements (Noble Prize 1906 in Physics) </a:t>
            </a:r>
          </a:p>
          <a:p>
            <a:r>
              <a:rPr lang="en-US" sz="2400" dirty="0" smtClean="0"/>
              <a:t>F. W. Aston discovered isotopes in a large</a:t>
            </a:r>
            <a:br>
              <a:rPr lang="en-US" sz="2400" dirty="0" smtClean="0"/>
            </a:br>
            <a:r>
              <a:rPr lang="en-US" sz="2400" dirty="0" smtClean="0"/>
              <a:t>number of nonradioactive elements by means </a:t>
            </a:r>
            <a:br>
              <a:rPr lang="en-US" sz="2400" dirty="0" smtClean="0"/>
            </a:br>
            <a:r>
              <a:rPr lang="en-US" sz="2400" dirty="0" smtClean="0"/>
              <a:t>of his mass spectrograph (first one build) </a:t>
            </a:r>
            <a:br>
              <a:rPr lang="en-US" sz="2400" dirty="0" smtClean="0"/>
            </a:br>
            <a:r>
              <a:rPr lang="en-US" sz="2400" dirty="0" smtClean="0"/>
              <a:t>(Noble </a:t>
            </a:r>
            <a:r>
              <a:rPr lang="en-US" sz="2400" dirty="0"/>
              <a:t>Prize </a:t>
            </a:r>
            <a:r>
              <a:rPr lang="en-US" sz="2400" dirty="0" smtClean="0"/>
              <a:t>in Chemistry in 1922). </a:t>
            </a:r>
          </a:p>
        </p:txBody>
      </p:sp>
      <p:pic>
        <p:nvPicPr>
          <p:cNvPr id="4098" name="Picture 2" descr="File:Discovery of neon isotope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24000"/>
            <a:ext cx="1888331" cy="27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669" y="4648200"/>
            <a:ext cx="4860131" cy="178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5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History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H. </a:t>
            </a:r>
            <a:r>
              <a:rPr lang="en-US" dirty="0" err="1" smtClean="0"/>
              <a:t>Dehmelt</a:t>
            </a:r>
            <a:r>
              <a:rPr lang="en-US" dirty="0" smtClean="0"/>
              <a:t> and W. Paul built the first quadrupole mass spectrometer in 1953 (Noble Prize 1989 in Physics) </a:t>
            </a:r>
          </a:p>
          <a:p>
            <a:r>
              <a:rPr lang="en-US" dirty="0" smtClean="0"/>
              <a:t>K. Tanaka and J.B. </a:t>
            </a:r>
            <a:r>
              <a:rPr lang="en-US" dirty="0" err="1" smtClean="0"/>
              <a:t>Fenn</a:t>
            </a:r>
            <a:r>
              <a:rPr lang="en-US" dirty="0" smtClean="0"/>
              <a:t> developed the electrospray and soft laser desorption method, which are used for a lot of proteins (Noble Prize 2002 in Chemistry)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" t="10040" r="3519" b="10040"/>
          <a:stretch/>
        </p:blipFill>
        <p:spPr bwMode="auto">
          <a:xfrm>
            <a:off x="5486400" y="1523999"/>
            <a:ext cx="3566160" cy="237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://www.lamondlab.com/MSResource/images/lcms/ES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55727"/>
            <a:ext cx="3566160" cy="198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25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Electron Impact Mass Spectrometry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9855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Electron Impact (EI) is hard </a:t>
            </a:r>
            <a:r>
              <a:rPr lang="en-US" sz="2000" b="1" dirty="0"/>
              <a:t>ionization </a:t>
            </a:r>
            <a:r>
              <a:rPr lang="en-US" sz="2000" b="1" dirty="0" smtClean="0"/>
              <a:t>technique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An ionizing </a:t>
            </a:r>
            <a:r>
              <a:rPr lang="en-US" sz="2000" dirty="0">
                <a:solidFill>
                  <a:srgbClr val="002060"/>
                </a:solidFill>
              </a:rPr>
              <a:t>beam of electrons generated in the ionization chamber causes the ionization and/or fragmentation of the molecule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>
                <a:solidFill>
                  <a:srgbClr val="002060"/>
                </a:solidFill>
              </a:rPr>
              <a:t>higher the energy of the electrons is, the more fragmentation is observed up to the point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3505200" y="3276600"/>
            <a:ext cx="4572000" cy="2895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365760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AB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AB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AB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5722" y="384048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AB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384048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384048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41148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760" y="4572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9480" y="512064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0" y="56388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AB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990201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1200" b="1" baseline="30000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4161859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1200" b="1" baseline="30000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7480" y="3840480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200" b="1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27483" y="4023360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200" b="1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1991" y="4447401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200" b="1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endParaRPr lang="en-US" sz="12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7" t="6448" r="22693" b="17030"/>
          <a:stretch/>
        </p:blipFill>
        <p:spPr bwMode="auto">
          <a:xfrm>
            <a:off x="6737010" y="4704888"/>
            <a:ext cx="313817" cy="28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7" t="6448" r="22693" b="17030"/>
          <a:stretch/>
        </p:blipFill>
        <p:spPr bwMode="auto">
          <a:xfrm>
            <a:off x="6400800" y="4376696"/>
            <a:ext cx="313817" cy="28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C:\Users\bacher\Desktop\Video projects\happy face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6645" r="5025"/>
          <a:stretch/>
        </p:blipFill>
        <p:spPr bwMode="auto">
          <a:xfrm>
            <a:off x="7349859" y="6172200"/>
            <a:ext cx="397866" cy="30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>
            <a:off x="2819400" y="3931920"/>
            <a:ext cx="990600" cy="2679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55342" y="3733800"/>
            <a:ext cx="1135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From GC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6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Electron Impact Mass Spectrometry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Mass spectrometers are often connected to gas chromatographs (GC/MS)</a:t>
            </a:r>
          </a:p>
          <a:p>
            <a:r>
              <a:rPr lang="en-US" sz="2400" dirty="0" smtClean="0"/>
              <a:t>They only require very small amounts of sample (~1 </a:t>
            </a:r>
            <a:r>
              <a:rPr lang="en-US" sz="2400" dirty="0" err="1" smtClean="0"/>
              <a:t>ng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The mass spectrometer employs an ultrahigh vacuum (&lt;10</a:t>
            </a:r>
            <a:r>
              <a:rPr lang="en-US" sz="2400" baseline="30000" dirty="0" smtClean="0"/>
              <a:t>-6 </a:t>
            </a:r>
            <a:r>
              <a:rPr lang="en-US" sz="2400" dirty="0" smtClean="0"/>
              <a:t>torr)</a:t>
            </a:r>
          </a:p>
          <a:p>
            <a:r>
              <a:rPr lang="en-US" sz="2400" dirty="0" smtClean="0"/>
              <a:t>Since there is only </a:t>
            </a:r>
            <a:r>
              <a:rPr lang="en-US" sz="2400" dirty="0"/>
              <a:t>one </a:t>
            </a:r>
            <a:r>
              <a:rPr lang="en-US" sz="2400" dirty="0" smtClean="0"/>
              <a:t>detector, the </a:t>
            </a:r>
            <a:r>
              <a:rPr lang="en-US" sz="2400" dirty="0"/>
              <a:t>magnetic field </a:t>
            </a:r>
            <a:r>
              <a:rPr lang="en-US" sz="2400" dirty="0" smtClean="0"/>
              <a:t>has to be </a:t>
            </a:r>
            <a:r>
              <a:rPr lang="en-US" sz="2400" dirty="0"/>
              <a:t>scanned during </a:t>
            </a:r>
            <a:r>
              <a:rPr lang="en-US" sz="2400" dirty="0" smtClean="0"/>
              <a:t>the acquisition in </a:t>
            </a:r>
            <a:r>
              <a:rPr lang="en-US" sz="2400" dirty="0"/>
              <a:t>order to collect </a:t>
            </a:r>
            <a:r>
              <a:rPr lang="en-US" sz="2400" dirty="0" smtClean="0"/>
              <a:t>ions with different </a:t>
            </a:r>
            <a:r>
              <a:rPr lang="en-US" sz="2400" i="1" dirty="0" smtClean="0"/>
              <a:t>m/z</a:t>
            </a:r>
            <a:r>
              <a:rPr lang="en-US" sz="2400" dirty="0" smtClean="0"/>
              <a:t> ratio, which arrive at different times </a:t>
            </a:r>
          </a:p>
          <a:p>
            <a:r>
              <a:rPr lang="en-US" sz="2400" dirty="0" smtClean="0"/>
              <a:t>The neutral fragments do not interact with the magnetic field </a:t>
            </a:r>
            <a:br>
              <a:rPr lang="en-US" sz="2400" dirty="0" smtClean="0"/>
            </a:br>
            <a:r>
              <a:rPr lang="en-US" sz="2400" dirty="0" smtClean="0"/>
              <a:t>and are lost in the process (bounce into the walls)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947" y="5334000"/>
            <a:ext cx="4206875" cy="847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5884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Information from the Mass Spectrum 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mass spectrum is a plot of the relative ion abundance </a:t>
            </a:r>
            <a:br>
              <a:rPr lang="en-US" dirty="0" smtClean="0"/>
            </a:br>
            <a:r>
              <a:rPr lang="en-US" dirty="0" smtClean="0"/>
              <a:t>versus </a:t>
            </a:r>
            <a:r>
              <a:rPr lang="en-US" b="1" i="1" dirty="0" smtClean="0">
                <a:solidFill>
                  <a:srgbClr val="C00000"/>
                </a:solidFill>
              </a:rPr>
              <a:t>m/z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(mass/charge)</a:t>
            </a:r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C00000"/>
                </a:solidFill>
              </a:rPr>
              <a:t>molecular </a:t>
            </a:r>
            <a:r>
              <a:rPr lang="en-US" b="1" i="1" dirty="0">
                <a:solidFill>
                  <a:srgbClr val="C00000"/>
                </a:solidFill>
              </a:rPr>
              <a:t>ion peak</a:t>
            </a:r>
            <a:r>
              <a:rPr lang="en-US" b="1" i="1" dirty="0"/>
              <a:t> </a:t>
            </a:r>
            <a:r>
              <a:rPr lang="en-US" dirty="0"/>
              <a:t>(=</a:t>
            </a:r>
            <a:r>
              <a:rPr lang="en-US" b="1" i="1" dirty="0">
                <a:solidFill>
                  <a:srgbClr val="C00000"/>
                </a:solidFill>
              </a:rPr>
              <a:t>parent peak</a:t>
            </a:r>
            <a:r>
              <a:rPr lang="en-US" dirty="0"/>
              <a:t>) is the peak that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due </a:t>
            </a:r>
            <a:r>
              <a:rPr lang="en-US" dirty="0"/>
              <a:t>to </a:t>
            </a:r>
            <a:r>
              <a:rPr lang="en-US" dirty="0" smtClean="0"/>
              <a:t>the cation </a:t>
            </a:r>
            <a:r>
              <a:rPr lang="en-US" dirty="0"/>
              <a:t>of the </a:t>
            </a:r>
            <a:r>
              <a:rPr lang="en-US" dirty="0" smtClean="0"/>
              <a:t>complete molecule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i="1" dirty="0">
                <a:solidFill>
                  <a:srgbClr val="C00000"/>
                </a:solidFill>
              </a:rPr>
              <a:t>base peak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is the largest peak in the spectrum (=100 %)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Stevenson’s rule</a:t>
            </a:r>
            <a:r>
              <a:rPr lang="en-US" i="1" dirty="0">
                <a:solidFill>
                  <a:srgbClr val="C00000"/>
                </a:solidFill>
              </a:rPr>
              <a:t>: </a:t>
            </a:r>
            <a:r>
              <a:rPr lang="en-US" dirty="0"/>
              <a:t>When a fragmentation takes place, the positive charge remains on the fragment with the lowest ionization </a:t>
            </a:r>
            <a:r>
              <a:rPr lang="en-US" dirty="0" smtClean="0"/>
              <a:t>energy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more stable the fragment is, the higher the abundance of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ion is resulting in a larger peak because its lifetime is longer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Commonly observed stable ions: </a:t>
            </a:r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=43 (acylium or </a:t>
            </a:r>
            <a:r>
              <a:rPr lang="en-US" i="1" dirty="0" err="1" smtClean="0">
                <a:solidFill>
                  <a:srgbClr val="002060"/>
                </a:solidFill>
              </a:rPr>
              <a:t>iso</a:t>
            </a:r>
            <a:r>
              <a:rPr lang="en-US" dirty="0" smtClean="0">
                <a:solidFill>
                  <a:srgbClr val="002060"/>
                </a:solidFill>
              </a:rPr>
              <a:t>-propyl), </a:t>
            </a:r>
            <a:r>
              <a:rPr lang="en-US" i="1" dirty="0">
                <a:solidFill>
                  <a:srgbClr val="002060"/>
                </a:solidFill>
              </a:rPr>
              <a:t>m/z=57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i="1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</a:rPr>
              <a:t>Bu or </a:t>
            </a:r>
            <a:r>
              <a:rPr lang="en-US" dirty="0" err="1" smtClean="0">
                <a:solidFill>
                  <a:srgbClr val="002060"/>
                </a:solidFill>
              </a:rPr>
              <a:t>propylium</a:t>
            </a:r>
            <a:r>
              <a:rPr lang="en-US" dirty="0" smtClean="0">
                <a:solidFill>
                  <a:srgbClr val="002060"/>
                </a:solidFill>
              </a:rPr>
              <a:t>),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>
                <a:solidFill>
                  <a:srgbClr val="002060"/>
                </a:solidFill>
              </a:rPr>
              <a:t>m/z</a:t>
            </a:r>
            <a:r>
              <a:rPr lang="en-US" dirty="0">
                <a:solidFill>
                  <a:srgbClr val="002060"/>
                </a:solidFill>
              </a:rPr>
              <a:t>=91 (benzyl), </a:t>
            </a:r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=105 (benzoyl), etc.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0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Information from the Mass Spectrum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Molecular Mass </a:t>
            </a:r>
          </a:p>
          <a:p>
            <a:r>
              <a:rPr lang="en-US" sz="2000" dirty="0" smtClean="0"/>
              <a:t>Presence of an odd number of nitrogen atoms (if molecular mass is odd)</a:t>
            </a:r>
          </a:p>
          <a:p>
            <a:endParaRPr lang="en-US" sz="2800" dirty="0"/>
          </a:p>
          <a:p>
            <a:endParaRPr lang="en-US" sz="2400" dirty="0" smtClean="0"/>
          </a:p>
          <a:p>
            <a:r>
              <a:rPr lang="en-US" sz="2000" dirty="0" smtClean="0"/>
              <a:t>The presence of certain fragments/groups gives rise to peaks with a high abundance  i.e., benzyl (</a:t>
            </a:r>
            <a:r>
              <a:rPr lang="en-US" sz="2000" dirty="0" err="1" smtClean="0"/>
              <a:t>tropylium</a:t>
            </a:r>
            <a:r>
              <a:rPr lang="en-US" sz="2000" dirty="0" smtClean="0"/>
              <a:t>), acylium, etc.</a:t>
            </a:r>
          </a:p>
          <a:p>
            <a:r>
              <a:rPr lang="en-US" sz="2000" dirty="0" smtClean="0"/>
              <a:t>Presence of certain functional groups result in characteristic fragments being lost (mass difference) or being observed i.e., terminal alcohols exhibit a peak at </a:t>
            </a:r>
            <a:r>
              <a:rPr lang="en-US" sz="2000" i="1" dirty="0" smtClean="0"/>
              <a:t>m/z</a:t>
            </a:r>
            <a:r>
              <a:rPr lang="en-US" sz="2000" dirty="0" smtClean="0"/>
              <a:t>=31 due to [CH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OH]-fragment</a:t>
            </a:r>
            <a:endParaRPr lang="en-US" sz="20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2305" y="2437130"/>
            <a:ext cx="5459095" cy="839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505" y="5181600"/>
            <a:ext cx="4436076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/>
        </p:spPr>
      </p:pic>
      <p:sp>
        <p:nvSpPr>
          <p:cNvPr id="5" name="Rectangle 4"/>
          <p:cNvSpPr/>
          <p:nvPr/>
        </p:nvSpPr>
        <p:spPr>
          <a:xfrm>
            <a:off x="4876800" y="2438400"/>
            <a:ext cx="838200" cy="83947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2438400"/>
            <a:ext cx="762000" cy="83947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8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Information from the Mass </a:t>
            </a:r>
            <a:r>
              <a:rPr lang="en-US" sz="3600" dirty="0" smtClean="0">
                <a:solidFill>
                  <a:srgbClr val="002060"/>
                </a:solidFill>
              </a:rPr>
              <a:t>Spectrum III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Number of carbon atoms from the ratio of [</a:t>
            </a:r>
            <a:r>
              <a:rPr lang="en-US" sz="2000" dirty="0" smtClean="0"/>
              <a:t>M+1]/[M]-</a:t>
            </a:r>
            <a:r>
              <a:rPr lang="en-US" sz="2000" dirty="0"/>
              <a:t>peaks (</a:t>
            </a:r>
            <a:r>
              <a:rPr lang="en-US" sz="2000" dirty="0" smtClean="0"/>
              <a:t>1.1 % </a:t>
            </a:r>
            <a:r>
              <a:rPr lang="en-US" sz="2000" dirty="0"/>
              <a:t>for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each </a:t>
            </a:r>
            <a:r>
              <a:rPr lang="en-US" sz="2000" dirty="0"/>
              <a:t>carbon</a:t>
            </a:r>
            <a:r>
              <a:rPr lang="en-US" sz="2000" dirty="0" smtClean="0"/>
              <a:t>) i.e., the ratio would be 11 % (=0.11) if there were ten carbon atoms in the fragment</a:t>
            </a:r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McLafferty</a:t>
            </a:r>
            <a:r>
              <a:rPr lang="en-US" sz="2000" dirty="0" smtClean="0"/>
              <a:t> </a:t>
            </a:r>
            <a:r>
              <a:rPr lang="en-US" sz="2000" dirty="0"/>
              <a:t>rearrangement </a:t>
            </a:r>
            <a:r>
              <a:rPr lang="en-US" sz="2000" dirty="0" smtClean="0"/>
              <a:t>is an intramolecular </a:t>
            </a:r>
            <a:r>
              <a:rPr lang="en-US" sz="2000" dirty="0"/>
              <a:t>hydrogen </a:t>
            </a:r>
            <a:r>
              <a:rPr lang="en-US" sz="2000" smtClean="0"/>
              <a:t>transfer </a:t>
            </a:r>
            <a:br>
              <a:rPr lang="en-US" sz="2000" smtClean="0"/>
            </a:br>
            <a:r>
              <a:rPr lang="en-US" sz="2000" smtClean="0"/>
              <a:t>via a six-membered </a:t>
            </a:r>
            <a:r>
              <a:rPr lang="en-US" sz="2000" dirty="0" smtClean="0"/>
              <a:t>transition state from a </a:t>
            </a:r>
            <a:r>
              <a:rPr lang="en-US" sz="2000" dirty="0" smtClean="0">
                <a:latin typeface="Symbol" panose="05050102010706020507" pitchFamily="18" charset="2"/>
              </a:rPr>
              <a:t>g</a:t>
            </a:r>
            <a:r>
              <a:rPr lang="en-US" sz="2000" dirty="0" smtClean="0"/>
              <a:t>-carbon atom leading </a:t>
            </a:r>
            <a:r>
              <a:rPr lang="en-US" sz="2000" smtClean="0"/>
              <a:t>to </a:t>
            </a:r>
            <a:br>
              <a:rPr lang="en-US" sz="2000" smtClean="0"/>
            </a:br>
            <a:r>
              <a:rPr lang="en-US" sz="2000" smtClean="0"/>
              <a:t>a </a:t>
            </a:r>
            <a:r>
              <a:rPr lang="en-US" sz="2000" dirty="0" smtClean="0">
                <a:latin typeface="Symbol" panose="05050102010706020507" pitchFamily="18" charset="2"/>
              </a:rPr>
              <a:t>b</a:t>
            </a:r>
            <a:r>
              <a:rPr lang="en-US" sz="2000" dirty="0" smtClean="0"/>
              <a:t>-cleavage to the keto-group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964094"/>
            <a:ext cx="2909454" cy="228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60988"/>
            <a:ext cx="4350022" cy="2927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7010400" y="3964094"/>
            <a:ext cx="0" cy="60621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0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Information from the Mass </a:t>
            </a:r>
            <a:r>
              <a:rPr lang="en-US" sz="3600" dirty="0" smtClean="0">
                <a:solidFill>
                  <a:srgbClr val="002060"/>
                </a:solidFill>
              </a:rPr>
              <a:t>Spectrum IV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several chlorine and/or bromine atoms are present in the molecule, isotope clusters consisting </a:t>
            </a:r>
            <a:r>
              <a:rPr lang="en-US" dirty="0"/>
              <a:t>of </a:t>
            </a:r>
            <a:r>
              <a:rPr lang="en-US" dirty="0" smtClean="0"/>
              <a:t>(n+1) peaks are found in the spectrum </a:t>
            </a:r>
          </a:p>
          <a:p>
            <a:r>
              <a:rPr lang="en-US" dirty="0" smtClean="0"/>
              <a:t>Pattern </a:t>
            </a:r>
            <a:r>
              <a:rPr lang="en-US" dirty="0"/>
              <a:t>for </a:t>
            </a:r>
            <a:r>
              <a:rPr lang="en-US" dirty="0" smtClean="0"/>
              <a:t>halogen </a:t>
            </a:r>
            <a:r>
              <a:rPr lang="en-US" dirty="0"/>
              <a:t>c</a:t>
            </a:r>
            <a:r>
              <a:rPr lang="en-US" dirty="0" smtClean="0"/>
              <a:t>lusters</a:t>
            </a:r>
            <a:r>
              <a:rPr lang="en-US" dirty="0"/>
              <a:t>		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11478"/>
              </p:ext>
            </p:extLst>
          </p:nvPr>
        </p:nvGraphicFramePr>
        <p:xfrm>
          <a:off x="838200" y="3154680"/>
          <a:ext cx="47244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0"/>
                <a:gridCol w="914400"/>
                <a:gridCol w="12192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Elements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800" b="1" kern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sz="1800" kern="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b="1" kern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sz="1800" kern="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b="1" kern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100:64:10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100:96:31:3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100:98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51:100:49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34:100:98:32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862025"/>
              </p:ext>
            </p:extLst>
          </p:nvPr>
        </p:nvGraphicFramePr>
        <p:xfrm>
          <a:off x="838200" y="4983480"/>
          <a:ext cx="6477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0337"/>
                <a:gridCol w="1506279"/>
                <a:gridCol w="1656907"/>
                <a:gridCol w="20334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Elements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77:100:25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61:100:46:6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51:100:65:18:1.7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44:100:70:14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38:100:90:32:4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31:92:100:50:12:1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013" y="2279207"/>
            <a:ext cx="3249387" cy="259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61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2850</TotalTime>
  <Words>645</Words>
  <Application>Microsoft Office PowerPoint</Application>
  <PresentationFormat>On-screen Show (4:3)</PresentationFormat>
  <Paragraphs>156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CS ChemDraw Drawing</vt:lpstr>
      <vt:lpstr>Lecture 5b</vt:lpstr>
      <vt:lpstr>History I </vt:lpstr>
      <vt:lpstr>History II</vt:lpstr>
      <vt:lpstr>Electron Impact Mass Spectrometry I</vt:lpstr>
      <vt:lpstr>Electron Impact Mass Spectrometry II</vt:lpstr>
      <vt:lpstr>Information from the Mass Spectrum I</vt:lpstr>
      <vt:lpstr>Information from the Mass Spectrum II</vt:lpstr>
      <vt:lpstr>Information from the Mass Spectrum III</vt:lpstr>
      <vt:lpstr>Information from the Mass Spectrum IV</vt:lpstr>
      <vt:lpstr>Fragmentation I</vt:lpstr>
      <vt:lpstr>Fragmentation II</vt:lpstr>
      <vt:lpstr>Fragmentation III</vt:lpstr>
      <vt:lpstr>Epoxide Analysis</vt:lpstr>
      <vt:lpstr>Chemical Ionization Mass Spectrometry I</vt:lpstr>
      <vt:lpstr>Chemical Ionization Mass Spectrometry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5b</dc:title>
  <dc:creator>A. Bacher</dc:creator>
  <cp:lastModifiedBy>Alf Bacher</cp:lastModifiedBy>
  <cp:revision>137</cp:revision>
  <dcterms:created xsi:type="dcterms:W3CDTF">2010-10-03T23:17:21Z</dcterms:created>
  <dcterms:modified xsi:type="dcterms:W3CDTF">2015-01-18T20:32:06Z</dcterms:modified>
</cp:coreProperties>
</file>