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9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1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6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2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7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7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1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0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0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F176-189D-4C97-84C3-7CACB6CC3CF2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Lecture </a:t>
            </a:r>
            <a:r>
              <a:rPr lang="en-US" dirty="0" smtClean="0">
                <a:solidFill>
                  <a:schemeClr val="tx1"/>
                </a:solidFill>
              </a:rPr>
              <a:t>5b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spc="0" dirty="0" smtClean="0">
                <a:ln w="10541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</a:rPr>
              <a:t> </a:t>
            </a:r>
            <a:r>
              <a:rPr lang="en-US" sz="3600" b="1" i="1" spc="0" dirty="0" smtClean="0">
                <a:ln w="10541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</a:rPr>
              <a:t>Chromatography on Chiral Stationary Phases</a:t>
            </a:r>
            <a:endParaRPr lang="en-US" sz="3600" b="1" i="1" spc="0" dirty="0">
              <a:ln w="10541" cmpd="sng">
                <a:solidFill>
                  <a:schemeClr val="bg2">
                    <a:lumMod val="10000"/>
                  </a:schemeClr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val="232661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Chiral stationary phase are used in gas-liquid chromatography (GC/GLC) and liquid-solid chromatography (HPLC)</a:t>
            </a:r>
          </a:p>
          <a:p>
            <a:r>
              <a:rPr lang="en-US" sz="2400" dirty="0"/>
              <a:t>Chiral GC columns are frequently used in pharmaceutical </a:t>
            </a:r>
            <a:r>
              <a:rPr lang="en-US" sz="2400" dirty="0" smtClean="0"/>
              <a:t>research (i.e., enantiomeric purity of drugs), </a:t>
            </a:r>
            <a:r>
              <a:rPr lang="en-US" sz="2400" dirty="0"/>
              <a:t>quality control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</a:t>
            </a:r>
            <a:r>
              <a:rPr lang="en-US" sz="2400" dirty="0"/>
              <a:t>nature products, forensics, etc.</a:t>
            </a:r>
          </a:p>
          <a:p>
            <a:r>
              <a:rPr lang="en-US" sz="2400" dirty="0" smtClean="0"/>
              <a:t>Commonly used chiral stationary phases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Amino acid derivatives i.e., </a:t>
            </a:r>
            <a:r>
              <a:rPr lang="en-US" sz="2000" dirty="0" err="1" smtClean="0">
                <a:solidFill>
                  <a:srgbClr val="002060"/>
                </a:solidFill>
              </a:rPr>
              <a:t>Chirasil</a:t>
            </a:r>
            <a:r>
              <a:rPr lang="en-US" sz="2000" dirty="0" smtClean="0">
                <a:solidFill>
                  <a:srgbClr val="002060"/>
                </a:solidFill>
              </a:rPr>
              <a:t>-Val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Metal complexes i.e., </a:t>
            </a:r>
            <a:r>
              <a:rPr lang="en-US" sz="2000" i="1" dirty="0" smtClean="0">
                <a:solidFill>
                  <a:srgbClr val="002060"/>
                </a:solidFill>
              </a:rPr>
              <a:t>L</a:t>
            </a:r>
            <a:r>
              <a:rPr lang="en-US" sz="2000" dirty="0" smtClean="0">
                <a:solidFill>
                  <a:srgbClr val="002060"/>
                </a:solidFill>
              </a:rPr>
              <a:t>-hydroxyproline-Cu</a:t>
            </a:r>
            <a:r>
              <a:rPr lang="en-US" sz="2000" baseline="30000" dirty="0" smtClean="0">
                <a:solidFill>
                  <a:srgbClr val="002060"/>
                </a:solidFill>
              </a:rPr>
              <a:t>2+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Carbohydrate derivatives i.e., cyclodextrins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endParaRPr lang="en-US" sz="2000" dirty="0" smtClean="0"/>
          </a:p>
          <a:p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16" b="13241"/>
          <a:stretch/>
        </p:blipFill>
        <p:spPr bwMode="auto">
          <a:xfrm>
            <a:off x="7391400" y="3214511"/>
            <a:ext cx="1447800" cy="3208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709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Cyclodextrins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There are three commonly used cyclodextrins</a:t>
            </a:r>
            <a:r>
              <a:rPr lang="en-US" sz="2800" dirty="0"/>
              <a:t>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588503"/>
              </p:ext>
            </p:extLst>
          </p:nvPr>
        </p:nvGraphicFramePr>
        <p:xfrm>
          <a:off x="1295400" y="2133600"/>
          <a:ext cx="5791199" cy="2286000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124200"/>
                <a:gridCol w="990600"/>
                <a:gridCol w="849085"/>
                <a:gridCol w="827314"/>
              </a:tblGrid>
              <a:tr h="2857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-form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</a:rPr>
                        <a:t>-form</a:t>
                      </a:r>
                      <a:endParaRPr lang="en-US" sz="1400" b="1" dirty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-form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Number of Glucose units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Number of chiral centers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External diameter (pm)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~1420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~1530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~1720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Internal diameter (pm)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470-520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600-650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750-850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Volume of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cavity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(nm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0.176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0.346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0.510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Water solubility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14.5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1.85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23.2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Melting or decomposition point (in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K/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551/278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572/299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540/267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915892"/>
              </p:ext>
            </p:extLst>
          </p:nvPr>
        </p:nvGraphicFramePr>
        <p:xfrm>
          <a:off x="5486400" y="4572000"/>
          <a:ext cx="1988939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CS ChemDraw Drawing" r:id="rId3" imgW="2849664" imgH="2750479" progId="ChemDraw.Document.6.0">
                  <p:embed/>
                </p:oleObj>
              </mc:Choice>
              <mc:Fallback>
                <p:oleObj name="CS ChemDraw Drawing" r:id="rId3" imgW="2849664" imgH="275047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4572000"/>
                        <a:ext cx="1988939" cy="192024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78610"/>
              </p:ext>
            </p:extLst>
          </p:nvPr>
        </p:nvGraphicFramePr>
        <p:xfrm>
          <a:off x="3429000" y="4572000"/>
          <a:ext cx="1942159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CS ChemDraw Drawing" r:id="rId5" imgW="2532434" imgH="2503547" progId="ChemDraw.Document.6.0">
                  <p:embed/>
                </p:oleObj>
              </mc:Choice>
              <mc:Fallback>
                <p:oleObj name="CS ChemDraw Drawing" r:id="rId5" imgW="2532434" imgH="250354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>
                        <a:lum bright="-40000" contrast="20000"/>
                      </a:blip>
                      <a:stretch>
                        <a:fillRect/>
                      </a:stretch>
                    </p:blipFill>
                    <p:spPr>
                      <a:xfrm>
                        <a:off x="3429000" y="4572000"/>
                        <a:ext cx="1942159" cy="192024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14729"/>
              </p:ext>
            </p:extLst>
          </p:nvPr>
        </p:nvGraphicFramePr>
        <p:xfrm>
          <a:off x="1219200" y="4572000"/>
          <a:ext cx="1967202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CS ChemDraw Drawing" r:id="rId7" imgW="2393815" imgH="2337489" progId="ChemDraw.Document.6.0">
                  <p:embed/>
                </p:oleObj>
              </mc:Choice>
              <mc:Fallback>
                <p:oleObj name="CS ChemDraw Drawing" r:id="rId7" imgW="2393815" imgH="23374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>
                        <a:lum bright="-40000" contrast="20000"/>
                      </a:blip>
                      <a:stretch>
                        <a:fillRect/>
                      </a:stretch>
                    </p:blipFill>
                    <p:spPr>
                      <a:xfrm>
                        <a:off x="1219200" y="4572000"/>
                        <a:ext cx="1967202" cy="19202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5334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Symbol" pitchFamily="18" charset="2"/>
              </a:rPr>
              <a:t>a</a:t>
            </a:r>
            <a:endParaRPr lang="en-US" b="1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0696" y="533360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50156" y="5345668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g</a:t>
            </a:r>
            <a:endParaRPr lang="en-US" b="1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3423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Cyclodextrins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following interactions between an analyte and the cyclodextrin have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 </a:t>
            </a:r>
            <a:r>
              <a:rPr lang="en-US" sz="2000" dirty="0"/>
              <a:t>influence on the selectivity of the </a:t>
            </a:r>
            <a:r>
              <a:rPr lang="en-US" sz="2000" dirty="0" smtClean="0"/>
              <a:t>column</a:t>
            </a:r>
            <a:r>
              <a:rPr lang="en-US" sz="2000" dirty="0"/>
              <a:t>:</a:t>
            </a:r>
            <a:endParaRPr lang="en-US" sz="2000" dirty="0" smtClean="0"/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Inclusion which depends on the size </a:t>
            </a:r>
            <a:r>
              <a:rPr lang="en-US" sz="1800" dirty="0">
                <a:solidFill>
                  <a:srgbClr val="002060"/>
                </a:solidFill>
              </a:rPr>
              <a:t>of the </a:t>
            </a:r>
            <a:r>
              <a:rPr lang="en-US" sz="1800" dirty="0" smtClean="0">
                <a:solidFill>
                  <a:srgbClr val="002060"/>
                </a:solidFill>
              </a:rPr>
              <a:t>substrate and the form of cyclodextrin (</a:t>
            </a:r>
            <a:r>
              <a:rPr lang="en-US" sz="1800" dirty="0" smtClean="0">
                <a:solidFill>
                  <a:srgbClr val="002060"/>
                </a:solidFill>
                <a:latin typeface="Symbol" panose="05050102010706020507" pitchFamily="18" charset="2"/>
              </a:rPr>
              <a:t>a, b, g</a:t>
            </a:r>
            <a:r>
              <a:rPr lang="en-US" sz="1800" dirty="0" smtClean="0">
                <a:solidFill>
                  <a:srgbClr val="002060"/>
                </a:solidFill>
              </a:rPr>
              <a:t>)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Dipole-dipole </a:t>
            </a:r>
            <a:r>
              <a:rPr lang="en-US" sz="1800" dirty="0">
                <a:solidFill>
                  <a:srgbClr val="002060"/>
                </a:solidFill>
              </a:rPr>
              <a:t>interactions </a:t>
            </a:r>
            <a:r>
              <a:rPr lang="en-US" sz="1800" dirty="0" smtClean="0">
                <a:solidFill>
                  <a:srgbClr val="002060"/>
                </a:solidFill>
              </a:rPr>
              <a:t>which depends on the functional groups </a:t>
            </a: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involved in </a:t>
            </a:r>
            <a:r>
              <a:rPr lang="en-US" sz="1800" dirty="0" smtClean="0">
                <a:solidFill>
                  <a:srgbClr val="002060"/>
                </a:solidFill>
              </a:rPr>
              <a:t>the separation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Hydrophobic interactions which is a function of the carbon content </a:t>
            </a: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in </a:t>
            </a:r>
            <a:r>
              <a:rPr lang="en-US" sz="1800" dirty="0" smtClean="0">
                <a:solidFill>
                  <a:srgbClr val="002060"/>
                </a:solidFill>
              </a:rPr>
              <a:t>the substrate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Hydrogen </a:t>
            </a:r>
            <a:r>
              <a:rPr lang="en-US" sz="1800" dirty="0">
                <a:solidFill>
                  <a:srgbClr val="002060"/>
                </a:solidFill>
              </a:rPr>
              <a:t>bonds </a:t>
            </a:r>
            <a:r>
              <a:rPr lang="en-US" sz="1800" dirty="0" smtClean="0">
                <a:solidFill>
                  <a:srgbClr val="002060"/>
                </a:solidFill>
              </a:rPr>
              <a:t>which depend on the functional groups and the substrate 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and the capping of the cyclodextrin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Steric interactions: different enantiomers (diastereomers) interact differently</a:t>
            </a: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092700"/>
            <a:ext cx="2819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845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802214"/>
            <a:ext cx="7530035" cy="2262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Epoxide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GC simulation (low tech!)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some epoxides the major product elutes first and the minor product afterwards, in some cases it is the other way around (structure and temperature dependent)</a:t>
            </a:r>
          </a:p>
          <a:p>
            <a:r>
              <a:rPr lang="en-US" dirty="0" smtClean="0"/>
              <a:t>The area of the peaks will be given on the printouts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e.e.-value can be calculated from the areas (B and C).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Example: if peak B had an area of 100 units and peak C had an area of 45 units, the e.e.-value for the reaction would be 37.9 %.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3810000"/>
            <a:ext cx="571500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914400" y="2057400"/>
            <a:ext cx="0" cy="1752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14400" y="3429000"/>
            <a:ext cx="76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834550" y="3429000"/>
            <a:ext cx="222199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67200" y="3429000"/>
            <a:ext cx="1524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48200" y="3429000"/>
            <a:ext cx="3048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181600" y="3429000"/>
            <a:ext cx="457200" cy="0"/>
          </a:xfrm>
          <a:prstGeom prst="straightConnector1">
            <a:avLst/>
          </a:prstGeom>
          <a:ln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425427" y="2744638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alkene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32849" y="1692114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</a:rPr>
              <a:t>epoxides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48200" y="2821764"/>
            <a:ext cx="1430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3300"/>
                </a:solidFill>
              </a:rPr>
              <a:t>aldehyde/ketone</a:t>
            </a:r>
            <a:endParaRPr lang="en-US" sz="1400" b="1" dirty="0">
              <a:solidFill>
                <a:srgbClr val="0033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600200" y="344066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4010743" y="3471446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    C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4925658" y="3471446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</a:t>
            </a:r>
            <a:endParaRPr lang="en-US" sz="1600" dirty="0"/>
          </a:p>
        </p:txBody>
      </p:sp>
      <p:sp>
        <p:nvSpPr>
          <p:cNvPr id="16" name="Freeform 15"/>
          <p:cNvSpPr/>
          <p:nvPr/>
        </p:nvSpPr>
        <p:spPr>
          <a:xfrm>
            <a:off x="1676400" y="3124200"/>
            <a:ext cx="155448" cy="304800"/>
          </a:xfrm>
          <a:custGeom>
            <a:avLst/>
            <a:gdLst>
              <a:gd name="connsiteX0" fmla="*/ 0 w 353419"/>
              <a:gd name="connsiteY0" fmla="*/ 976119 h 992948"/>
              <a:gd name="connsiteX1" fmla="*/ 201953 w 353419"/>
              <a:gd name="connsiteY1" fmla="*/ 11 h 992948"/>
              <a:gd name="connsiteX2" fmla="*/ 353419 w 353419"/>
              <a:gd name="connsiteY2" fmla="*/ 992948 h 992948"/>
              <a:gd name="connsiteX3" fmla="*/ 353419 w 353419"/>
              <a:gd name="connsiteY3" fmla="*/ 992948 h 992948"/>
              <a:gd name="connsiteX4" fmla="*/ 353419 w 353419"/>
              <a:gd name="connsiteY4" fmla="*/ 992948 h 99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419" h="992948">
                <a:moveTo>
                  <a:pt x="0" y="976119"/>
                </a:moveTo>
                <a:cubicBezTo>
                  <a:pt x="71525" y="486662"/>
                  <a:pt x="143050" y="-2794"/>
                  <a:pt x="201953" y="11"/>
                </a:cubicBezTo>
                <a:cubicBezTo>
                  <a:pt x="260856" y="2816"/>
                  <a:pt x="353419" y="992948"/>
                  <a:pt x="353419" y="992948"/>
                </a:cubicBezTo>
                <a:lnTo>
                  <a:pt x="353419" y="992948"/>
                </a:lnTo>
                <a:lnTo>
                  <a:pt x="353419" y="992948"/>
                </a:lnTo>
              </a:path>
            </a:pathLst>
          </a:cu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4953000" y="3259880"/>
            <a:ext cx="228600" cy="169120"/>
          </a:xfrm>
          <a:custGeom>
            <a:avLst/>
            <a:gdLst>
              <a:gd name="connsiteX0" fmla="*/ 0 w 353419"/>
              <a:gd name="connsiteY0" fmla="*/ 976119 h 992948"/>
              <a:gd name="connsiteX1" fmla="*/ 201953 w 353419"/>
              <a:gd name="connsiteY1" fmla="*/ 11 h 992948"/>
              <a:gd name="connsiteX2" fmla="*/ 353419 w 353419"/>
              <a:gd name="connsiteY2" fmla="*/ 992948 h 992948"/>
              <a:gd name="connsiteX3" fmla="*/ 353419 w 353419"/>
              <a:gd name="connsiteY3" fmla="*/ 992948 h 992948"/>
              <a:gd name="connsiteX4" fmla="*/ 353419 w 353419"/>
              <a:gd name="connsiteY4" fmla="*/ 992948 h 99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419" h="992948">
                <a:moveTo>
                  <a:pt x="0" y="976119"/>
                </a:moveTo>
                <a:cubicBezTo>
                  <a:pt x="71525" y="486662"/>
                  <a:pt x="143050" y="-2794"/>
                  <a:pt x="201953" y="11"/>
                </a:cubicBezTo>
                <a:cubicBezTo>
                  <a:pt x="260856" y="2816"/>
                  <a:pt x="353419" y="992948"/>
                  <a:pt x="353419" y="992948"/>
                </a:cubicBezTo>
                <a:lnTo>
                  <a:pt x="353419" y="992948"/>
                </a:lnTo>
                <a:lnTo>
                  <a:pt x="353419" y="992948"/>
                </a:lnTo>
              </a:path>
            </a:pathLst>
          </a:cu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-60000">
            <a:off x="4038600" y="2057400"/>
            <a:ext cx="228600" cy="1383268"/>
          </a:xfrm>
          <a:custGeom>
            <a:avLst/>
            <a:gdLst>
              <a:gd name="connsiteX0" fmla="*/ 0 w 353419"/>
              <a:gd name="connsiteY0" fmla="*/ 976119 h 992948"/>
              <a:gd name="connsiteX1" fmla="*/ 201953 w 353419"/>
              <a:gd name="connsiteY1" fmla="*/ 11 h 992948"/>
              <a:gd name="connsiteX2" fmla="*/ 353419 w 353419"/>
              <a:gd name="connsiteY2" fmla="*/ 992948 h 992948"/>
              <a:gd name="connsiteX3" fmla="*/ 353419 w 353419"/>
              <a:gd name="connsiteY3" fmla="*/ 992948 h 992948"/>
              <a:gd name="connsiteX4" fmla="*/ 353419 w 353419"/>
              <a:gd name="connsiteY4" fmla="*/ 992948 h 99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419" h="992948">
                <a:moveTo>
                  <a:pt x="0" y="976119"/>
                </a:moveTo>
                <a:cubicBezTo>
                  <a:pt x="71525" y="486662"/>
                  <a:pt x="143050" y="-2794"/>
                  <a:pt x="201953" y="11"/>
                </a:cubicBezTo>
                <a:cubicBezTo>
                  <a:pt x="260856" y="2816"/>
                  <a:pt x="353419" y="992948"/>
                  <a:pt x="353419" y="992948"/>
                </a:cubicBezTo>
                <a:lnTo>
                  <a:pt x="353419" y="992948"/>
                </a:lnTo>
                <a:lnTo>
                  <a:pt x="353419" y="992948"/>
                </a:lnTo>
              </a:path>
            </a:pathLst>
          </a:cu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419600" y="2917613"/>
            <a:ext cx="228600" cy="511387"/>
          </a:xfrm>
          <a:custGeom>
            <a:avLst/>
            <a:gdLst>
              <a:gd name="connsiteX0" fmla="*/ 0 w 353419"/>
              <a:gd name="connsiteY0" fmla="*/ 976119 h 992948"/>
              <a:gd name="connsiteX1" fmla="*/ 201953 w 353419"/>
              <a:gd name="connsiteY1" fmla="*/ 11 h 992948"/>
              <a:gd name="connsiteX2" fmla="*/ 353419 w 353419"/>
              <a:gd name="connsiteY2" fmla="*/ 992948 h 992948"/>
              <a:gd name="connsiteX3" fmla="*/ 353419 w 353419"/>
              <a:gd name="connsiteY3" fmla="*/ 992948 h 992948"/>
              <a:gd name="connsiteX4" fmla="*/ 353419 w 353419"/>
              <a:gd name="connsiteY4" fmla="*/ 992948 h 99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419" h="992948">
                <a:moveTo>
                  <a:pt x="0" y="976119"/>
                </a:moveTo>
                <a:cubicBezTo>
                  <a:pt x="71525" y="486662"/>
                  <a:pt x="143050" y="-2794"/>
                  <a:pt x="201953" y="11"/>
                </a:cubicBezTo>
                <a:cubicBezTo>
                  <a:pt x="260856" y="2816"/>
                  <a:pt x="353419" y="992948"/>
                  <a:pt x="353419" y="992948"/>
                </a:cubicBezTo>
                <a:lnTo>
                  <a:pt x="353419" y="992948"/>
                </a:lnTo>
                <a:lnTo>
                  <a:pt x="353419" y="992948"/>
                </a:lnTo>
              </a:path>
            </a:pathLst>
          </a:cu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646444"/>
              </p:ext>
            </p:extLst>
          </p:nvPr>
        </p:nvGraphicFramePr>
        <p:xfrm>
          <a:off x="3168650" y="5334000"/>
          <a:ext cx="1828800" cy="596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3" imgW="1206360" imgH="393480" progId="Equation.3">
                  <p:embed/>
                </p:oleObj>
              </mc:Choice>
              <mc:Fallback>
                <p:oleObj name="Equation" r:id="rId3" imgW="1206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8650" y="5334000"/>
                        <a:ext cx="1828800" cy="596764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05600" y="3585753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Retention time</a:t>
            </a:r>
          </a:p>
          <a:p>
            <a:r>
              <a:rPr lang="en-US" sz="1400" b="1" dirty="0" smtClean="0"/>
              <a:t>(min)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90349" y="208067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/>
              <a:t>pA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31389"/>
              </p:ext>
            </p:extLst>
          </p:nvPr>
        </p:nvGraphicFramePr>
        <p:xfrm>
          <a:off x="6781800" y="1828800"/>
          <a:ext cx="2194560" cy="1371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63040"/>
                <a:gridCol w="731520"/>
              </a:tblGrid>
              <a:tr h="23774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b.p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 (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77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Styrene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145</a:t>
                      </a:r>
                      <a:endParaRPr lang="en-US" sz="1200" dirty="0"/>
                    </a:p>
                  </a:txBody>
                  <a:tcPr/>
                </a:tc>
              </a:tr>
              <a:tr h="2377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Styrene</a:t>
                      </a:r>
                      <a:r>
                        <a:rPr lang="en-US" sz="1200" baseline="0" dirty="0" smtClean="0"/>
                        <a:t> oxide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192</a:t>
                      </a:r>
                      <a:endParaRPr lang="en-US" sz="1200" dirty="0"/>
                    </a:p>
                  </a:txBody>
                  <a:tcPr/>
                </a:tc>
              </a:tr>
              <a:tr h="23774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Phenylacetaldehyde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195</a:t>
                      </a:r>
                      <a:endParaRPr lang="en-US" sz="1200" dirty="0"/>
                    </a:p>
                  </a:txBody>
                  <a:tcPr/>
                </a:tc>
              </a:tr>
              <a:tr h="2377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Acetophenone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09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  <p:bldP spid="16" grpId="0" animBg="1"/>
      <p:bldP spid="36" grpId="0" animBg="1"/>
      <p:bldP spid="37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Epoxide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two peaks that belong to the epoxides have </a:t>
            </a:r>
            <a:r>
              <a:rPr lang="en-US" b="1" dirty="0" smtClean="0">
                <a:solidFill>
                  <a:srgbClr val="FF0000"/>
                </a:solidFill>
              </a:rPr>
              <a:t>identical mass spectra</a:t>
            </a:r>
          </a:p>
          <a:p>
            <a:r>
              <a:rPr lang="en-US" dirty="0" smtClean="0"/>
              <a:t>The aldehyde/ketone peak has the same [M]</a:t>
            </a:r>
            <a:r>
              <a:rPr lang="en-US" baseline="30000" dirty="0" smtClean="0"/>
              <a:t>+</a:t>
            </a:r>
            <a:r>
              <a:rPr lang="en-US" dirty="0" smtClean="0"/>
              <a:t>-peak but a different fragmentation pattern</a:t>
            </a:r>
          </a:p>
          <a:p>
            <a:r>
              <a:rPr lang="en-US" dirty="0" smtClean="0"/>
              <a:t>Some of the aldehydes are chiral resulting in two peaks with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same </a:t>
            </a:r>
            <a:r>
              <a:rPr lang="en-US" dirty="0" smtClean="0"/>
              <a:t>area because the aldehyde mixture is racemic</a:t>
            </a:r>
          </a:p>
          <a:p>
            <a:r>
              <a:rPr lang="en-US" dirty="0" smtClean="0"/>
              <a:t>The alkene peak show a </a:t>
            </a:r>
            <a:r>
              <a:rPr lang="en-US" dirty="0"/>
              <a:t>[M</a:t>
            </a:r>
            <a:r>
              <a:rPr lang="en-US" dirty="0" smtClean="0"/>
              <a:t>]</a:t>
            </a:r>
            <a:r>
              <a:rPr lang="en-US" baseline="30000" dirty="0" smtClean="0"/>
              <a:t>+</a:t>
            </a:r>
            <a:r>
              <a:rPr lang="en-US" dirty="0" smtClean="0"/>
              <a:t>-peak that is 16 amu lower than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ones </a:t>
            </a:r>
            <a:r>
              <a:rPr lang="en-US" dirty="0" smtClean="0"/>
              <a:t>above</a:t>
            </a:r>
          </a:p>
          <a:p>
            <a:r>
              <a:rPr lang="en-US" dirty="0" smtClean="0"/>
              <a:t>Peaks that exhibit larger than </a:t>
            </a:r>
            <a:r>
              <a:rPr lang="en-US" dirty="0"/>
              <a:t>[M</a:t>
            </a:r>
            <a:r>
              <a:rPr lang="en-US" dirty="0" smtClean="0"/>
              <a:t>]</a:t>
            </a:r>
            <a:r>
              <a:rPr lang="en-US" baseline="30000" dirty="0" smtClean="0"/>
              <a:t>+</a:t>
            </a:r>
            <a:r>
              <a:rPr lang="en-US" dirty="0" smtClean="0"/>
              <a:t>-peak of the epoxide are usually due to chlorination products i.e., [M]:[M+2]</a:t>
            </a:r>
            <a:r>
              <a:rPr lang="en-US" baseline="30000" dirty="0" smtClean="0"/>
              <a:t>+</a:t>
            </a:r>
            <a:r>
              <a:rPr lang="en-US" dirty="0" smtClean="0"/>
              <a:t> = 3:1 </a:t>
            </a:r>
            <a:endParaRPr lang="en-US" dirty="0" smtClean="0"/>
          </a:p>
          <a:p>
            <a:r>
              <a:rPr lang="en-US" smtClean="0"/>
              <a:t>Note </a:t>
            </a:r>
            <a:r>
              <a:rPr lang="en-US" dirty="0" smtClean="0"/>
              <a:t>that the chlorination products can be chiral as well, </a:t>
            </a:r>
            <a:r>
              <a:rPr lang="en-US" smtClean="0"/>
              <a:t>which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means </a:t>
            </a:r>
            <a:r>
              <a:rPr lang="en-US" dirty="0" smtClean="0"/>
              <a:t>that they can exhibit more than one peak in the gas chromatogram (usually racemic)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8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Words>293</Words>
  <Application>Microsoft Office PowerPoint</Application>
  <PresentationFormat>On-screen Show (4:3)</PresentationFormat>
  <Paragraphs>98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CS ChemDraw Drawing</vt:lpstr>
      <vt:lpstr>Equation</vt:lpstr>
      <vt:lpstr>Lecture 5b</vt:lpstr>
      <vt:lpstr>Introduction</vt:lpstr>
      <vt:lpstr>Cyclodextrins I</vt:lpstr>
      <vt:lpstr>Cyclodextrins II</vt:lpstr>
      <vt:lpstr>Epoxide I</vt:lpstr>
      <vt:lpstr>Epoxide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5b</dc:title>
  <dc:creator>A. Bacher</dc:creator>
  <cp:lastModifiedBy>Alf Bacher</cp:lastModifiedBy>
  <cp:revision>52</cp:revision>
  <dcterms:created xsi:type="dcterms:W3CDTF">2010-10-06T01:26:09Z</dcterms:created>
  <dcterms:modified xsi:type="dcterms:W3CDTF">2014-10-13T23:32:54Z</dcterms:modified>
</cp:coreProperties>
</file>