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7" r:id="rId9"/>
    <p:sldId id="261" r:id="rId10"/>
    <p:sldId id="262" r:id="rId11"/>
    <p:sldId id="263" r:id="rId12"/>
    <p:sldId id="268" r:id="rId13"/>
    <p:sldId id="272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0099"/>
    <a:srgbClr val="660033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10" autoAdjust="0"/>
  </p:normalViewPr>
  <p:slideViewPr>
    <p:cSldViewPr>
      <p:cViewPr varScale="1">
        <p:scale>
          <a:sx n="84" d="100"/>
          <a:sy n="84" d="100"/>
        </p:scale>
        <p:origin x="-14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image" Target="../media/image2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1D0FF-D093-4623-8651-B4D48CAD5946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FF07C8-488B-4BF0-A251-3D3DC460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908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F07C8-488B-4BF0-A251-3D3DC46057D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207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F317-E950-4DC7-9027-06D4A06A83F4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5CDC4D-CEB2-4F62-9731-87C047CB961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F317-E950-4DC7-9027-06D4A06A83F4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CDC4D-CEB2-4F62-9731-87C047CB96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F317-E950-4DC7-9027-06D4A06A83F4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CDC4D-CEB2-4F62-9731-87C047CB96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DEAF317-E950-4DC7-9027-06D4A06A83F4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45CDC4D-CEB2-4F62-9731-87C047CB961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F317-E950-4DC7-9027-06D4A06A83F4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CDC4D-CEB2-4F62-9731-87C047CB961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F317-E950-4DC7-9027-06D4A06A83F4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CDC4D-CEB2-4F62-9731-87C047CB961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CDC4D-CEB2-4F62-9731-87C047CB961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F317-E950-4DC7-9027-06D4A06A83F4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F317-E950-4DC7-9027-06D4A06A83F4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CDC4D-CEB2-4F62-9731-87C047CB961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F317-E950-4DC7-9027-06D4A06A83F4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CDC4D-CEB2-4F62-9731-87C047CB96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DEAF317-E950-4DC7-9027-06D4A06A83F4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45CDC4D-CEB2-4F62-9731-87C047CB961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F317-E950-4DC7-9027-06D4A06A83F4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5CDC4D-CEB2-4F62-9731-87C047CB961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PencilSketch/>
                    </a14:imgEffect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DEAF317-E950-4DC7-9027-06D4A06A83F4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45CDC4D-CEB2-4F62-9731-87C047CB961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9.e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2.emf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27.png"/><Relationship Id="rId7" Type="http://schemas.openxmlformats.org/officeDocument/2006/relationships/image" Target="../media/image2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26.emf"/><Relationship Id="rId5" Type="http://schemas.openxmlformats.org/officeDocument/2006/relationships/image" Target="../media/image29.png"/><Relationship Id="rId10" Type="http://schemas.openxmlformats.org/officeDocument/2006/relationships/oleObject" Target="../embeddings/oleObject7.bin"/><Relationship Id="rId4" Type="http://schemas.openxmlformats.org/officeDocument/2006/relationships/image" Target="../media/image28.png"/><Relationship Id="rId9" Type="http://schemas.openxmlformats.org/officeDocument/2006/relationships/image" Target="../media/image25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e/e6/Discovery_of_neon_isotopes.JP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http://www.google.com/url?sa=i&amp;source=images&amp;cd=&amp;cad=rja&amp;docid=jj_NDot7U0eaDM&amp;tbnid=n09_DyTm0_4WWM:&amp;ved=0CAgQjRwwAA&amp;url=http://www.lamondlab.com/MSResource/LCMS/MassSpectrometry/electrosprayIonisation.php&amp;ei=sclRUsGbDMeoiALEwIHoDA&amp;psig=AFQjCNF8dzQdaeYHqTO8zyEI4lSSRHLBQA&amp;ust=1381178161244124" TargetMode="Externa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8.emf"/><Relationship Id="rId5" Type="http://schemas.openxmlformats.org/officeDocument/2006/relationships/image" Target="../media/image16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b="1" i="1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Mass spectrometry</a:t>
            </a:r>
            <a:endParaRPr lang="en-US" sz="3600" b="1" i="1" spc="0" dirty="0">
              <a:ln w="12700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057400"/>
            <a:ext cx="7239000" cy="1447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Lecture 5a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46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Example 2</a:t>
            </a:r>
            <a:r>
              <a:rPr lang="en-US" dirty="0" smtClean="0"/>
              <a:t>: </a:t>
            </a:r>
            <a:r>
              <a:rPr lang="en-US" i="1" dirty="0"/>
              <a:t>1</a:t>
            </a:r>
            <a:r>
              <a:rPr lang="en-US" dirty="0"/>
              <a:t>-Phenyl-</a:t>
            </a:r>
            <a:r>
              <a:rPr lang="en-US" i="1" dirty="0"/>
              <a:t>2</a:t>
            </a:r>
            <a:r>
              <a:rPr lang="en-US" dirty="0"/>
              <a:t>-butanone (</a:t>
            </a:r>
            <a:r>
              <a:rPr lang="en-US" dirty="0" smtClean="0"/>
              <a:t>PhCH</a:t>
            </a:r>
            <a:r>
              <a:rPr lang="en-US" baseline="-25000" dirty="0" smtClean="0"/>
              <a:t>2</a:t>
            </a:r>
            <a:r>
              <a:rPr lang="en-US" dirty="0" smtClean="0"/>
              <a:t>COCH</a:t>
            </a:r>
            <a:r>
              <a:rPr lang="en-US" baseline="-25000" dirty="0" smtClean="0"/>
              <a:t>2</a:t>
            </a:r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Fragmentation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pic>
        <p:nvPicPr>
          <p:cNvPr id="2050" name="Picture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2057399"/>
            <a:ext cx="722376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162800" y="4648199"/>
            <a:ext cx="744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>
                <a:solidFill>
                  <a:schemeClr val="accent5">
                    <a:lumMod val="50000"/>
                  </a:schemeClr>
                </a:solidFill>
              </a:rPr>
              <a:t>m/z</a:t>
            </a: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=148</a:t>
            </a:r>
          </a:p>
          <a:p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(M</a:t>
            </a:r>
            <a:r>
              <a:rPr lang="en-US" sz="1200" b="1" baseline="30000" dirty="0" smtClean="0">
                <a:solidFill>
                  <a:schemeClr val="accent5">
                    <a:lumMod val="50000"/>
                  </a:schemeClr>
                </a:solidFill>
              </a:rPr>
              <a:t>+</a:t>
            </a: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endParaRPr lang="en-US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91235" y="3883967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>
                <a:solidFill>
                  <a:schemeClr val="accent5">
                    <a:lumMod val="50000"/>
                  </a:schemeClr>
                </a:solidFill>
              </a:rPr>
              <a:t>m/z</a:t>
            </a: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=91</a:t>
            </a:r>
          </a:p>
          <a:p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(PhCH</a:t>
            </a:r>
            <a:r>
              <a:rPr lang="en-US" sz="1200" b="1" baseline="-25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n-US" sz="1200" b="1" baseline="30000" dirty="0" smtClean="0">
                <a:solidFill>
                  <a:schemeClr val="accent5">
                    <a:lumMod val="50000"/>
                  </a:schemeClr>
                </a:solidFill>
              </a:rPr>
              <a:t>+</a:t>
            </a: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endParaRPr lang="en-US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4600" y="2209800"/>
            <a:ext cx="1140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>
                <a:solidFill>
                  <a:schemeClr val="accent5">
                    <a:lumMod val="50000"/>
                  </a:schemeClr>
                </a:solidFill>
              </a:rPr>
              <a:t>m/z</a:t>
            </a: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=57</a:t>
            </a:r>
          </a:p>
          <a:p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(CH</a:t>
            </a:r>
            <a:r>
              <a:rPr lang="en-US" sz="1200" b="1" baseline="-25000" dirty="0" smtClean="0">
                <a:solidFill>
                  <a:schemeClr val="accent5">
                    <a:lumMod val="50000"/>
                  </a:schemeClr>
                </a:solidFill>
              </a:rPr>
              <a:t>3</a:t>
            </a: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CH</a:t>
            </a:r>
            <a:r>
              <a:rPr lang="en-US" sz="1200" b="1" baseline="-25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CO</a:t>
            </a:r>
            <a:r>
              <a:rPr lang="en-US" sz="1200" b="1" baseline="30000" dirty="0" smtClean="0">
                <a:solidFill>
                  <a:schemeClr val="accent5">
                    <a:lumMod val="50000"/>
                  </a:schemeClr>
                </a:solidFill>
              </a:rPr>
              <a:t>+</a:t>
            </a: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endParaRPr lang="en-US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676400" y="2209800"/>
            <a:ext cx="838200" cy="46166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1251694"/>
              </p:ext>
            </p:extLst>
          </p:nvPr>
        </p:nvGraphicFramePr>
        <p:xfrm>
          <a:off x="4440555" y="2229780"/>
          <a:ext cx="3435161" cy="851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4" name="CS ChemDraw Drawing" r:id="rId4" imgW="5799847" imgH="1418506" progId="ChemDraw.Document.6.0">
                  <p:embed/>
                </p:oleObj>
              </mc:Choice>
              <mc:Fallback>
                <p:oleObj name="CS ChemDraw Drawing" r:id="rId4" imgW="5799847" imgH="141850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40555" y="2229780"/>
                        <a:ext cx="3435161" cy="851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3521678"/>
              </p:ext>
            </p:extLst>
          </p:nvPr>
        </p:nvGraphicFramePr>
        <p:xfrm>
          <a:off x="4440555" y="3124200"/>
          <a:ext cx="3404032" cy="851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5" name="CS ChemDraw Drawing" r:id="rId6" imgW="5673387" imgH="1418506" progId="ChemDraw.Document.6.0">
                  <p:embed/>
                </p:oleObj>
              </mc:Choice>
              <mc:Fallback>
                <p:oleObj name="CS ChemDraw Drawing" r:id="rId6" imgW="5673387" imgH="141850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440555" y="3124200"/>
                        <a:ext cx="3404032" cy="851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660854" y="4509698"/>
            <a:ext cx="15295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No peak at </a:t>
            </a:r>
            <a:r>
              <a:rPr lang="en-US" sz="1200" b="1" i="1" dirty="0" smtClean="0">
                <a:solidFill>
                  <a:srgbClr val="FF0000"/>
                </a:solidFill>
              </a:rPr>
              <a:t>m/z</a:t>
            </a:r>
            <a:r>
              <a:rPr lang="en-US" sz="1200" b="1" dirty="0" smtClean="0">
                <a:solidFill>
                  <a:srgbClr val="FF0000"/>
                </a:solidFill>
              </a:rPr>
              <a:t>=120 </a:t>
            </a:r>
            <a:endParaRPr lang="en-US" sz="1200" b="1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400800" y="4786698"/>
            <a:ext cx="0" cy="7759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5341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Example 3</a:t>
            </a:r>
            <a:r>
              <a:rPr lang="en-US" dirty="0" smtClean="0"/>
              <a:t>: </a:t>
            </a:r>
            <a:r>
              <a:rPr lang="en-US" i="1" dirty="0"/>
              <a:t>4</a:t>
            </a:r>
            <a:r>
              <a:rPr lang="en-US" dirty="0"/>
              <a:t>-Phenyl-</a:t>
            </a:r>
            <a:r>
              <a:rPr lang="en-US" i="1" dirty="0"/>
              <a:t>2</a:t>
            </a:r>
            <a:r>
              <a:rPr lang="en-US" dirty="0"/>
              <a:t>-butanone (</a:t>
            </a:r>
            <a:r>
              <a:rPr lang="en-US" dirty="0" smtClean="0"/>
              <a:t>PhCH</a:t>
            </a:r>
            <a:r>
              <a:rPr lang="en-US" baseline="-25000" dirty="0" smtClean="0"/>
              <a:t>2</a:t>
            </a:r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en-US" dirty="0" smtClean="0"/>
              <a:t>COCH</a:t>
            </a:r>
            <a:r>
              <a:rPr lang="en-US" baseline="-25000" dirty="0" smtClean="0"/>
              <a:t>3</a:t>
            </a:r>
            <a:r>
              <a:rPr lang="en-US" dirty="0"/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Fragmentation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pic>
        <p:nvPicPr>
          <p:cNvPr id="3074" name="Picture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90725"/>
            <a:ext cx="722376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162800" y="2667000"/>
            <a:ext cx="744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>
                <a:solidFill>
                  <a:schemeClr val="accent5">
                    <a:lumMod val="50000"/>
                  </a:schemeClr>
                </a:solidFill>
              </a:rPr>
              <a:t>m/z</a:t>
            </a: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=148</a:t>
            </a:r>
          </a:p>
          <a:p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(M</a:t>
            </a:r>
            <a:r>
              <a:rPr lang="en-US" sz="1200" b="1" baseline="30000" dirty="0" smtClean="0">
                <a:solidFill>
                  <a:schemeClr val="accent5">
                    <a:lumMod val="50000"/>
                  </a:schemeClr>
                </a:solidFill>
              </a:rPr>
              <a:t>+</a:t>
            </a: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endParaRPr lang="en-US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676400" y="2209800"/>
            <a:ext cx="838200" cy="46166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095500" y="2147985"/>
            <a:ext cx="857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>
                <a:solidFill>
                  <a:schemeClr val="accent5">
                    <a:lumMod val="50000"/>
                  </a:schemeClr>
                </a:solidFill>
              </a:rPr>
              <a:t>m/z</a:t>
            </a: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=43</a:t>
            </a:r>
          </a:p>
          <a:p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(CH</a:t>
            </a:r>
            <a:r>
              <a:rPr lang="en-US" sz="1200" b="1" baseline="-25000" dirty="0" smtClean="0">
                <a:solidFill>
                  <a:schemeClr val="accent5">
                    <a:lumMod val="50000"/>
                  </a:schemeClr>
                </a:solidFill>
              </a:rPr>
              <a:t>3</a:t>
            </a: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CO</a:t>
            </a:r>
            <a:r>
              <a:rPr lang="en-US" sz="1200" b="1" baseline="30000" dirty="0" smtClean="0">
                <a:solidFill>
                  <a:schemeClr val="accent5">
                    <a:lumMod val="50000"/>
                  </a:schemeClr>
                </a:solidFill>
              </a:rPr>
              <a:t>+</a:t>
            </a: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endParaRPr lang="en-US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94550" y="2392338"/>
            <a:ext cx="103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>
                <a:solidFill>
                  <a:schemeClr val="accent5">
                    <a:lumMod val="50000"/>
                  </a:schemeClr>
                </a:solidFill>
              </a:rPr>
              <a:t>m/z</a:t>
            </a: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=105</a:t>
            </a:r>
          </a:p>
          <a:p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(PhCHCH</a:t>
            </a:r>
            <a:r>
              <a:rPr lang="en-US" sz="1200" b="1" baseline="-25000" dirty="0" smtClean="0">
                <a:solidFill>
                  <a:schemeClr val="accent5">
                    <a:lumMod val="50000"/>
                  </a:schemeClr>
                </a:solidFill>
              </a:rPr>
              <a:t>3</a:t>
            </a:r>
            <a:r>
              <a:rPr lang="en-US" sz="1200" b="1" baseline="30000" dirty="0" smtClean="0">
                <a:solidFill>
                  <a:schemeClr val="accent5">
                    <a:lumMod val="50000"/>
                  </a:schemeClr>
                </a:solidFill>
              </a:rPr>
              <a:t>+</a:t>
            </a: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endParaRPr lang="en-US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91235" y="3075979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>
                <a:solidFill>
                  <a:schemeClr val="accent5">
                    <a:lumMod val="50000"/>
                  </a:schemeClr>
                </a:solidFill>
              </a:rPr>
              <a:t>m/z</a:t>
            </a: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=91</a:t>
            </a:r>
          </a:p>
          <a:p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(PhCH</a:t>
            </a:r>
            <a:r>
              <a:rPr lang="en-US" sz="1200" b="1" baseline="-25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n-US" sz="1200" b="1" baseline="30000" dirty="0" smtClean="0">
                <a:solidFill>
                  <a:schemeClr val="accent5">
                    <a:lumMod val="50000"/>
                  </a:schemeClr>
                </a:solidFill>
              </a:rPr>
              <a:t>+</a:t>
            </a: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endParaRPr lang="en-US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4567154"/>
              </p:ext>
            </p:extLst>
          </p:nvPr>
        </p:nvGraphicFramePr>
        <p:xfrm>
          <a:off x="3169294" y="3886200"/>
          <a:ext cx="1545741" cy="940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1" name="CS ChemDraw Drawing" r:id="rId4" imgW="2029568" imgH="1235464" progId="ChemDraw.Document.6.0">
                  <p:embed/>
                </p:oleObj>
              </mc:Choice>
              <mc:Fallback>
                <p:oleObj name="CS ChemDraw Drawing" r:id="rId4" imgW="2029568" imgH="123546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69294" y="3886200"/>
                        <a:ext cx="1545741" cy="9409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7196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6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Styrene oxide </a:t>
            </a:r>
            <a:r>
              <a:rPr lang="en-US" dirty="0" smtClean="0"/>
              <a:t>      </a:t>
            </a:r>
            <a:r>
              <a:rPr lang="en-US" b="1" dirty="0" err="1" smtClean="0"/>
              <a:t>Phenylacetaldehyde</a:t>
            </a:r>
            <a:r>
              <a:rPr lang="en-US" b="1" dirty="0" smtClean="0"/>
              <a:t>   Acetophenone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Differences</a:t>
            </a:r>
          </a:p>
          <a:p>
            <a:pPr lvl="1"/>
            <a:r>
              <a:rPr lang="en-US" b="1" i="1" dirty="0" smtClean="0">
                <a:solidFill>
                  <a:srgbClr val="FF0000"/>
                </a:solidFill>
              </a:rPr>
              <a:t>m/z</a:t>
            </a:r>
            <a:r>
              <a:rPr lang="en-US" b="1" dirty="0" smtClean="0">
                <a:solidFill>
                  <a:srgbClr val="FF0000"/>
                </a:solidFill>
              </a:rPr>
              <a:t>=91 ([C</a:t>
            </a:r>
            <a:r>
              <a:rPr lang="en-US" b="1" baseline="-25000" dirty="0" smtClean="0">
                <a:solidFill>
                  <a:srgbClr val="FF0000"/>
                </a:solidFill>
              </a:rPr>
              <a:t>7</a:t>
            </a:r>
            <a:r>
              <a:rPr lang="en-US" b="1" dirty="0" smtClean="0">
                <a:solidFill>
                  <a:srgbClr val="FF0000"/>
                </a:solidFill>
              </a:rPr>
              <a:t>H</a:t>
            </a:r>
            <a:r>
              <a:rPr lang="en-US" b="1" baseline="-25000" dirty="0" smtClean="0">
                <a:solidFill>
                  <a:srgbClr val="FF0000"/>
                </a:solidFill>
              </a:rPr>
              <a:t>7</a:t>
            </a:r>
            <a:r>
              <a:rPr lang="en-US" b="1" dirty="0" smtClean="0">
                <a:solidFill>
                  <a:srgbClr val="FF0000"/>
                </a:solidFill>
              </a:rPr>
              <a:t>]</a:t>
            </a:r>
            <a:r>
              <a:rPr lang="en-US" b="1" baseline="30000" dirty="0" smtClean="0">
                <a:solidFill>
                  <a:srgbClr val="FF0000"/>
                </a:solidFill>
              </a:rPr>
              <a:t>+</a:t>
            </a:r>
            <a:r>
              <a:rPr lang="en-US" b="1" dirty="0" smtClean="0">
                <a:solidFill>
                  <a:srgbClr val="FF0000"/>
                </a:solidFill>
              </a:rPr>
              <a:t>): only found </a:t>
            </a:r>
            <a:r>
              <a:rPr lang="en-US" b="1" dirty="0">
                <a:solidFill>
                  <a:srgbClr val="FF0000"/>
                </a:solidFill>
              </a:rPr>
              <a:t>in </a:t>
            </a:r>
            <a:r>
              <a:rPr lang="en-US" b="1" dirty="0" err="1" smtClean="0">
                <a:solidFill>
                  <a:srgbClr val="FF0000"/>
                </a:solidFill>
              </a:rPr>
              <a:t>phenylacetaldehyde</a:t>
            </a:r>
            <a:r>
              <a:rPr lang="en-US" b="1" dirty="0" smtClean="0">
                <a:solidFill>
                  <a:srgbClr val="FF0000"/>
                </a:solidFill>
              </a:rPr>
              <a:t> and styrene oxide, but not in acetophenone</a:t>
            </a:r>
          </a:p>
          <a:p>
            <a:pPr lvl="1"/>
            <a:r>
              <a:rPr lang="en-US" b="1" i="1" dirty="0" smtClean="0">
                <a:solidFill>
                  <a:srgbClr val="003300"/>
                </a:solidFill>
              </a:rPr>
              <a:t>m/z</a:t>
            </a:r>
            <a:r>
              <a:rPr lang="en-US" b="1" dirty="0" smtClean="0">
                <a:solidFill>
                  <a:srgbClr val="003300"/>
                </a:solidFill>
              </a:rPr>
              <a:t>=105 ([C</a:t>
            </a:r>
            <a:r>
              <a:rPr lang="en-US" b="1" baseline="-25000" dirty="0" smtClean="0">
                <a:solidFill>
                  <a:srgbClr val="003300"/>
                </a:solidFill>
              </a:rPr>
              <a:t>7</a:t>
            </a:r>
            <a:r>
              <a:rPr lang="en-US" b="1" dirty="0" smtClean="0">
                <a:solidFill>
                  <a:srgbClr val="003300"/>
                </a:solidFill>
              </a:rPr>
              <a:t>H</a:t>
            </a:r>
            <a:r>
              <a:rPr lang="en-US" b="1" baseline="-25000" dirty="0" smtClean="0">
                <a:solidFill>
                  <a:srgbClr val="003300"/>
                </a:solidFill>
              </a:rPr>
              <a:t>5</a:t>
            </a:r>
            <a:r>
              <a:rPr lang="en-US" b="1" dirty="0" smtClean="0">
                <a:solidFill>
                  <a:srgbClr val="003300"/>
                </a:solidFill>
              </a:rPr>
              <a:t>O]</a:t>
            </a:r>
            <a:r>
              <a:rPr lang="en-US" b="1" baseline="30000" dirty="0" smtClean="0">
                <a:solidFill>
                  <a:srgbClr val="003300"/>
                </a:solidFill>
              </a:rPr>
              <a:t>+</a:t>
            </a:r>
            <a:r>
              <a:rPr lang="en-US" b="1" dirty="0" smtClean="0">
                <a:solidFill>
                  <a:srgbClr val="003300"/>
                </a:solidFill>
              </a:rPr>
              <a:t>): only  found in acetophenone!</a:t>
            </a:r>
          </a:p>
          <a:p>
            <a:pPr lvl="1"/>
            <a:r>
              <a:rPr lang="en-US" b="1" i="1" dirty="0" smtClean="0">
                <a:solidFill>
                  <a:srgbClr val="0070C0"/>
                </a:solidFill>
              </a:rPr>
              <a:t>m/z</a:t>
            </a:r>
            <a:r>
              <a:rPr lang="en-US" b="1" dirty="0" smtClean="0">
                <a:solidFill>
                  <a:srgbClr val="0070C0"/>
                </a:solidFill>
              </a:rPr>
              <a:t>=119 ([C</a:t>
            </a:r>
            <a:r>
              <a:rPr lang="en-US" b="1" baseline="-25000" dirty="0" smtClean="0">
                <a:solidFill>
                  <a:srgbClr val="0070C0"/>
                </a:solidFill>
              </a:rPr>
              <a:t>8</a:t>
            </a:r>
            <a:r>
              <a:rPr lang="en-US" b="1" dirty="0" smtClean="0">
                <a:solidFill>
                  <a:srgbClr val="0070C0"/>
                </a:solidFill>
              </a:rPr>
              <a:t>H</a:t>
            </a:r>
            <a:r>
              <a:rPr lang="en-US" b="1" baseline="-25000" dirty="0" smtClean="0">
                <a:solidFill>
                  <a:srgbClr val="0070C0"/>
                </a:solidFill>
              </a:rPr>
              <a:t>7</a:t>
            </a:r>
            <a:r>
              <a:rPr lang="en-US" b="1" dirty="0" smtClean="0">
                <a:solidFill>
                  <a:srgbClr val="0070C0"/>
                </a:solidFill>
              </a:rPr>
              <a:t>O]</a:t>
            </a:r>
            <a:r>
              <a:rPr lang="en-US" b="1" baseline="30000" dirty="0" smtClean="0">
                <a:solidFill>
                  <a:srgbClr val="0070C0"/>
                </a:solidFill>
              </a:rPr>
              <a:t>+</a:t>
            </a:r>
            <a:r>
              <a:rPr lang="en-US" b="1" dirty="0" smtClean="0">
                <a:solidFill>
                  <a:srgbClr val="0070C0"/>
                </a:solidFill>
              </a:rPr>
              <a:t>): only found in styrene oxide!</a:t>
            </a:r>
          </a:p>
          <a:p>
            <a:pPr lvl="1"/>
            <a:r>
              <a:rPr lang="en-US" b="1" i="1" dirty="0" smtClean="0">
                <a:solidFill>
                  <a:srgbClr val="002060"/>
                </a:solidFill>
              </a:rPr>
              <a:t>m/z</a:t>
            </a:r>
            <a:r>
              <a:rPr lang="en-US" b="1" dirty="0" smtClean="0">
                <a:solidFill>
                  <a:srgbClr val="002060"/>
                </a:solidFill>
              </a:rPr>
              <a:t>=92 </a:t>
            </a:r>
            <a:r>
              <a:rPr lang="en-US" b="1" dirty="0">
                <a:solidFill>
                  <a:srgbClr val="002060"/>
                </a:solidFill>
              </a:rPr>
              <a:t>([</a:t>
            </a:r>
            <a:r>
              <a:rPr lang="en-US" b="1" dirty="0" smtClean="0">
                <a:solidFill>
                  <a:srgbClr val="002060"/>
                </a:solidFill>
              </a:rPr>
              <a:t>C</a:t>
            </a:r>
            <a:r>
              <a:rPr lang="en-US" b="1" baseline="-25000" dirty="0" smtClean="0">
                <a:solidFill>
                  <a:srgbClr val="002060"/>
                </a:solidFill>
              </a:rPr>
              <a:t>7</a:t>
            </a:r>
            <a:r>
              <a:rPr lang="en-US" b="1" dirty="0" smtClean="0">
                <a:solidFill>
                  <a:srgbClr val="002060"/>
                </a:solidFill>
              </a:rPr>
              <a:t>H</a:t>
            </a:r>
            <a:r>
              <a:rPr lang="en-US" b="1" baseline="-25000" dirty="0" smtClean="0">
                <a:solidFill>
                  <a:srgbClr val="002060"/>
                </a:solidFill>
              </a:rPr>
              <a:t>8</a:t>
            </a:r>
            <a:r>
              <a:rPr lang="en-US" b="1" dirty="0" smtClean="0">
                <a:solidFill>
                  <a:srgbClr val="002060"/>
                </a:solidFill>
              </a:rPr>
              <a:t>]</a:t>
            </a:r>
            <a:r>
              <a:rPr lang="en-US" b="1" baseline="30000" dirty="0" smtClean="0">
                <a:solidFill>
                  <a:srgbClr val="002060"/>
                </a:solidFill>
              </a:rPr>
              <a:t>+</a:t>
            </a:r>
            <a:r>
              <a:rPr lang="en-US" b="1" dirty="0" smtClean="0">
                <a:solidFill>
                  <a:srgbClr val="002060"/>
                </a:solidFill>
              </a:rPr>
              <a:t>): due to </a:t>
            </a:r>
            <a:r>
              <a:rPr lang="en-US" b="1" dirty="0" err="1" smtClean="0">
                <a:solidFill>
                  <a:srgbClr val="002060"/>
                </a:solidFill>
              </a:rPr>
              <a:t>McLafferty</a:t>
            </a:r>
            <a:r>
              <a:rPr lang="en-US" b="1" dirty="0" smtClean="0">
                <a:solidFill>
                  <a:srgbClr val="002060"/>
                </a:solidFill>
              </a:rPr>
              <a:t> rearrangement!</a:t>
            </a:r>
            <a:endParaRPr lang="en-US" b="1" dirty="0">
              <a:solidFill>
                <a:srgbClr val="002060"/>
              </a:solidFill>
            </a:endParaRPr>
          </a:p>
          <a:p>
            <a:pPr lvl="1"/>
            <a:endParaRPr lang="en-US" b="1" dirty="0">
              <a:solidFill>
                <a:srgbClr val="0070C0"/>
              </a:solidFill>
            </a:endParaRPr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Epoxide </a:t>
            </a:r>
            <a:r>
              <a:rPr lang="en-US" dirty="0" smtClean="0">
                <a:solidFill>
                  <a:srgbClr val="002060"/>
                </a:solidFill>
              </a:rPr>
              <a:t>Analysis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57400"/>
            <a:ext cx="2743200" cy="164592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 cstate="print">
            <a:lum contrast="20000"/>
          </a:blip>
          <a:srcRect/>
          <a:stretch>
            <a:fillRect/>
          </a:stretch>
        </p:blipFill>
        <p:spPr bwMode="auto">
          <a:xfrm>
            <a:off x="3352800" y="2063338"/>
            <a:ext cx="2743200" cy="1645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199" y="2057400"/>
            <a:ext cx="2743200" cy="1645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H="1">
            <a:off x="2231136" y="2286000"/>
            <a:ext cx="533400" cy="3810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4498848" y="2286000"/>
            <a:ext cx="533400" cy="3810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8430768" y="2286000"/>
            <a:ext cx="381001" cy="230579"/>
          </a:xfrm>
          <a:prstGeom prst="straightConnector1">
            <a:avLst/>
          </a:prstGeom>
          <a:ln w="19050">
            <a:solidFill>
              <a:srgbClr val="00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476500" y="3076798"/>
            <a:ext cx="287481" cy="19050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5192917"/>
              </p:ext>
            </p:extLst>
          </p:nvPr>
        </p:nvGraphicFramePr>
        <p:xfrm>
          <a:off x="750888" y="2211388"/>
          <a:ext cx="714375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CS ChemDraw Drawing" r:id="rId6" imgW="1424562" imgH="1063475" progId="ChemDraw.Document.6.0">
                  <p:embed/>
                </p:oleObj>
              </mc:Choice>
              <mc:Fallback>
                <p:oleObj name="CS ChemDraw Drawing" r:id="rId6" imgW="1424562" imgH="106347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50888" y="2211388"/>
                        <a:ext cx="714375" cy="5318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1921952"/>
              </p:ext>
            </p:extLst>
          </p:nvPr>
        </p:nvGraphicFramePr>
        <p:xfrm>
          <a:off x="3657600" y="2181719"/>
          <a:ext cx="819691" cy="4090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CS ChemDraw Drawing" r:id="rId8" imgW="1639381" imgH="818162" progId="ChemDraw.Document.6.0">
                  <p:embed/>
                </p:oleObj>
              </mc:Choice>
              <mc:Fallback>
                <p:oleObj name="CS ChemDraw Drawing" r:id="rId8" imgW="1639381" imgH="818162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657600" y="2181719"/>
                        <a:ext cx="819691" cy="40908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1388608"/>
              </p:ext>
            </p:extLst>
          </p:nvPr>
        </p:nvGraphicFramePr>
        <p:xfrm>
          <a:off x="6477000" y="2112393"/>
          <a:ext cx="686341" cy="6308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CS ChemDraw Drawing" r:id="rId10" imgW="1372681" imgH="1261613" progId="ChemDraw.Document.6.0">
                  <p:embed/>
                </p:oleObj>
              </mc:Choice>
              <mc:Fallback>
                <p:oleObj name="CS ChemDraw Drawing" r:id="rId10" imgW="1372681" imgH="1261613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477000" y="2112393"/>
                        <a:ext cx="686341" cy="63080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037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smtClean="0"/>
              <a:t>Chemical Ionization </a:t>
            </a:r>
            <a:r>
              <a:rPr lang="en-US" dirty="0" smtClean="0"/>
              <a:t>is considered a soft ionization technique</a:t>
            </a:r>
          </a:p>
          <a:p>
            <a:pPr lvl="1"/>
            <a:r>
              <a:rPr lang="en-US" dirty="0" smtClean="0">
                <a:solidFill>
                  <a:srgbClr val="000099"/>
                </a:solidFill>
              </a:rPr>
              <a:t>It uses less energy, which results in less fragmentation, allowing in many cases the observation of the molecular ion peak</a:t>
            </a:r>
          </a:p>
          <a:p>
            <a:pPr lvl="1"/>
            <a:r>
              <a:rPr lang="en-US" dirty="0" smtClean="0">
                <a:solidFill>
                  <a:srgbClr val="000099"/>
                </a:solidFill>
              </a:rPr>
              <a:t>Methane (CH</a:t>
            </a:r>
            <a:r>
              <a:rPr lang="en-US" baseline="-25000" dirty="0" smtClean="0">
                <a:solidFill>
                  <a:srgbClr val="000099"/>
                </a:solidFill>
              </a:rPr>
              <a:t>4</a:t>
            </a:r>
            <a:r>
              <a:rPr lang="en-US" dirty="0" smtClean="0">
                <a:solidFill>
                  <a:srgbClr val="000099"/>
                </a:solidFill>
              </a:rPr>
              <a:t>), </a:t>
            </a:r>
            <a:r>
              <a:rPr lang="en-US" dirty="0" err="1" smtClean="0">
                <a:solidFill>
                  <a:srgbClr val="000099"/>
                </a:solidFill>
              </a:rPr>
              <a:t>isobutane</a:t>
            </a:r>
            <a:r>
              <a:rPr lang="en-US" dirty="0" smtClean="0">
                <a:solidFill>
                  <a:srgbClr val="000099"/>
                </a:solidFill>
              </a:rPr>
              <a:t> (C</a:t>
            </a:r>
            <a:r>
              <a:rPr lang="en-US" baseline="-25000" dirty="0" smtClean="0">
                <a:solidFill>
                  <a:srgbClr val="000099"/>
                </a:solidFill>
              </a:rPr>
              <a:t>4</a:t>
            </a:r>
            <a:r>
              <a:rPr lang="en-US" dirty="0" smtClean="0">
                <a:solidFill>
                  <a:srgbClr val="000099"/>
                </a:solidFill>
              </a:rPr>
              <a:t>H</a:t>
            </a:r>
            <a:r>
              <a:rPr lang="en-US" baseline="-25000" dirty="0" smtClean="0">
                <a:solidFill>
                  <a:srgbClr val="000099"/>
                </a:solidFill>
              </a:rPr>
              <a:t>10</a:t>
            </a:r>
            <a:r>
              <a:rPr lang="en-US" dirty="0" smtClean="0">
                <a:solidFill>
                  <a:srgbClr val="000099"/>
                </a:solidFill>
              </a:rPr>
              <a:t>) or ammonia (NH</a:t>
            </a:r>
            <a:r>
              <a:rPr lang="en-US" baseline="-25000" dirty="0" smtClean="0">
                <a:solidFill>
                  <a:srgbClr val="000099"/>
                </a:solidFill>
              </a:rPr>
              <a:t>3</a:t>
            </a:r>
            <a:r>
              <a:rPr lang="en-US" dirty="0" smtClean="0">
                <a:solidFill>
                  <a:srgbClr val="000099"/>
                </a:solidFill>
              </a:rPr>
              <a:t>) is used     as gas</a:t>
            </a:r>
          </a:p>
          <a:p>
            <a:pPr lvl="2"/>
            <a:r>
              <a:rPr lang="en-US" dirty="0" smtClean="0">
                <a:solidFill>
                  <a:srgbClr val="660033"/>
                </a:solidFill>
              </a:rPr>
              <a:t>Primary Ion formation:     </a:t>
            </a:r>
            <a:r>
              <a:rPr lang="en-US" dirty="0" smtClean="0"/>
              <a:t>CH</a:t>
            </a:r>
            <a:r>
              <a:rPr lang="en-US" baseline="-25000" dirty="0" smtClean="0"/>
              <a:t>4</a:t>
            </a:r>
            <a:r>
              <a:rPr lang="en-US" dirty="0" smtClean="0"/>
              <a:t>  +  e</a:t>
            </a:r>
            <a:r>
              <a:rPr lang="en-US" baseline="30000" dirty="0" smtClean="0"/>
              <a:t>-</a:t>
            </a:r>
            <a:r>
              <a:rPr lang="en-US" dirty="0" smtClean="0"/>
              <a:t>               CH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+ </a:t>
            </a:r>
            <a:r>
              <a:rPr lang="en-US" dirty="0" smtClean="0"/>
              <a:t>  +  2e</a:t>
            </a:r>
            <a:r>
              <a:rPr lang="en-US" baseline="30000" dirty="0" smtClean="0"/>
              <a:t>-</a:t>
            </a:r>
          </a:p>
          <a:p>
            <a:pPr lvl="2"/>
            <a:r>
              <a:rPr lang="en-US" dirty="0" smtClean="0">
                <a:solidFill>
                  <a:srgbClr val="660033"/>
                </a:solidFill>
              </a:rPr>
              <a:t>Secondary Ion formation</a:t>
            </a:r>
            <a:r>
              <a:rPr lang="en-US" dirty="0" smtClean="0">
                <a:solidFill>
                  <a:srgbClr val="7030A0"/>
                </a:solidFill>
              </a:rPr>
              <a:t>: </a:t>
            </a:r>
            <a:r>
              <a:rPr lang="en-US" dirty="0" smtClean="0"/>
              <a:t>CH</a:t>
            </a:r>
            <a:r>
              <a:rPr lang="en-US" baseline="-25000" dirty="0" smtClean="0"/>
              <a:t>4 </a:t>
            </a:r>
            <a:r>
              <a:rPr lang="en-US" dirty="0" smtClean="0"/>
              <a:t>+</a:t>
            </a:r>
            <a:r>
              <a:rPr lang="en-US" baseline="-25000" dirty="0" smtClean="0"/>
              <a:t>  </a:t>
            </a:r>
            <a:r>
              <a:rPr lang="en-US" dirty="0" smtClean="0"/>
              <a:t>CH</a:t>
            </a:r>
            <a:r>
              <a:rPr lang="en-US" baseline="-25000" dirty="0" smtClean="0"/>
              <a:t>4</a:t>
            </a:r>
            <a:r>
              <a:rPr lang="en-US" baseline="30000" dirty="0"/>
              <a:t>+ </a:t>
            </a:r>
            <a:r>
              <a:rPr lang="en-US" baseline="30000" dirty="0" smtClean="0"/>
              <a:t>                </a:t>
            </a:r>
            <a:r>
              <a:rPr lang="en-US" dirty="0" smtClean="0"/>
              <a:t>CH</a:t>
            </a:r>
            <a:r>
              <a:rPr lang="en-US" baseline="-25000" dirty="0" smtClean="0"/>
              <a:t>5</a:t>
            </a:r>
            <a:r>
              <a:rPr lang="en-US" baseline="30000" dirty="0" smtClean="0"/>
              <a:t>+   </a:t>
            </a:r>
            <a:r>
              <a:rPr lang="en-US" dirty="0" smtClean="0"/>
              <a:t>+  CH</a:t>
            </a:r>
            <a:r>
              <a:rPr lang="en-US" baseline="-25000" dirty="0" smtClean="0"/>
              <a:t>3</a:t>
            </a:r>
          </a:p>
          <a:p>
            <a:pPr lvl="2"/>
            <a:r>
              <a:rPr lang="en-US" dirty="0" smtClean="0">
                <a:solidFill>
                  <a:srgbClr val="660033"/>
                </a:solidFill>
              </a:rPr>
              <a:t>Product formation: </a:t>
            </a:r>
            <a:r>
              <a:rPr lang="en-US" dirty="0" smtClean="0">
                <a:solidFill>
                  <a:srgbClr val="7030A0"/>
                </a:solidFill>
              </a:rPr>
              <a:t>           </a:t>
            </a:r>
            <a:r>
              <a:rPr lang="en-US" dirty="0" smtClean="0"/>
              <a:t>M  + </a:t>
            </a:r>
            <a:r>
              <a:rPr lang="en-US" dirty="0"/>
              <a:t>CH</a:t>
            </a:r>
            <a:r>
              <a:rPr lang="en-US" baseline="-25000" dirty="0"/>
              <a:t>5</a:t>
            </a:r>
            <a:r>
              <a:rPr lang="en-US" baseline="30000" dirty="0"/>
              <a:t>+</a:t>
            </a:r>
            <a:r>
              <a:rPr lang="en-US" dirty="0" smtClean="0"/>
              <a:t>             CH</a:t>
            </a:r>
            <a:r>
              <a:rPr lang="en-US" baseline="-25000" dirty="0" smtClean="0"/>
              <a:t>4</a:t>
            </a:r>
            <a:r>
              <a:rPr lang="en-US" dirty="0" smtClean="0"/>
              <a:t>    +  [M+H]</a:t>
            </a:r>
            <a:r>
              <a:rPr lang="en-US" baseline="30000" dirty="0" smtClean="0"/>
              <a:t>+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                    AH + CH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+</a:t>
            </a:r>
            <a:r>
              <a:rPr lang="en-US" dirty="0" smtClean="0"/>
              <a:t>            A</a:t>
            </a:r>
            <a:r>
              <a:rPr lang="en-US" baseline="30000" dirty="0" smtClean="0"/>
              <a:t>+</a:t>
            </a:r>
            <a:r>
              <a:rPr lang="en-US" dirty="0" smtClean="0"/>
              <a:t>      +  CH</a:t>
            </a:r>
            <a:r>
              <a:rPr lang="en-US" baseline="-25000" dirty="0" smtClean="0"/>
              <a:t>4</a:t>
            </a:r>
          </a:p>
          <a:p>
            <a:r>
              <a:rPr lang="en-US" dirty="0" smtClean="0"/>
              <a:t>Chemical ionization can be performed in </a:t>
            </a:r>
            <a:r>
              <a:rPr lang="en-US" i="1" dirty="0" smtClean="0"/>
              <a:t>PCI</a:t>
            </a:r>
            <a:r>
              <a:rPr lang="en-US" dirty="0" smtClean="0"/>
              <a:t> (positive mode) or </a:t>
            </a:r>
            <a:r>
              <a:rPr lang="en-US" i="1" dirty="0" smtClean="0"/>
              <a:t>NCI </a:t>
            </a:r>
            <a:r>
              <a:rPr lang="en-US" dirty="0" smtClean="0"/>
              <a:t>(negative mode)</a:t>
            </a:r>
          </a:p>
          <a:p>
            <a:r>
              <a:rPr lang="en-US" dirty="0" smtClean="0"/>
              <a:t>The NCI mode is used for PCBs, pesticides and fire retardants because they contain halogens with a high electronegativity, which makes the detection more sensitive for the compounds</a:t>
            </a:r>
          </a:p>
          <a:p>
            <a:endParaRPr lang="en-US" dirty="0" smtClean="0"/>
          </a:p>
          <a:p>
            <a:pPr lvl="7"/>
            <a:endParaRPr lang="en-US" dirty="0" smtClean="0">
              <a:solidFill>
                <a:srgbClr val="7030A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Chemical Ionization Mass Spectrometry I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410200" y="33528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10200" y="36576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410200" y="39624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410200" y="4191000"/>
            <a:ext cx="457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8325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524000"/>
            <a:ext cx="4597241" cy="4572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Comparison of </a:t>
            </a:r>
            <a:r>
              <a:rPr lang="en-US" sz="2000" dirty="0"/>
              <a:t>(a</a:t>
            </a:r>
            <a:r>
              <a:rPr lang="en-US" sz="2000" dirty="0" smtClean="0"/>
              <a:t>) EI</a:t>
            </a:r>
            <a:r>
              <a:rPr lang="en-US" sz="2000" dirty="0"/>
              <a:t>, (b) PCI and  </a:t>
            </a:r>
            <a:r>
              <a:rPr lang="en-US" sz="2000" dirty="0" smtClean="0"/>
              <a:t>     (</a:t>
            </a:r>
            <a:r>
              <a:rPr lang="en-US" sz="2000" dirty="0"/>
              <a:t>c</a:t>
            </a:r>
            <a:r>
              <a:rPr lang="en-US" sz="2000" dirty="0" smtClean="0"/>
              <a:t>) NCI </a:t>
            </a:r>
            <a:r>
              <a:rPr lang="en-US" sz="2000" dirty="0"/>
              <a:t>for </a:t>
            </a:r>
            <a:r>
              <a:rPr lang="en-US" sz="2000" dirty="0" smtClean="0"/>
              <a:t>Parathion-ethyl (pesticide</a:t>
            </a:r>
            <a:r>
              <a:rPr lang="en-US" sz="2000" dirty="0"/>
              <a:t>) </a:t>
            </a:r>
            <a:endParaRPr lang="en-US" sz="2000" dirty="0" smtClean="0"/>
          </a:p>
          <a:p>
            <a:r>
              <a:rPr lang="en-US" sz="2000" dirty="0" smtClean="0"/>
              <a:t>The EI spectrum shows </a:t>
            </a:r>
            <a:r>
              <a:rPr lang="en-US" sz="2000" dirty="0"/>
              <a:t>significantly more fragmentation </a:t>
            </a:r>
            <a:r>
              <a:rPr lang="en-US" sz="2000" dirty="0" smtClean="0"/>
              <a:t>than the PCI </a:t>
            </a:r>
            <a:r>
              <a:rPr lang="en-US" sz="2000" dirty="0"/>
              <a:t>and </a:t>
            </a:r>
            <a:r>
              <a:rPr lang="en-US" sz="2000" dirty="0" smtClean="0"/>
              <a:t>the NCI spectrum and </a:t>
            </a:r>
            <a:r>
              <a:rPr lang="en-US" sz="2000" dirty="0"/>
              <a:t>therefore provides more structural information</a:t>
            </a:r>
            <a:endParaRPr lang="en-US" sz="2000" baseline="30000" dirty="0"/>
          </a:p>
          <a:p>
            <a:r>
              <a:rPr lang="en-US" sz="2200" b="1" dirty="0" smtClean="0">
                <a:solidFill>
                  <a:srgbClr val="002060"/>
                </a:solidFill>
              </a:rPr>
              <a:t>EI: 291 [M]</a:t>
            </a:r>
            <a:r>
              <a:rPr lang="en-US" sz="2200" b="1" baseline="30000" dirty="0" smtClean="0">
                <a:solidFill>
                  <a:srgbClr val="002060"/>
                </a:solidFill>
              </a:rPr>
              <a:t>+</a:t>
            </a:r>
            <a:r>
              <a:rPr lang="en-US" sz="2200" b="1" dirty="0" smtClean="0">
                <a:solidFill>
                  <a:srgbClr val="002060"/>
                </a:solidFill>
              </a:rPr>
              <a:t>, 109 [C</a:t>
            </a:r>
            <a:r>
              <a:rPr lang="en-US" sz="2200" b="1" baseline="-25000" dirty="0" smtClean="0">
                <a:solidFill>
                  <a:srgbClr val="002060"/>
                </a:solidFill>
              </a:rPr>
              <a:t>2</a:t>
            </a:r>
            <a:r>
              <a:rPr lang="en-US" sz="2200" b="1" dirty="0" smtClean="0">
                <a:solidFill>
                  <a:srgbClr val="002060"/>
                </a:solidFill>
              </a:rPr>
              <a:t>H</a:t>
            </a:r>
            <a:r>
              <a:rPr lang="en-US" sz="2200" b="1" baseline="-25000" dirty="0" smtClean="0">
                <a:solidFill>
                  <a:srgbClr val="002060"/>
                </a:solidFill>
              </a:rPr>
              <a:t>5</a:t>
            </a:r>
            <a:r>
              <a:rPr lang="en-US" sz="2200" b="1" dirty="0" smtClean="0">
                <a:solidFill>
                  <a:srgbClr val="002060"/>
                </a:solidFill>
              </a:rPr>
              <a:t>OPO</a:t>
            </a:r>
            <a:r>
              <a:rPr lang="en-US" sz="2200" b="1" baseline="-25000" dirty="0" smtClean="0">
                <a:solidFill>
                  <a:srgbClr val="002060"/>
                </a:solidFill>
              </a:rPr>
              <a:t>2</a:t>
            </a:r>
            <a:r>
              <a:rPr lang="en-US" sz="2200" b="1" dirty="0" smtClean="0">
                <a:solidFill>
                  <a:srgbClr val="002060"/>
                </a:solidFill>
              </a:rPr>
              <a:t>H]</a:t>
            </a:r>
            <a:r>
              <a:rPr lang="en-US" sz="2200" b="1" baseline="30000" dirty="0" smtClean="0">
                <a:solidFill>
                  <a:srgbClr val="002060"/>
                </a:solidFill>
              </a:rPr>
              <a:t>+</a:t>
            </a:r>
            <a:br>
              <a:rPr lang="en-US" sz="2200" b="1" baseline="30000" dirty="0" smtClean="0">
                <a:solidFill>
                  <a:srgbClr val="002060"/>
                </a:solidFill>
              </a:rPr>
            </a:br>
            <a:r>
              <a:rPr lang="en-US" sz="2200" b="1" dirty="0">
                <a:solidFill>
                  <a:srgbClr val="002060"/>
                </a:solidFill>
              </a:rPr>
              <a:t>137 </a:t>
            </a:r>
            <a:r>
              <a:rPr lang="en-US" sz="2200" b="1" dirty="0" smtClean="0">
                <a:solidFill>
                  <a:srgbClr val="002060"/>
                </a:solidFill>
              </a:rPr>
              <a:t>[(C</a:t>
            </a:r>
            <a:r>
              <a:rPr lang="en-US" sz="2200" b="1" baseline="-25000" dirty="0" smtClean="0">
                <a:solidFill>
                  <a:srgbClr val="002060"/>
                </a:solidFill>
              </a:rPr>
              <a:t>2</a:t>
            </a:r>
            <a:r>
              <a:rPr lang="en-US" sz="2200" b="1" dirty="0" smtClean="0">
                <a:solidFill>
                  <a:srgbClr val="002060"/>
                </a:solidFill>
              </a:rPr>
              <a:t>H</a:t>
            </a:r>
            <a:r>
              <a:rPr lang="en-US" sz="2200" b="1" baseline="-25000" dirty="0" smtClean="0">
                <a:solidFill>
                  <a:srgbClr val="002060"/>
                </a:solidFill>
              </a:rPr>
              <a:t>5</a:t>
            </a:r>
            <a:r>
              <a:rPr lang="en-US" sz="2200" b="1" dirty="0" smtClean="0">
                <a:solidFill>
                  <a:srgbClr val="002060"/>
                </a:solidFill>
              </a:rPr>
              <a:t>O)</a:t>
            </a:r>
            <a:r>
              <a:rPr lang="en-US" sz="2200" b="1" baseline="-25000" dirty="0" smtClean="0">
                <a:solidFill>
                  <a:srgbClr val="002060"/>
                </a:solidFill>
              </a:rPr>
              <a:t>2</a:t>
            </a:r>
            <a:r>
              <a:rPr lang="en-US" sz="2200" b="1" dirty="0" smtClean="0">
                <a:solidFill>
                  <a:srgbClr val="002060"/>
                </a:solidFill>
              </a:rPr>
              <a:t>PO]</a:t>
            </a:r>
            <a:r>
              <a:rPr lang="en-US" sz="2200" b="1" baseline="30000" dirty="0" smtClean="0">
                <a:solidFill>
                  <a:srgbClr val="002060"/>
                </a:solidFill>
              </a:rPr>
              <a:t>+</a:t>
            </a:r>
          </a:p>
          <a:p>
            <a:r>
              <a:rPr lang="en-US" sz="2200" b="1" dirty="0" smtClean="0">
                <a:solidFill>
                  <a:srgbClr val="660033"/>
                </a:solidFill>
              </a:rPr>
              <a:t>PCI: 292 [M+H]</a:t>
            </a:r>
            <a:r>
              <a:rPr lang="en-US" sz="2200" b="1" baseline="30000" dirty="0" smtClean="0">
                <a:solidFill>
                  <a:srgbClr val="660033"/>
                </a:solidFill>
              </a:rPr>
              <a:t>+</a:t>
            </a:r>
            <a:r>
              <a:rPr lang="en-US" sz="2200" b="1" dirty="0" smtClean="0">
                <a:solidFill>
                  <a:srgbClr val="660033"/>
                </a:solidFill>
              </a:rPr>
              <a:t>, 262 [M-C</a:t>
            </a:r>
            <a:r>
              <a:rPr lang="en-US" sz="2200" b="1" baseline="-25000" dirty="0" smtClean="0">
                <a:solidFill>
                  <a:srgbClr val="660033"/>
                </a:solidFill>
              </a:rPr>
              <a:t>2</a:t>
            </a:r>
            <a:r>
              <a:rPr lang="en-US" sz="2200" b="1" dirty="0" smtClean="0">
                <a:solidFill>
                  <a:srgbClr val="660033"/>
                </a:solidFill>
              </a:rPr>
              <a:t>H</a:t>
            </a:r>
            <a:r>
              <a:rPr lang="en-US" sz="2200" b="1" baseline="-25000" dirty="0" smtClean="0">
                <a:solidFill>
                  <a:srgbClr val="660033"/>
                </a:solidFill>
              </a:rPr>
              <a:t>5</a:t>
            </a:r>
            <a:r>
              <a:rPr lang="en-US" sz="2200" b="1" dirty="0" smtClean="0">
                <a:solidFill>
                  <a:srgbClr val="660033"/>
                </a:solidFill>
              </a:rPr>
              <a:t>]</a:t>
            </a:r>
            <a:r>
              <a:rPr lang="en-US" sz="2200" b="1" baseline="30000" dirty="0" smtClean="0">
                <a:solidFill>
                  <a:srgbClr val="660033"/>
                </a:solidFill>
              </a:rPr>
              <a:t>+</a:t>
            </a:r>
          </a:p>
          <a:p>
            <a:r>
              <a:rPr lang="en-US" sz="2200" b="1" dirty="0" smtClean="0">
                <a:solidFill>
                  <a:srgbClr val="003300"/>
                </a:solidFill>
              </a:rPr>
              <a:t>NCI: 291 [M]</a:t>
            </a:r>
            <a:r>
              <a:rPr lang="en-US" sz="2200" b="1" baseline="30000" dirty="0" smtClean="0">
                <a:solidFill>
                  <a:srgbClr val="003300"/>
                </a:solidFill>
              </a:rPr>
              <a:t>-</a:t>
            </a:r>
            <a:r>
              <a:rPr lang="en-US" sz="2200" b="1" dirty="0" smtClean="0">
                <a:solidFill>
                  <a:srgbClr val="003300"/>
                </a:solidFill>
              </a:rPr>
              <a:t>, 154 (C</a:t>
            </a:r>
            <a:r>
              <a:rPr lang="en-US" sz="2200" b="1" baseline="-25000" dirty="0" smtClean="0">
                <a:solidFill>
                  <a:srgbClr val="003300"/>
                </a:solidFill>
              </a:rPr>
              <a:t>2</a:t>
            </a:r>
            <a:r>
              <a:rPr lang="en-US" sz="2200" b="1" dirty="0" smtClean="0">
                <a:solidFill>
                  <a:srgbClr val="003300"/>
                </a:solidFill>
              </a:rPr>
              <a:t>H</a:t>
            </a:r>
            <a:r>
              <a:rPr lang="en-US" sz="2200" b="1" baseline="-25000" dirty="0" smtClean="0">
                <a:solidFill>
                  <a:srgbClr val="003300"/>
                </a:solidFill>
              </a:rPr>
              <a:t>5</a:t>
            </a:r>
            <a:r>
              <a:rPr lang="en-US" sz="2200" b="1" dirty="0" smtClean="0">
                <a:solidFill>
                  <a:srgbClr val="003300"/>
                </a:solidFill>
              </a:rPr>
              <a:t>O)</a:t>
            </a:r>
            <a:r>
              <a:rPr lang="en-US" sz="2200" b="1" baseline="-25000" dirty="0" smtClean="0">
                <a:solidFill>
                  <a:srgbClr val="003300"/>
                </a:solidFill>
              </a:rPr>
              <a:t>2</a:t>
            </a:r>
            <a:r>
              <a:rPr lang="en-US" sz="2200" b="1" dirty="0" smtClean="0">
                <a:solidFill>
                  <a:srgbClr val="003300"/>
                </a:solidFill>
              </a:rPr>
              <a:t>PSH]</a:t>
            </a:r>
            <a:r>
              <a:rPr lang="en-US" sz="2200" b="1" baseline="30000" dirty="0" smtClean="0">
                <a:solidFill>
                  <a:srgbClr val="003300"/>
                </a:solidFill>
              </a:rPr>
              <a:t>-</a:t>
            </a:r>
            <a:br>
              <a:rPr lang="en-US" sz="2200" b="1" baseline="30000" dirty="0" smtClean="0">
                <a:solidFill>
                  <a:srgbClr val="003300"/>
                </a:solidFill>
              </a:rPr>
            </a:br>
            <a:r>
              <a:rPr lang="en-US" sz="2200" b="1" dirty="0" smtClean="0">
                <a:solidFill>
                  <a:srgbClr val="003300"/>
                </a:solidFill>
              </a:rPr>
              <a:t>169 [O</a:t>
            </a:r>
            <a:r>
              <a:rPr lang="en-US" sz="2200" b="1" baseline="-25000" dirty="0" smtClean="0">
                <a:solidFill>
                  <a:srgbClr val="003300"/>
                </a:solidFill>
              </a:rPr>
              <a:t>2</a:t>
            </a:r>
            <a:r>
              <a:rPr lang="en-US" sz="2200" b="1" dirty="0" smtClean="0">
                <a:solidFill>
                  <a:srgbClr val="003300"/>
                </a:solidFill>
              </a:rPr>
              <a:t>NC</a:t>
            </a:r>
            <a:r>
              <a:rPr lang="en-US" sz="2200" b="1" baseline="-25000" dirty="0" smtClean="0">
                <a:solidFill>
                  <a:srgbClr val="003300"/>
                </a:solidFill>
              </a:rPr>
              <a:t>6</a:t>
            </a:r>
            <a:r>
              <a:rPr lang="en-US" sz="2200" b="1" dirty="0" smtClean="0">
                <a:solidFill>
                  <a:srgbClr val="003300"/>
                </a:solidFill>
              </a:rPr>
              <a:t>H</a:t>
            </a:r>
            <a:r>
              <a:rPr lang="en-US" sz="2200" b="1" baseline="-25000" dirty="0" smtClean="0">
                <a:solidFill>
                  <a:srgbClr val="003300"/>
                </a:solidFill>
              </a:rPr>
              <a:t>4</a:t>
            </a:r>
            <a:r>
              <a:rPr lang="en-US" sz="2200" b="1" dirty="0" smtClean="0">
                <a:solidFill>
                  <a:srgbClr val="003300"/>
                </a:solidFill>
              </a:rPr>
              <a:t>O</a:t>
            </a:r>
            <a:r>
              <a:rPr lang="en-US" sz="2200" b="1" baseline="30000" dirty="0" smtClean="0">
                <a:solidFill>
                  <a:srgbClr val="003300"/>
                </a:solidFill>
              </a:rPr>
              <a:t>-</a:t>
            </a:r>
            <a:r>
              <a:rPr lang="en-US" sz="2200" b="1" dirty="0" smtClean="0">
                <a:solidFill>
                  <a:srgbClr val="003300"/>
                </a:solidFill>
              </a:rPr>
              <a:t>]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Chemical Ionization Mass Spectrometry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8241" y="2167985"/>
            <a:ext cx="3937159" cy="4385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9330" y="1386822"/>
            <a:ext cx="1971670" cy="74677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8411285" y="2167985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EI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40752" y="3643489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PCI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33189" y="5181600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00"/>
                </a:solidFill>
              </a:rPr>
              <a:t>NCI</a:t>
            </a:r>
            <a:endParaRPr lang="en-US" dirty="0">
              <a:solidFill>
                <a:srgbClr val="0033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43800" y="2537317"/>
            <a:ext cx="304800" cy="205883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740479" y="2249709"/>
            <a:ext cx="304800" cy="205883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543800" y="4257650"/>
            <a:ext cx="304800" cy="205883"/>
          </a:xfrm>
          <a:prstGeom prst="rect">
            <a:avLst/>
          </a:prstGeom>
          <a:noFill/>
          <a:ln w="190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162800" y="3804797"/>
            <a:ext cx="304800" cy="205883"/>
          </a:xfrm>
          <a:prstGeom prst="rect">
            <a:avLst/>
          </a:prstGeom>
          <a:noFill/>
          <a:ln w="190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559749" y="5328570"/>
            <a:ext cx="304800" cy="205883"/>
          </a:xfrm>
          <a:prstGeom prst="rect">
            <a:avLst/>
          </a:prstGeom>
          <a:noFill/>
          <a:ln w="1905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33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96000" y="5280517"/>
            <a:ext cx="304800" cy="205883"/>
          </a:xfrm>
          <a:prstGeom prst="rect">
            <a:avLst/>
          </a:prstGeom>
          <a:noFill/>
          <a:ln w="1905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33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943600" y="2643273"/>
            <a:ext cx="304800" cy="205883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267450" y="5867400"/>
            <a:ext cx="304800" cy="205883"/>
          </a:xfrm>
          <a:prstGeom prst="rect">
            <a:avLst/>
          </a:prstGeom>
          <a:noFill/>
          <a:ln w="1905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65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5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5943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J. J. Thompson was able to separate two neon isotopes (</a:t>
            </a:r>
            <a:r>
              <a:rPr lang="en-US" i="1" dirty="0" smtClean="0"/>
              <a:t>Ne-20</a:t>
            </a:r>
            <a:r>
              <a:rPr lang="en-US" dirty="0" smtClean="0"/>
              <a:t> and </a:t>
            </a:r>
            <a:r>
              <a:rPr lang="en-US" i="1" dirty="0" smtClean="0"/>
              <a:t>Ne-22</a:t>
            </a:r>
            <a:r>
              <a:rPr lang="en-US" dirty="0" smtClean="0"/>
              <a:t>) in 1913, which </a:t>
            </a:r>
            <a:r>
              <a:rPr lang="en-US" dirty="0"/>
              <a:t>was the first evidence </a:t>
            </a:r>
            <a:r>
              <a:rPr lang="en-US" dirty="0" smtClean="0"/>
              <a:t>that </a:t>
            </a:r>
            <a:r>
              <a:rPr lang="en-US" dirty="0"/>
              <a:t>isotopes exist for stable </a:t>
            </a:r>
            <a:r>
              <a:rPr lang="en-US" dirty="0" smtClean="0"/>
              <a:t>elements (Noble Prize 1906 in Physics for the discovery of the electron in 1897) </a:t>
            </a:r>
          </a:p>
          <a:p>
            <a:r>
              <a:rPr lang="en-US" dirty="0" smtClean="0"/>
              <a:t>F. W. Aston, who received the Noble </a:t>
            </a:r>
            <a:r>
              <a:rPr lang="en-US" dirty="0"/>
              <a:t>Prize </a:t>
            </a:r>
            <a:r>
              <a:rPr lang="en-US" dirty="0" smtClean="0"/>
              <a:t>in Chemistry in 1922, discovered isotopes </a:t>
            </a:r>
            <a:r>
              <a:rPr lang="en-US" dirty="0"/>
              <a:t>in a large number of </a:t>
            </a:r>
            <a:r>
              <a:rPr lang="en-US" dirty="0" smtClean="0"/>
              <a:t>nonradioactive elements by </a:t>
            </a:r>
            <a:r>
              <a:rPr lang="en-US" dirty="0"/>
              <a:t>means of his mass </a:t>
            </a:r>
            <a:r>
              <a:rPr lang="en-US" dirty="0" smtClean="0"/>
              <a:t>spectrograph (first one build). He also enunciated the </a:t>
            </a:r>
            <a:r>
              <a:rPr lang="en-US" i="1" dirty="0"/>
              <a:t>whole-number </a:t>
            </a:r>
            <a:r>
              <a:rPr lang="en-US" i="1" dirty="0" smtClean="0"/>
              <a:t>rule</a:t>
            </a:r>
            <a:r>
              <a:rPr lang="en-US" dirty="0" smtClean="0"/>
              <a:t>, which states </a:t>
            </a:r>
            <a:r>
              <a:rPr lang="en-US" dirty="0"/>
              <a:t>that the masses of the isotopes are whole number multiples of the mass of the </a:t>
            </a:r>
            <a:r>
              <a:rPr lang="en-US" dirty="0" smtClean="0"/>
              <a:t>hydrogen </a:t>
            </a:r>
            <a:r>
              <a:rPr lang="en-US" dirty="0"/>
              <a:t>atom</a:t>
            </a:r>
            <a:r>
              <a:rPr lang="en-US" dirty="0" smtClean="0"/>
              <a:t> </a:t>
            </a:r>
          </a:p>
          <a:p>
            <a:r>
              <a:rPr lang="en-US" dirty="0" smtClean="0"/>
              <a:t>H. </a:t>
            </a:r>
            <a:r>
              <a:rPr lang="en-US" dirty="0" err="1" smtClean="0"/>
              <a:t>Dehmelt</a:t>
            </a:r>
            <a:r>
              <a:rPr lang="en-US" dirty="0" smtClean="0"/>
              <a:t> and W</a:t>
            </a:r>
            <a:r>
              <a:rPr lang="en-US" dirty="0"/>
              <a:t>. Paul </a:t>
            </a:r>
            <a:r>
              <a:rPr lang="en-US" dirty="0" smtClean="0"/>
              <a:t>built the </a:t>
            </a:r>
            <a:r>
              <a:rPr lang="en-US" dirty="0"/>
              <a:t>first quadrupole mass spectrometer in </a:t>
            </a:r>
            <a:r>
              <a:rPr lang="en-US" dirty="0" smtClean="0"/>
              <a:t>1953 </a:t>
            </a:r>
            <a:r>
              <a:rPr lang="en-US" dirty="0"/>
              <a:t>(Noble Prize </a:t>
            </a:r>
            <a:r>
              <a:rPr lang="en-US" dirty="0" smtClean="0"/>
              <a:t>1989 in </a:t>
            </a:r>
            <a:r>
              <a:rPr lang="en-US" dirty="0"/>
              <a:t>Physics) </a:t>
            </a:r>
            <a:endParaRPr lang="en-US" dirty="0" smtClean="0"/>
          </a:p>
          <a:p>
            <a:r>
              <a:rPr lang="en-US" dirty="0" smtClean="0"/>
              <a:t>K. Tanaka and J.B</a:t>
            </a:r>
            <a:r>
              <a:rPr lang="en-US" dirty="0"/>
              <a:t>. </a:t>
            </a:r>
            <a:r>
              <a:rPr lang="en-US" dirty="0" err="1"/>
              <a:t>Fenn</a:t>
            </a:r>
            <a:r>
              <a:rPr lang="en-US" dirty="0"/>
              <a:t> </a:t>
            </a:r>
            <a:r>
              <a:rPr lang="en-US" dirty="0" smtClean="0"/>
              <a:t>developed </a:t>
            </a:r>
            <a:r>
              <a:rPr lang="en-US" dirty="0"/>
              <a:t>the electrospray </a:t>
            </a:r>
            <a:r>
              <a:rPr lang="en-US" dirty="0" smtClean="0"/>
              <a:t>and soft laser desorption method, </a:t>
            </a:r>
            <a:r>
              <a:rPr lang="en-US" dirty="0"/>
              <a:t>which </a:t>
            </a:r>
            <a:r>
              <a:rPr lang="en-US" dirty="0" smtClean="0"/>
              <a:t>are </a:t>
            </a:r>
            <a:r>
              <a:rPr lang="en-US" dirty="0"/>
              <a:t>used for a lot of </a:t>
            </a:r>
            <a:r>
              <a:rPr lang="en-US" dirty="0" smtClean="0"/>
              <a:t>proteins (</a:t>
            </a:r>
            <a:r>
              <a:rPr lang="en-US" dirty="0"/>
              <a:t>Noble Prize </a:t>
            </a:r>
            <a:r>
              <a:rPr lang="en-US" dirty="0" smtClean="0"/>
              <a:t>2002 in </a:t>
            </a:r>
            <a:r>
              <a:rPr lang="en-US" dirty="0"/>
              <a:t>Chemistry)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History 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6" t="10040" r="3519" b="10040"/>
          <a:stretch/>
        </p:blipFill>
        <p:spPr bwMode="auto">
          <a:xfrm>
            <a:off x="6349593" y="3429000"/>
            <a:ext cx="2468880" cy="1644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 descr="File:Discovery of neon isotopes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0133" y="1219200"/>
            <a:ext cx="1507331" cy="2164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://www.lamondlab.com/MSResource/images/lcms/ESI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9593" y="5105400"/>
            <a:ext cx="2468880" cy="1376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859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9855" y="1447800"/>
            <a:ext cx="8229600" cy="45720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Electron Impact (EI) is hard </a:t>
            </a:r>
            <a:r>
              <a:rPr lang="en-US" sz="2000" b="1" dirty="0"/>
              <a:t>ionization </a:t>
            </a:r>
            <a:r>
              <a:rPr lang="en-US" sz="2000" b="1" dirty="0" smtClean="0"/>
              <a:t>technique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An ionizing </a:t>
            </a:r>
            <a:r>
              <a:rPr lang="en-US" sz="2000" dirty="0">
                <a:solidFill>
                  <a:srgbClr val="002060"/>
                </a:solidFill>
              </a:rPr>
              <a:t>beam of electrons generated in the ionization chamber causes the ionization and/or fragmentation of the molecule </a:t>
            </a:r>
            <a:endParaRPr lang="en-US" sz="2000" dirty="0" smtClean="0">
              <a:solidFill>
                <a:srgbClr val="002060"/>
              </a:solidFill>
            </a:endParaRP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The </a:t>
            </a:r>
            <a:r>
              <a:rPr lang="en-US" sz="2000" dirty="0">
                <a:solidFill>
                  <a:srgbClr val="002060"/>
                </a:solidFill>
              </a:rPr>
              <a:t>higher the energy of the electrons is, the more fragmentation is observed up to the point where the molecular ion (M</a:t>
            </a:r>
            <a:r>
              <a:rPr lang="en-US" sz="2000" baseline="30000" dirty="0" smtClean="0">
                <a:solidFill>
                  <a:srgbClr val="002060"/>
                </a:solidFill>
              </a:rPr>
              <a:t>+</a:t>
            </a:r>
            <a:r>
              <a:rPr lang="en-US" sz="2000" dirty="0" smtClean="0">
                <a:solidFill>
                  <a:srgbClr val="002060"/>
                </a:solidFill>
              </a:rPr>
              <a:t>) cannot be observed anymore</a:t>
            </a:r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Electron Impact Mass Spectrometry I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lum/>
          </a:blip>
          <a:srcRect/>
          <a:stretch>
            <a:fillRect/>
          </a:stretch>
        </p:blipFill>
        <p:spPr bwMode="auto">
          <a:xfrm>
            <a:off x="3505200" y="3276600"/>
            <a:ext cx="4572000" cy="28956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86200" y="384048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2060"/>
                </a:solidFill>
              </a:rPr>
              <a:t>AB</a:t>
            </a:r>
            <a:endParaRPr lang="en-US" sz="12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35722" y="384048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2060"/>
                </a:solidFill>
              </a:rPr>
              <a:t>AB</a:t>
            </a:r>
            <a:endParaRPr lang="en-US" sz="12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0" y="3840480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AB</a:t>
            </a:r>
            <a:r>
              <a:rPr lang="en-US" sz="1200" b="1" baseline="30000" dirty="0" smtClean="0">
                <a:solidFill>
                  <a:srgbClr val="FF0000"/>
                </a:solidFill>
              </a:rPr>
              <a:t>+</a:t>
            </a:r>
            <a:endParaRPr lang="en-US" sz="1200" b="1" baseline="30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48400" y="3840480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AB</a:t>
            </a:r>
            <a:r>
              <a:rPr lang="en-US" sz="1200" b="1" baseline="30000" dirty="0" smtClean="0">
                <a:solidFill>
                  <a:srgbClr val="FF0000"/>
                </a:solidFill>
              </a:rPr>
              <a:t>+</a:t>
            </a:r>
            <a:endParaRPr lang="en-US" sz="1200" b="1" baseline="30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0" y="4114800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AB</a:t>
            </a:r>
            <a:r>
              <a:rPr lang="en-US" sz="1200" b="1" baseline="30000" dirty="0" smtClean="0">
                <a:solidFill>
                  <a:srgbClr val="FF0000"/>
                </a:solidFill>
              </a:rPr>
              <a:t>+</a:t>
            </a:r>
            <a:endParaRPr lang="en-US" sz="1200" b="1" baseline="30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23760" y="4572000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AB</a:t>
            </a:r>
            <a:r>
              <a:rPr lang="en-US" sz="1200" b="1" baseline="30000" dirty="0" smtClean="0">
                <a:solidFill>
                  <a:srgbClr val="FF0000"/>
                </a:solidFill>
              </a:rPr>
              <a:t>+</a:t>
            </a:r>
            <a:endParaRPr lang="en-US" sz="1200" b="1" baseline="30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69480" y="5120640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AB</a:t>
            </a:r>
            <a:r>
              <a:rPr lang="en-US" sz="1200" b="1" baseline="30000" dirty="0" smtClean="0">
                <a:solidFill>
                  <a:srgbClr val="FF0000"/>
                </a:solidFill>
              </a:rPr>
              <a:t>+</a:t>
            </a:r>
            <a:endParaRPr lang="en-US" sz="1200" b="1" baseline="300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15200" y="5638800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AB</a:t>
            </a:r>
            <a:r>
              <a:rPr lang="en-US" sz="1200" b="1" baseline="30000" dirty="0" smtClean="0">
                <a:solidFill>
                  <a:srgbClr val="FF0000"/>
                </a:solidFill>
              </a:rPr>
              <a:t>+</a:t>
            </a:r>
            <a:endParaRPr lang="en-US" sz="1200" b="1" baseline="300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19800" y="3990201"/>
            <a:ext cx="352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</a:rPr>
              <a:t>A</a:t>
            </a:r>
            <a:r>
              <a:rPr lang="en-US" sz="1200" b="1" baseline="30000" dirty="0" smtClean="0">
                <a:solidFill>
                  <a:schemeClr val="accent6">
                    <a:lumMod val="50000"/>
                  </a:schemeClr>
                </a:solidFill>
              </a:rPr>
              <a:t>+</a:t>
            </a:r>
            <a:endParaRPr lang="en-US" sz="1200" b="1" baseline="30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29400" y="4161859"/>
            <a:ext cx="352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</a:rPr>
              <a:t>A</a:t>
            </a:r>
            <a:r>
              <a:rPr lang="en-US" sz="1200" b="1" baseline="30000" dirty="0" smtClean="0">
                <a:solidFill>
                  <a:schemeClr val="accent6">
                    <a:lumMod val="50000"/>
                  </a:schemeClr>
                </a:solidFill>
              </a:rPr>
              <a:t>+</a:t>
            </a:r>
            <a:endParaRPr lang="en-US" sz="1200" b="1" baseline="30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17480" y="3840480"/>
            <a:ext cx="352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bg2">
                    <a:lumMod val="10000"/>
                  </a:schemeClr>
                </a:solidFill>
              </a:rPr>
              <a:t>B</a:t>
            </a:r>
            <a:r>
              <a:rPr lang="en-US" sz="1200" b="1" baseline="30000" dirty="0" smtClean="0">
                <a:solidFill>
                  <a:schemeClr val="bg2">
                    <a:lumMod val="10000"/>
                  </a:schemeClr>
                </a:solidFill>
              </a:rPr>
              <a:t>+</a:t>
            </a:r>
            <a:endParaRPr lang="en-US" sz="1200" b="1" baseline="30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27483" y="4023360"/>
            <a:ext cx="352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bg2">
                    <a:lumMod val="10000"/>
                  </a:schemeClr>
                </a:solidFill>
              </a:rPr>
              <a:t>B</a:t>
            </a:r>
            <a:r>
              <a:rPr lang="en-US" sz="1200" b="1" baseline="30000" dirty="0" smtClean="0">
                <a:solidFill>
                  <a:schemeClr val="bg2">
                    <a:lumMod val="10000"/>
                  </a:schemeClr>
                </a:solidFill>
              </a:rPr>
              <a:t>+</a:t>
            </a:r>
            <a:endParaRPr lang="en-US" sz="1200" b="1" baseline="30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81991" y="4447401"/>
            <a:ext cx="3529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bg2">
                    <a:lumMod val="10000"/>
                  </a:schemeClr>
                </a:solidFill>
              </a:rPr>
              <a:t>B</a:t>
            </a:r>
            <a:r>
              <a:rPr lang="en-US" sz="1200" b="1" baseline="30000" dirty="0" smtClean="0">
                <a:solidFill>
                  <a:schemeClr val="bg2">
                    <a:lumMod val="10000"/>
                  </a:schemeClr>
                </a:solidFill>
              </a:rPr>
              <a:t>+</a:t>
            </a:r>
            <a:endParaRPr lang="en-US" sz="1200" b="1" baseline="300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27" t="6448" r="22693" b="17030"/>
          <a:stretch/>
        </p:blipFill>
        <p:spPr bwMode="auto">
          <a:xfrm>
            <a:off x="6737010" y="4704888"/>
            <a:ext cx="313817" cy="288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27" t="6448" r="22693" b="17030"/>
          <a:stretch/>
        </p:blipFill>
        <p:spPr bwMode="auto">
          <a:xfrm>
            <a:off x="6400800" y="4376696"/>
            <a:ext cx="313817" cy="288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 descr="C:\Users\bacher\Desktop\Video projects\happy face1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3" t="6645" r="5025"/>
          <a:stretch/>
        </p:blipFill>
        <p:spPr bwMode="auto">
          <a:xfrm>
            <a:off x="7349859" y="6172200"/>
            <a:ext cx="397866" cy="305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" name="Straight Arrow Connector 19"/>
          <p:cNvCxnSpPr/>
          <p:nvPr/>
        </p:nvCxnSpPr>
        <p:spPr>
          <a:xfrm>
            <a:off x="2819400" y="3931920"/>
            <a:ext cx="990600" cy="2679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755342" y="3733800"/>
            <a:ext cx="1135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From GC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86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200" dirty="0" smtClean="0">
                <a:solidFill>
                  <a:srgbClr val="002060"/>
                </a:solidFill>
              </a:rPr>
              <a:t>Mass spectrometers are often connected to gas chromatographs (GC/MS)</a:t>
            </a:r>
          </a:p>
          <a:p>
            <a:pPr lvl="1"/>
            <a:r>
              <a:rPr lang="en-US" sz="2200" dirty="0" smtClean="0">
                <a:solidFill>
                  <a:srgbClr val="002060"/>
                </a:solidFill>
              </a:rPr>
              <a:t>They only require very small amounts of sample (~1 </a:t>
            </a:r>
            <a:r>
              <a:rPr lang="en-US" sz="2200" dirty="0" err="1" smtClean="0">
                <a:solidFill>
                  <a:srgbClr val="002060"/>
                </a:solidFill>
              </a:rPr>
              <a:t>ng</a:t>
            </a:r>
            <a:r>
              <a:rPr lang="en-US" sz="2200" dirty="0" smtClean="0">
                <a:solidFill>
                  <a:srgbClr val="002060"/>
                </a:solidFill>
              </a:rPr>
              <a:t>)</a:t>
            </a:r>
          </a:p>
          <a:p>
            <a:pPr lvl="1"/>
            <a:r>
              <a:rPr lang="en-US" sz="2200" dirty="0" smtClean="0">
                <a:solidFill>
                  <a:srgbClr val="002060"/>
                </a:solidFill>
              </a:rPr>
              <a:t>The mass spectrometer employs an ultrahigh vacuum (&lt;10</a:t>
            </a:r>
            <a:r>
              <a:rPr lang="en-US" sz="2200" baseline="30000" dirty="0" smtClean="0">
                <a:solidFill>
                  <a:srgbClr val="002060"/>
                </a:solidFill>
              </a:rPr>
              <a:t>-6 </a:t>
            </a:r>
            <a:r>
              <a:rPr lang="en-US" sz="2200" dirty="0" smtClean="0">
                <a:solidFill>
                  <a:srgbClr val="002060"/>
                </a:solidFill>
              </a:rPr>
              <a:t>torr)</a:t>
            </a:r>
          </a:p>
          <a:p>
            <a:pPr lvl="1"/>
            <a:r>
              <a:rPr lang="en-US" sz="2200" dirty="0" smtClean="0">
                <a:solidFill>
                  <a:srgbClr val="002060"/>
                </a:solidFill>
              </a:rPr>
              <a:t>Since there is only </a:t>
            </a:r>
            <a:r>
              <a:rPr lang="en-US" sz="2200" dirty="0">
                <a:solidFill>
                  <a:srgbClr val="002060"/>
                </a:solidFill>
              </a:rPr>
              <a:t>one </a:t>
            </a:r>
            <a:r>
              <a:rPr lang="en-US" sz="2200" dirty="0" smtClean="0">
                <a:solidFill>
                  <a:srgbClr val="002060"/>
                </a:solidFill>
              </a:rPr>
              <a:t>detector, the </a:t>
            </a:r>
            <a:r>
              <a:rPr lang="en-US" sz="2200" dirty="0">
                <a:solidFill>
                  <a:srgbClr val="002060"/>
                </a:solidFill>
              </a:rPr>
              <a:t>magnetic field </a:t>
            </a:r>
            <a:r>
              <a:rPr lang="en-US" sz="2200" dirty="0" smtClean="0">
                <a:solidFill>
                  <a:srgbClr val="002060"/>
                </a:solidFill>
              </a:rPr>
              <a:t>has to be </a:t>
            </a:r>
            <a:r>
              <a:rPr lang="en-US" sz="2200" dirty="0">
                <a:solidFill>
                  <a:srgbClr val="002060"/>
                </a:solidFill>
              </a:rPr>
              <a:t>scanned during </a:t>
            </a:r>
            <a:r>
              <a:rPr lang="en-US" sz="2200" dirty="0" smtClean="0">
                <a:solidFill>
                  <a:srgbClr val="002060"/>
                </a:solidFill>
              </a:rPr>
              <a:t>the acquisition in </a:t>
            </a:r>
            <a:r>
              <a:rPr lang="en-US" sz="2200" dirty="0">
                <a:solidFill>
                  <a:srgbClr val="002060"/>
                </a:solidFill>
              </a:rPr>
              <a:t>order to collect </a:t>
            </a:r>
            <a:r>
              <a:rPr lang="en-US" sz="2200" dirty="0" smtClean="0">
                <a:solidFill>
                  <a:srgbClr val="002060"/>
                </a:solidFill>
              </a:rPr>
              <a:t>ions with different </a:t>
            </a:r>
            <a:r>
              <a:rPr lang="en-US" sz="2200" i="1" dirty="0" smtClean="0">
                <a:solidFill>
                  <a:srgbClr val="002060"/>
                </a:solidFill>
              </a:rPr>
              <a:t>m/z</a:t>
            </a:r>
            <a:r>
              <a:rPr lang="en-US" sz="2200" dirty="0" smtClean="0">
                <a:solidFill>
                  <a:srgbClr val="002060"/>
                </a:solidFill>
              </a:rPr>
              <a:t> ratio, which arrive at different </a:t>
            </a:r>
            <a:r>
              <a:rPr lang="en-US" sz="2200" smtClean="0">
                <a:solidFill>
                  <a:srgbClr val="002060"/>
                </a:solidFill>
              </a:rPr>
              <a:t>times </a:t>
            </a:r>
          </a:p>
          <a:p>
            <a:pPr lvl="1"/>
            <a:r>
              <a:rPr lang="en-US" sz="2200" smtClean="0">
                <a:solidFill>
                  <a:srgbClr val="002060"/>
                </a:solidFill>
              </a:rPr>
              <a:t>The </a:t>
            </a:r>
            <a:r>
              <a:rPr lang="en-US" sz="2200" dirty="0" smtClean="0">
                <a:solidFill>
                  <a:srgbClr val="002060"/>
                </a:solidFill>
              </a:rPr>
              <a:t>neutral fragments do not interact with the magnetic field and are lost in the process (bounce into the walls)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Electron Impact Mass Spectrometry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876800"/>
            <a:ext cx="4206875" cy="84772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158848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mass spectrum is a plot of the relative ion abundance </a:t>
            </a:r>
            <a:br>
              <a:rPr lang="en-US" dirty="0" smtClean="0"/>
            </a:br>
            <a:r>
              <a:rPr lang="en-US" dirty="0" smtClean="0"/>
              <a:t>versus </a:t>
            </a:r>
            <a:r>
              <a:rPr lang="en-US" b="1" i="1" dirty="0" smtClean="0">
                <a:solidFill>
                  <a:srgbClr val="C00000"/>
                </a:solidFill>
              </a:rPr>
              <a:t>m/z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(mass/charge)</a:t>
            </a:r>
          </a:p>
          <a:p>
            <a:r>
              <a:rPr lang="en-US" dirty="0" smtClean="0"/>
              <a:t>The </a:t>
            </a:r>
            <a:r>
              <a:rPr lang="en-US" b="1" i="1" dirty="0" smtClean="0">
                <a:solidFill>
                  <a:srgbClr val="C00000"/>
                </a:solidFill>
              </a:rPr>
              <a:t>molecular </a:t>
            </a:r>
            <a:r>
              <a:rPr lang="en-US" b="1" i="1" dirty="0">
                <a:solidFill>
                  <a:srgbClr val="C00000"/>
                </a:solidFill>
              </a:rPr>
              <a:t>ion peak</a:t>
            </a:r>
            <a:r>
              <a:rPr lang="en-US" b="1" i="1" dirty="0"/>
              <a:t> </a:t>
            </a:r>
            <a:r>
              <a:rPr lang="en-US" dirty="0"/>
              <a:t>(=</a:t>
            </a:r>
            <a:r>
              <a:rPr lang="en-US" b="1" i="1" dirty="0">
                <a:solidFill>
                  <a:srgbClr val="C00000"/>
                </a:solidFill>
              </a:rPr>
              <a:t>parent peak</a:t>
            </a:r>
            <a:r>
              <a:rPr lang="en-US" dirty="0"/>
              <a:t>) is the peak that is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due </a:t>
            </a:r>
            <a:r>
              <a:rPr lang="en-US" dirty="0"/>
              <a:t>to </a:t>
            </a:r>
            <a:r>
              <a:rPr lang="en-US" dirty="0" smtClean="0"/>
              <a:t>the cation </a:t>
            </a:r>
            <a:r>
              <a:rPr lang="en-US" dirty="0"/>
              <a:t>of the </a:t>
            </a:r>
            <a:r>
              <a:rPr lang="en-US" dirty="0" smtClean="0"/>
              <a:t>complete molecule</a:t>
            </a:r>
            <a:endParaRPr lang="en-US" dirty="0"/>
          </a:p>
          <a:p>
            <a:r>
              <a:rPr lang="en-US" dirty="0"/>
              <a:t>The </a:t>
            </a:r>
            <a:r>
              <a:rPr lang="en-US" b="1" i="1" dirty="0">
                <a:solidFill>
                  <a:srgbClr val="C00000"/>
                </a:solidFill>
              </a:rPr>
              <a:t>base peak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/>
              <a:t>is the largest peak in the spectrum (=100 %)</a:t>
            </a:r>
          </a:p>
          <a:p>
            <a:r>
              <a:rPr lang="en-US" b="1" i="1" dirty="0">
                <a:solidFill>
                  <a:srgbClr val="C00000"/>
                </a:solidFill>
              </a:rPr>
              <a:t>Stevenson’s rule</a:t>
            </a:r>
            <a:r>
              <a:rPr lang="en-US" i="1" dirty="0">
                <a:solidFill>
                  <a:srgbClr val="C00000"/>
                </a:solidFill>
              </a:rPr>
              <a:t>: </a:t>
            </a:r>
            <a:r>
              <a:rPr lang="en-US" dirty="0"/>
              <a:t>When a fragmentation takes place, the positive charge remains on the fragment with the lowest ionization </a:t>
            </a:r>
            <a:r>
              <a:rPr lang="en-US" dirty="0" smtClean="0"/>
              <a:t>energy</a:t>
            </a:r>
            <a:endParaRPr lang="en-US" dirty="0"/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The more stable the fragment is, the higher the abundance of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the ion is resulting in a larger peak because its lifetime is longer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Commonly observed stable ions: </a:t>
            </a:r>
            <a:r>
              <a:rPr lang="en-US" i="1" dirty="0" smtClean="0">
                <a:solidFill>
                  <a:srgbClr val="002060"/>
                </a:solidFill>
              </a:rPr>
              <a:t>m/z</a:t>
            </a:r>
            <a:r>
              <a:rPr lang="en-US" dirty="0" smtClean="0">
                <a:solidFill>
                  <a:srgbClr val="002060"/>
                </a:solidFill>
              </a:rPr>
              <a:t>=43 (acylium or </a:t>
            </a:r>
            <a:r>
              <a:rPr lang="en-US" i="1" dirty="0" err="1" smtClean="0">
                <a:solidFill>
                  <a:srgbClr val="002060"/>
                </a:solidFill>
              </a:rPr>
              <a:t>iso</a:t>
            </a:r>
            <a:r>
              <a:rPr lang="en-US" dirty="0" smtClean="0">
                <a:solidFill>
                  <a:srgbClr val="002060"/>
                </a:solidFill>
              </a:rPr>
              <a:t>-propyl), </a:t>
            </a:r>
            <a:r>
              <a:rPr lang="en-US" i="1" dirty="0">
                <a:solidFill>
                  <a:srgbClr val="002060"/>
                </a:solidFill>
              </a:rPr>
              <a:t>m/z=57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(</a:t>
            </a:r>
            <a:r>
              <a:rPr lang="en-US" i="1" dirty="0" smtClean="0">
                <a:solidFill>
                  <a:srgbClr val="002060"/>
                </a:solidFill>
              </a:rPr>
              <a:t>tert</a:t>
            </a:r>
            <a:r>
              <a:rPr lang="en-US" i="1" dirty="0">
                <a:solidFill>
                  <a:srgbClr val="002060"/>
                </a:solidFill>
              </a:rPr>
              <a:t>.</a:t>
            </a:r>
            <a:r>
              <a:rPr lang="en-US" dirty="0">
                <a:solidFill>
                  <a:srgbClr val="002060"/>
                </a:solidFill>
              </a:rPr>
              <a:t>-</a:t>
            </a:r>
            <a:r>
              <a:rPr lang="en-US" dirty="0" smtClean="0">
                <a:solidFill>
                  <a:srgbClr val="002060"/>
                </a:solidFill>
              </a:rPr>
              <a:t>Bu or </a:t>
            </a:r>
            <a:r>
              <a:rPr lang="en-US" dirty="0" err="1" smtClean="0">
                <a:solidFill>
                  <a:srgbClr val="002060"/>
                </a:solidFill>
              </a:rPr>
              <a:t>propylium</a:t>
            </a:r>
            <a:r>
              <a:rPr lang="en-US" dirty="0" smtClean="0">
                <a:solidFill>
                  <a:srgbClr val="002060"/>
                </a:solidFill>
              </a:rPr>
              <a:t>),</a:t>
            </a:r>
            <a:r>
              <a:rPr lang="en-US" i="1" dirty="0" smtClean="0">
                <a:solidFill>
                  <a:srgbClr val="002060"/>
                </a:solidFill>
              </a:rPr>
              <a:t> </a:t>
            </a:r>
            <a:r>
              <a:rPr lang="en-US" i="1" dirty="0">
                <a:solidFill>
                  <a:srgbClr val="002060"/>
                </a:solidFill>
              </a:rPr>
              <a:t>m/z</a:t>
            </a:r>
            <a:r>
              <a:rPr lang="en-US" dirty="0">
                <a:solidFill>
                  <a:srgbClr val="002060"/>
                </a:solidFill>
              </a:rPr>
              <a:t>=91 (benzyl), </a:t>
            </a:r>
            <a:r>
              <a:rPr lang="en-US" i="1" dirty="0" smtClean="0">
                <a:solidFill>
                  <a:srgbClr val="002060"/>
                </a:solidFill>
              </a:rPr>
              <a:t>m/z</a:t>
            </a:r>
            <a:r>
              <a:rPr lang="en-US" dirty="0" smtClean="0">
                <a:solidFill>
                  <a:srgbClr val="002060"/>
                </a:solidFill>
              </a:rPr>
              <a:t>=105 (benzoyl), etc.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Information from the Mass Spectrum I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10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Molecular Mass </a:t>
            </a:r>
          </a:p>
          <a:p>
            <a:r>
              <a:rPr lang="en-US" sz="2400" dirty="0" smtClean="0"/>
              <a:t>Presence of an odd number of nitrogen atoms (if molecular mass is odd)</a:t>
            </a:r>
          </a:p>
          <a:p>
            <a:endParaRPr lang="en-US" sz="3200" dirty="0"/>
          </a:p>
          <a:p>
            <a:r>
              <a:rPr lang="en-US" sz="2400" dirty="0" smtClean="0"/>
              <a:t>The presence of certain fragments/groups gives rise to very peaks with a high abundance  i.e., benzyl, acylium, etc.</a:t>
            </a:r>
          </a:p>
          <a:p>
            <a:r>
              <a:rPr lang="en-US" sz="2400" dirty="0" smtClean="0"/>
              <a:t>Presence of certain functional groups result in characteristic fragments being lost (mass difference) or being observed i.e., alcohols exhibit a peak at </a:t>
            </a:r>
            <a:r>
              <a:rPr lang="en-US" sz="2400" i="1" dirty="0" smtClean="0"/>
              <a:t>m/z</a:t>
            </a:r>
            <a:r>
              <a:rPr lang="en-US" sz="2400" dirty="0" smtClean="0"/>
              <a:t>=31 due to [CH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OH]-fragment </a:t>
            </a:r>
            <a:r>
              <a:rPr lang="en-US" sz="2400" dirty="0"/>
              <a:t>while at </a:t>
            </a:r>
            <a:r>
              <a:rPr lang="en-US" sz="2400" i="1" dirty="0" smtClean="0"/>
              <a:t>m/z</a:t>
            </a:r>
            <a:r>
              <a:rPr lang="en-US" sz="2400" dirty="0" smtClean="0"/>
              <a:t>=47 </a:t>
            </a:r>
            <a:r>
              <a:rPr lang="en-US" sz="2400" dirty="0"/>
              <a:t>due to [</a:t>
            </a:r>
            <a:r>
              <a:rPr lang="en-US" sz="2400" dirty="0" smtClean="0"/>
              <a:t>CH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SH</a:t>
            </a:r>
            <a:r>
              <a:rPr lang="en-US" sz="2400" dirty="0"/>
              <a:t>]-fragment</a:t>
            </a:r>
            <a:endParaRPr lang="en-US" sz="2400" dirty="0" smtClean="0"/>
          </a:p>
          <a:p>
            <a:endParaRPr lang="en-US" sz="2400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Information from the Mass Spectrum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0505" y="2501314"/>
            <a:ext cx="5459095" cy="83947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715000"/>
            <a:ext cx="4436076" cy="914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extLst/>
        </p:spPr>
      </p:pic>
      <p:sp>
        <p:nvSpPr>
          <p:cNvPr id="5" name="Rectangle 4"/>
          <p:cNvSpPr/>
          <p:nvPr/>
        </p:nvSpPr>
        <p:spPr>
          <a:xfrm>
            <a:off x="5715000" y="2501314"/>
            <a:ext cx="838200" cy="839470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467600" y="2501314"/>
            <a:ext cx="762000" cy="839470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886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Number of carbon atoms from the ratio of [</a:t>
            </a:r>
            <a:r>
              <a:rPr lang="en-US" sz="2000" dirty="0" smtClean="0"/>
              <a:t>M+1]/[M]-</a:t>
            </a:r>
            <a:r>
              <a:rPr lang="en-US" sz="2000" dirty="0"/>
              <a:t>peaks (</a:t>
            </a:r>
            <a:r>
              <a:rPr lang="en-US" sz="2000" dirty="0" smtClean="0"/>
              <a:t>1.1 % </a:t>
            </a:r>
            <a:r>
              <a:rPr lang="en-US" sz="2000" dirty="0"/>
              <a:t>for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each </a:t>
            </a:r>
            <a:r>
              <a:rPr lang="en-US" sz="2000" dirty="0"/>
              <a:t>carbon</a:t>
            </a:r>
            <a:r>
              <a:rPr lang="en-US" sz="2000" dirty="0" smtClean="0"/>
              <a:t>) i.e., the ratio would be 11 % (=0.11) if there were ten carbon atoms in the fragment</a:t>
            </a:r>
            <a:endParaRPr lang="en-US" sz="2000" dirty="0"/>
          </a:p>
          <a:p>
            <a:r>
              <a:rPr lang="en-US" sz="2000" dirty="0" smtClean="0"/>
              <a:t>The </a:t>
            </a:r>
            <a:r>
              <a:rPr lang="en-US" sz="2000" dirty="0" err="1" smtClean="0"/>
              <a:t>McLafferty</a:t>
            </a:r>
            <a:r>
              <a:rPr lang="en-US" sz="2000" dirty="0" smtClean="0"/>
              <a:t> </a:t>
            </a:r>
            <a:r>
              <a:rPr lang="en-US" sz="2000" dirty="0"/>
              <a:t>rearrangement </a:t>
            </a:r>
            <a:r>
              <a:rPr lang="en-US" sz="2000" dirty="0" smtClean="0"/>
              <a:t>is an intramolecular </a:t>
            </a:r>
            <a:r>
              <a:rPr lang="en-US" sz="2000" dirty="0"/>
              <a:t>hydrogen </a:t>
            </a:r>
            <a:r>
              <a:rPr lang="en-US" sz="2000" smtClean="0"/>
              <a:t>transfer </a:t>
            </a:r>
            <a:br>
              <a:rPr lang="en-US" sz="2000" smtClean="0"/>
            </a:br>
            <a:r>
              <a:rPr lang="en-US" sz="2000" smtClean="0"/>
              <a:t>via a six-membered </a:t>
            </a:r>
            <a:r>
              <a:rPr lang="en-US" sz="2000" dirty="0" smtClean="0"/>
              <a:t>transition state from a </a:t>
            </a:r>
            <a:r>
              <a:rPr lang="en-US" sz="2000" dirty="0" smtClean="0">
                <a:latin typeface="Symbol" panose="05050102010706020507" pitchFamily="18" charset="2"/>
              </a:rPr>
              <a:t>g</a:t>
            </a:r>
            <a:r>
              <a:rPr lang="en-US" sz="2000" dirty="0" smtClean="0"/>
              <a:t>-carbon atom leading </a:t>
            </a:r>
            <a:r>
              <a:rPr lang="en-US" sz="2000" smtClean="0"/>
              <a:t>to </a:t>
            </a:r>
            <a:br>
              <a:rPr lang="en-US" sz="2000" smtClean="0"/>
            </a:br>
            <a:r>
              <a:rPr lang="en-US" sz="2000" smtClean="0"/>
              <a:t>a </a:t>
            </a:r>
            <a:r>
              <a:rPr lang="en-US" sz="2000" dirty="0" smtClean="0">
                <a:latin typeface="Symbol" panose="05050102010706020507" pitchFamily="18" charset="2"/>
              </a:rPr>
              <a:t>b</a:t>
            </a:r>
            <a:r>
              <a:rPr lang="en-US" sz="2000" dirty="0" smtClean="0"/>
              <a:t>-cleavage to the keto-group</a:t>
            </a:r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Information from the Mass </a:t>
            </a:r>
            <a:r>
              <a:rPr lang="en-US" dirty="0" smtClean="0">
                <a:solidFill>
                  <a:srgbClr val="002060"/>
                </a:solidFill>
              </a:rPr>
              <a:t>Spectrum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660988"/>
            <a:ext cx="2306320" cy="17373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660988"/>
            <a:ext cx="4350022" cy="2927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>
            <a:off x="7010400" y="3964094"/>
            <a:ext cx="0" cy="606212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80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If several chlorine and/or bromine atoms are present in the molecule, isotope clusters consisting </a:t>
            </a:r>
            <a:r>
              <a:rPr lang="en-US" dirty="0"/>
              <a:t>of </a:t>
            </a:r>
            <a:r>
              <a:rPr lang="en-US" dirty="0" smtClean="0"/>
              <a:t>(n+1) peaks are found in the spectrum </a:t>
            </a:r>
          </a:p>
          <a:p>
            <a:r>
              <a:rPr lang="en-US" dirty="0" smtClean="0"/>
              <a:t>Pattern </a:t>
            </a:r>
            <a:r>
              <a:rPr lang="en-US" dirty="0"/>
              <a:t>for </a:t>
            </a:r>
            <a:r>
              <a:rPr lang="en-US" dirty="0" smtClean="0"/>
              <a:t>halogen </a:t>
            </a:r>
            <a:r>
              <a:rPr lang="en-US" dirty="0"/>
              <a:t>c</a:t>
            </a:r>
            <a:r>
              <a:rPr lang="en-US" dirty="0" smtClean="0"/>
              <a:t>lusters</a:t>
            </a:r>
            <a:r>
              <a:rPr lang="en-US" dirty="0"/>
              <a:t>		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Information from the Mass </a:t>
            </a:r>
            <a:r>
              <a:rPr lang="en-US" dirty="0" smtClean="0">
                <a:solidFill>
                  <a:srgbClr val="002060"/>
                </a:solidFill>
              </a:rPr>
              <a:t>Spectrum </a:t>
            </a:r>
            <a:r>
              <a:rPr lang="en-US" dirty="0" smtClean="0">
                <a:solidFill>
                  <a:srgbClr val="002060"/>
                </a:solidFill>
              </a:rPr>
              <a:t>IV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853339"/>
              </p:ext>
            </p:extLst>
          </p:nvPr>
        </p:nvGraphicFramePr>
        <p:xfrm>
          <a:off x="838200" y="3048000"/>
          <a:ext cx="4724400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3000"/>
                <a:gridCol w="914400"/>
                <a:gridCol w="1219200"/>
                <a:gridCol w="144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Elements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US" sz="1800" b="1" kern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en-US" sz="1800" kern="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800" b="1" kern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en-US" sz="1800" kern="0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800" b="1" kern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Cl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100:32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100:64:10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100:96:31:3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Br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100:98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51:100:49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34:100:98:32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282726"/>
              </p:ext>
            </p:extLst>
          </p:nvPr>
        </p:nvGraphicFramePr>
        <p:xfrm>
          <a:off x="838200" y="4876800"/>
          <a:ext cx="6477000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80337"/>
                <a:gridCol w="1506279"/>
                <a:gridCol w="1656907"/>
                <a:gridCol w="203347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Elements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Cl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	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Cl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Cl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77:100:25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61:100:46:6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51:100:65:18:1.7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Br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44:100:70:14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38:100:90:32:4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31:92:100:50:12:1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6270" y="2362200"/>
            <a:ext cx="2833792" cy="226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561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Example 1</a:t>
            </a:r>
            <a:r>
              <a:rPr lang="en-US" dirty="0" smtClean="0"/>
              <a:t>: </a:t>
            </a:r>
            <a:r>
              <a:rPr lang="en-US" dirty="0" err="1" smtClean="0"/>
              <a:t>Butyrophenone</a:t>
            </a:r>
            <a:r>
              <a:rPr lang="en-US" dirty="0" smtClean="0"/>
              <a:t> (PhCOCH</a:t>
            </a:r>
            <a:r>
              <a:rPr lang="en-US" baseline="-25000" dirty="0" smtClean="0"/>
              <a:t>2</a:t>
            </a:r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Fragmentation </a:t>
            </a:r>
            <a:r>
              <a:rPr lang="en-US" dirty="0" smtClean="0">
                <a:solidFill>
                  <a:srgbClr val="002060"/>
                </a:solidFill>
              </a:rPr>
              <a:t>I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762000" y="2133600"/>
            <a:ext cx="7239000" cy="4114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190304" y="4648200"/>
            <a:ext cx="744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>
                <a:solidFill>
                  <a:schemeClr val="accent5">
                    <a:lumMod val="50000"/>
                  </a:schemeClr>
                </a:solidFill>
              </a:rPr>
              <a:t>m/z</a:t>
            </a: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=148</a:t>
            </a:r>
          </a:p>
          <a:p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(M</a:t>
            </a:r>
            <a:r>
              <a:rPr lang="en-US" sz="1200" b="1" baseline="30000" dirty="0" smtClean="0">
                <a:solidFill>
                  <a:schemeClr val="accent5">
                    <a:lumMod val="50000"/>
                  </a:schemeClr>
                </a:solidFill>
              </a:rPr>
              <a:t>+</a:t>
            </a: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endParaRPr lang="en-US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83299" y="4731097"/>
            <a:ext cx="9781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>
                <a:solidFill>
                  <a:schemeClr val="accent5">
                    <a:lumMod val="50000"/>
                  </a:schemeClr>
                </a:solidFill>
              </a:rPr>
              <a:t>m/z</a:t>
            </a: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=120</a:t>
            </a:r>
          </a:p>
          <a:p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((M-C</a:t>
            </a:r>
            <a:r>
              <a:rPr lang="en-US" sz="1200" b="1" baseline="-25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H</a:t>
            </a:r>
            <a:r>
              <a:rPr lang="en-US" sz="1200" b="1" baseline="-25000" dirty="0" smtClean="0">
                <a:solidFill>
                  <a:schemeClr val="accent5">
                    <a:lumMod val="50000"/>
                  </a:schemeClr>
                </a:solidFill>
              </a:rPr>
              <a:t>4</a:t>
            </a: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r>
              <a:rPr lang="en-US" sz="1200" b="1" baseline="30000" dirty="0" smtClean="0">
                <a:solidFill>
                  <a:schemeClr val="accent5">
                    <a:lumMod val="50000"/>
                  </a:schemeClr>
                </a:solidFill>
              </a:rPr>
              <a:t>+</a:t>
            </a: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endParaRPr lang="en-US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91200" y="2276475"/>
            <a:ext cx="997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>
                <a:solidFill>
                  <a:schemeClr val="accent5">
                    <a:lumMod val="50000"/>
                  </a:schemeClr>
                </a:solidFill>
              </a:rPr>
              <a:t>m/z</a:t>
            </a: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=105</a:t>
            </a:r>
          </a:p>
          <a:p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((</a:t>
            </a:r>
            <a:r>
              <a:rPr lang="en-US" sz="1200" b="1" dirty="0" err="1" smtClean="0">
                <a:solidFill>
                  <a:schemeClr val="accent5">
                    <a:lumMod val="50000"/>
                  </a:schemeClr>
                </a:solidFill>
              </a:rPr>
              <a:t>Ph</a:t>
            </a: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-C</a:t>
            </a: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≡</a:t>
            </a: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O)</a:t>
            </a:r>
            <a:r>
              <a:rPr lang="en-US" sz="1200" b="1" baseline="30000" dirty="0" smtClean="0">
                <a:solidFill>
                  <a:schemeClr val="accent5">
                    <a:lumMod val="50000"/>
                  </a:schemeClr>
                </a:solidFill>
              </a:rPr>
              <a:t>+</a:t>
            </a: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endParaRPr lang="en-US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0" y="2276475"/>
            <a:ext cx="12192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0705249"/>
              </p:ext>
            </p:extLst>
          </p:nvPr>
        </p:nvGraphicFramePr>
        <p:xfrm>
          <a:off x="1524000" y="3429000"/>
          <a:ext cx="3565025" cy="989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4" name="CS ChemDraw Drawing" r:id="rId4" imgW="5941709" imgH="1648724" progId="ChemDraw.Document.6.0">
                  <p:embed/>
                </p:oleObj>
              </mc:Choice>
              <mc:Fallback>
                <p:oleObj name="CS ChemDraw Drawing" r:id="rId4" imgW="5941709" imgH="164872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4000" y="3429000"/>
                        <a:ext cx="3565025" cy="9892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57" name="Picture 13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644" y="2265186"/>
            <a:ext cx="3151717" cy="1011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471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2694</TotalTime>
  <Words>803</Words>
  <Application>Microsoft Office PowerPoint</Application>
  <PresentationFormat>On-screen Show (4:3)</PresentationFormat>
  <Paragraphs>149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Paper</vt:lpstr>
      <vt:lpstr>CS ChemDraw Drawing</vt:lpstr>
      <vt:lpstr>Lecture 5a</vt:lpstr>
      <vt:lpstr>History </vt:lpstr>
      <vt:lpstr>Electron Impact Mass Spectrometry I</vt:lpstr>
      <vt:lpstr>Electron Impact Mass Spectrometry II</vt:lpstr>
      <vt:lpstr>Information from the Mass Spectrum I</vt:lpstr>
      <vt:lpstr>Information from the Mass Spectrum II</vt:lpstr>
      <vt:lpstr>Information from the Mass Spectrum III</vt:lpstr>
      <vt:lpstr>Information from the Mass Spectrum IV</vt:lpstr>
      <vt:lpstr>Fragmentation I</vt:lpstr>
      <vt:lpstr>Fragmentation II</vt:lpstr>
      <vt:lpstr>Fragmentation III</vt:lpstr>
      <vt:lpstr>Epoxide Analysis</vt:lpstr>
      <vt:lpstr>Chemical Ionization Mass Spectrometry I</vt:lpstr>
      <vt:lpstr>Chemical Ionization Mass Spectrometry 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5a</dc:title>
  <dc:creator>A. Bacher</dc:creator>
  <cp:lastModifiedBy>Alf Bacher</cp:lastModifiedBy>
  <cp:revision>119</cp:revision>
  <dcterms:created xsi:type="dcterms:W3CDTF">2010-10-03T23:17:21Z</dcterms:created>
  <dcterms:modified xsi:type="dcterms:W3CDTF">2014-01-15T23:18:59Z</dcterms:modified>
</cp:coreProperties>
</file>