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6" r:id="rId7"/>
    <p:sldId id="260" r:id="rId8"/>
    <p:sldId id="262" r:id="rId9"/>
    <p:sldId id="263" r:id="rId10"/>
    <p:sldId id="264" r:id="rId11"/>
    <p:sldId id="267" r:id="rId12"/>
    <p:sldId id="271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663300"/>
    <a:srgbClr val="66FF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5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7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2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3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2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3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E1CF-AEF8-4AD2-B3AB-DB41FBE9D05F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97CCD-4E29-4E7D-8E9F-8BACE4B50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6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8.emf"/><Relationship Id="rId3" Type="http://schemas.openxmlformats.org/officeDocument/2006/relationships/image" Target="../media/image19.jpeg"/><Relationship Id="rId7" Type="http://schemas.openxmlformats.org/officeDocument/2006/relationships/image" Target="../media/image15.e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7.emf"/><Relationship Id="rId5" Type="http://schemas.openxmlformats.org/officeDocument/2006/relationships/image" Target="../media/image14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wav"/><Relationship Id="rId7" Type="http://schemas.openxmlformats.org/officeDocument/2006/relationships/image" Target="../media/image9.png"/><Relationship Id="rId2" Type="http://schemas.microsoft.com/office/2007/relationships/media" Target="../media/media1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1828800" y="3892648"/>
            <a:ext cx="5638800" cy="752902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Resolution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9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Allow mixture to cool slowly</a:t>
            </a:r>
          </a:p>
          <a:p>
            <a:r>
              <a:rPr lang="en-US" dirty="0" smtClean="0"/>
              <a:t>If the product does not crystallize, scratch the inside of container with a glass rod</a:t>
            </a:r>
          </a:p>
          <a:p>
            <a:r>
              <a:rPr lang="en-US" dirty="0" smtClean="0"/>
              <a:t>Isolate solids by vacuum filtration, wash with </a:t>
            </a:r>
            <a:r>
              <a:rPr lang="en-US" i="1" dirty="0" smtClean="0"/>
              <a:t>ice-cold</a:t>
            </a:r>
            <a:r>
              <a:rPr lang="en-US" dirty="0" smtClean="0"/>
              <a:t> water and </a:t>
            </a:r>
            <a:r>
              <a:rPr lang="en-US" i="1" dirty="0" smtClean="0"/>
              <a:t>ice-cold</a:t>
            </a:r>
            <a:r>
              <a:rPr lang="en-US" dirty="0" smtClean="0"/>
              <a:t> methanol</a:t>
            </a:r>
          </a:p>
          <a:p>
            <a:r>
              <a:rPr lang="en-US" dirty="0" smtClean="0"/>
              <a:t>Recrystallize from boiling water (1:2-1:3 (w/v))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Dry well, then record the yield and characterize the product by GC/MS </a:t>
            </a:r>
            <a:r>
              <a:rPr lang="en-US" b="1" dirty="0" smtClean="0"/>
              <a:t>and</a:t>
            </a:r>
            <a:r>
              <a:rPr lang="en-US" dirty="0" smtClean="0"/>
              <a:t> melting point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What can be done if this does not work?</a:t>
            </a:r>
          </a:p>
          <a:p>
            <a:endParaRPr lang="en-US" sz="1900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Why are ice-cold water and  ice-cold methanol used?</a:t>
            </a:r>
          </a:p>
          <a:p>
            <a:endParaRPr lang="en-US" sz="2200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What does </a:t>
            </a:r>
            <a:r>
              <a:rPr lang="en-US" i="1" dirty="0" smtClean="0">
                <a:solidFill>
                  <a:srgbClr val="663300"/>
                </a:solidFill>
              </a:rPr>
              <a:t>w/v</a:t>
            </a:r>
            <a:r>
              <a:rPr lang="en-US" dirty="0" smtClean="0">
                <a:solidFill>
                  <a:srgbClr val="663300"/>
                </a:solidFill>
              </a:rPr>
              <a:t> stand for?</a:t>
            </a:r>
          </a:p>
          <a:p>
            <a:endParaRPr lang="en-US" dirty="0" smtClean="0">
              <a:solidFill>
                <a:srgbClr val="6633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Why is the ratio different here compared to Hanson paper?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7839" y="2495490"/>
            <a:ext cx="3764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Add a small amount of methanol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8822" y="4095690"/>
            <a:ext cx="3075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Weight per volume (g/mL)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5464314"/>
            <a:ext cx="35543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ratio in the Hanson paper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refers to the dry salt!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Dissolve some of the tartrate salt in water</a:t>
            </a:r>
          </a:p>
          <a:p>
            <a:r>
              <a:rPr lang="en-US" sz="2000" dirty="0" smtClean="0"/>
              <a:t>Add sodium hydroxide solution</a:t>
            </a:r>
          </a:p>
          <a:p>
            <a:r>
              <a:rPr lang="en-US" sz="2000" dirty="0" smtClean="0"/>
              <a:t>Extract with ethyl acetate</a:t>
            </a:r>
          </a:p>
          <a:p>
            <a:r>
              <a:rPr lang="en-US" sz="2000" dirty="0" smtClean="0"/>
              <a:t>Dry the organic layer over anhydrous potassium carbonate</a:t>
            </a:r>
          </a:p>
          <a:p>
            <a:r>
              <a:rPr lang="en-US" sz="2000" dirty="0" smtClean="0"/>
              <a:t>Submit a sample for GC/MS analysis on chiral GC column (modified </a:t>
            </a:r>
            <a:r>
              <a:rPr lang="en-US" sz="2000" dirty="0" smtClean="0">
                <a:latin typeface="Symbol" panose="05050102010706020507" pitchFamily="18" charset="2"/>
              </a:rPr>
              <a:t>b</a:t>
            </a:r>
            <a:r>
              <a:rPr lang="en-US" sz="2000" dirty="0" smtClean="0"/>
              <a:t>-cyclodextrin)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191000" cy="4572000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What does this accomplish?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Is the solvent removed after the drying process?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Are there any points to be kept in mind?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7013" y="2593461"/>
            <a:ext cx="3118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It releases the free diamine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9613" y="3276600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51764" y="4191000"/>
            <a:ext cx="401603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A GC/MS sample cannot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contain any water or solids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The sample has to be properly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signed in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Very broad </a:t>
            </a:r>
            <a:r>
              <a:rPr lang="en-US" sz="2000" dirty="0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(OH/NH)-peak (2000-3200 cm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  <a:r>
              <a:rPr lang="en-US" sz="2000" dirty="0" smtClean="0">
                <a:solidFill>
                  <a:srgbClr val="002060"/>
                </a:solidFill>
              </a:rPr>
              <a:t>) due to many hydrogen bonds (see structure) 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00"/>
                </a:solidFill>
              </a:rPr>
              <a:t>Very low carbonyl stretching frequency (1378 and 1560 cm</a:t>
            </a:r>
            <a:r>
              <a:rPr lang="en-US" sz="2000" baseline="30000" dirty="0" smtClean="0">
                <a:solidFill>
                  <a:srgbClr val="003300"/>
                </a:solidFill>
              </a:rPr>
              <a:t>-1</a:t>
            </a:r>
            <a:r>
              <a:rPr lang="en-US" sz="2000" dirty="0" smtClean="0">
                <a:solidFill>
                  <a:srgbClr val="003300"/>
                </a:solidFill>
              </a:rPr>
              <a:t>) because of the anionic character of the carbonyl function (C=O and C-O</a:t>
            </a:r>
            <a:r>
              <a:rPr lang="en-US" sz="2000" dirty="0" smtClean="0">
                <a:solidFill>
                  <a:srgbClr val="003300"/>
                </a:solidFill>
              </a:rPr>
              <a:t>) (comparable with the isoelectronic nitro group)</a:t>
            </a:r>
            <a:endParaRPr lang="en-US" sz="2000" dirty="0" smtClean="0">
              <a:solidFill>
                <a:srgbClr val="00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en-US" sz="2000" dirty="0" smtClean="0">
                <a:solidFill>
                  <a:srgbClr val="7030A0"/>
                </a:solidFill>
              </a:rPr>
              <a:t>(NH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baseline="30000" dirty="0" smtClean="0">
                <a:solidFill>
                  <a:srgbClr val="7030A0"/>
                </a:solidFill>
              </a:rPr>
              <a:t>+</a:t>
            </a:r>
            <a:r>
              <a:rPr lang="en-US" sz="2000" dirty="0" smtClean="0">
                <a:solidFill>
                  <a:srgbClr val="7030A0"/>
                </a:solidFill>
              </a:rPr>
              <a:t>)=1530 cm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  <a:endParaRPr lang="en-US" sz="2000" baseline="30000" dirty="0">
              <a:solidFill>
                <a:srgbClr val="7030A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428" y="3733800"/>
            <a:ext cx="432237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Brace 6"/>
          <p:cNvSpPr/>
          <p:nvPr/>
        </p:nvSpPr>
        <p:spPr>
          <a:xfrm>
            <a:off x="6019800" y="4419600"/>
            <a:ext cx="228600" cy="1524000"/>
          </a:xfrm>
          <a:prstGeom prst="rightBrace">
            <a:avLst/>
          </a:prstGeom>
          <a:ln w="19050">
            <a:solidFill>
              <a:srgbClr val="00206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5254823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1400" dirty="0" smtClean="0">
                <a:solidFill>
                  <a:srgbClr val="002060"/>
                </a:solidFill>
              </a:rPr>
              <a:t>(OH/NH</a:t>
            </a:r>
            <a:r>
              <a:rPr lang="en-US" sz="1400" baseline="-25000" dirty="0" smtClean="0">
                <a:solidFill>
                  <a:srgbClr val="002060"/>
                </a:solidFill>
              </a:rPr>
              <a:t>3</a:t>
            </a:r>
            <a:r>
              <a:rPr lang="en-US" sz="1400" baseline="30000" dirty="0" smtClean="0">
                <a:solidFill>
                  <a:srgbClr val="002060"/>
                </a:solidFill>
              </a:rPr>
              <a:t>+</a:t>
            </a:r>
            <a:r>
              <a:rPr lang="en-US" sz="1400" dirty="0" smtClean="0">
                <a:solidFill>
                  <a:srgbClr val="002060"/>
                </a:solidFill>
              </a:rPr>
              <a:t>)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254823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3300"/>
                </a:solidFill>
                <a:latin typeface="Symbol" panose="05050102010706020507" pitchFamily="18" charset="2"/>
              </a:rPr>
              <a:t>n</a:t>
            </a:r>
            <a:r>
              <a:rPr lang="en-US" sz="1400" baseline="-25000" dirty="0" err="1" smtClean="0">
                <a:solidFill>
                  <a:srgbClr val="003300"/>
                </a:solidFill>
              </a:rPr>
              <a:t>as</a:t>
            </a:r>
            <a:r>
              <a:rPr lang="en-US" sz="1400" dirty="0" smtClean="0">
                <a:solidFill>
                  <a:srgbClr val="003300"/>
                </a:solidFill>
              </a:rPr>
              <a:t>(OCO)</a:t>
            </a:r>
            <a:endParaRPr lang="en-US" sz="1400" dirty="0">
              <a:solidFill>
                <a:srgbClr val="0033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696200" y="5271792"/>
            <a:ext cx="228600" cy="214608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239000" y="5026223"/>
            <a:ext cx="152400" cy="307777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7543800" y="5278339"/>
            <a:ext cx="76200" cy="512861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23486" y="5410200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Symbol" panose="05050102010706020507" pitchFamily="18" charset="2"/>
              </a:rPr>
              <a:t>n</a:t>
            </a:r>
            <a:r>
              <a:rPr lang="en-US" sz="1400" baseline="-25000" dirty="0" smtClean="0">
                <a:solidFill>
                  <a:srgbClr val="003300"/>
                </a:solidFill>
              </a:rPr>
              <a:t>s</a:t>
            </a:r>
            <a:r>
              <a:rPr lang="en-US" sz="1400" dirty="0" smtClean="0">
                <a:solidFill>
                  <a:srgbClr val="003300"/>
                </a:solidFill>
              </a:rPr>
              <a:t>(OCO)</a:t>
            </a:r>
            <a:endParaRPr lang="en-US" sz="1400" dirty="0">
              <a:solidFill>
                <a:srgbClr val="00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7600" y="578822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en-US" sz="1400" dirty="0">
                <a:solidFill>
                  <a:srgbClr val="7030A0"/>
                </a:solidFill>
              </a:rPr>
              <a:t>(NH</a:t>
            </a:r>
            <a:r>
              <a:rPr lang="en-US" sz="1400" baseline="-25000" dirty="0">
                <a:solidFill>
                  <a:srgbClr val="7030A0"/>
                </a:solidFill>
              </a:rPr>
              <a:t>3</a:t>
            </a:r>
            <a:r>
              <a:rPr lang="en-US" sz="1400" baseline="30000" dirty="0">
                <a:solidFill>
                  <a:srgbClr val="7030A0"/>
                </a:solidFill>
              </a:rPr>
              <a:t>+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  <a:endParaRPr lang="en-US" sz="14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3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Melting point (273 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 (</a:t>
            </a:r>
            <a:r>
              <a:rPr lang="en-US" sz="2800" dirty="0" err="1" smtClean="0"/>
              <a:t>dec.</a:t>
            </a:r>
            <a:r>
              <a:rPr lang="en-US" sz="2800" dirty="0" smtClean="0"/>
              <a:t>))</a:t>
            </a:r>
          </a:p>
          <a:p>
            <a:r>
              <a:rPr lang="en-US" sz="2800" dirty="0" smtClean="0"/>
              <a:t>Optical purity via GC/MS of the free diamine on chiral GC-column (modified </a:t>
            </a:r>
            <a:r>
              <a:rPr lang="en-US" sz="2800" dirty="0" smtClean="0">
                <a:latin typeface="Symbol" panose="05050102010706020507" pitchFamily="18" charset="2"/>
              </a:rPr>
              <a:t>b</a:t>
            </a:r>
            <a:r>
              <a:rPr lang="en-US" sz="2800" dirty="0" smtClean="0"/>
              <a:t>-cyclodextrin, </a:t>
            </a:r>
            <a:br>
              <a:rPr lang="en-US" sz="2800" dirty="0" smtClean="0"/>
            </a:br>
            <a:r>
              <a:rPr lang="en-US" sz="2800" dirty="0" err="1" smtClean="0"/>
              <a:t>Rt</a:t>
            </a:r>
            <a:r>
              <a:rPr lang="en-US" sz="2800" dirty="0" smtClean="0"/>
              <a:t>®-</a:t>
            </a:r>
            <a:r>
              <a:rPr lang="en-US" sz="2800" dirty="0" err="1" smtClean="0"/>
              <a:t>bDEXse</a:t>
            </a:r>
            <a:r>
              <a:rPr lang="en-US" sz="28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Elution sequence: (</a:t>
            </a:r>
            <a:r>
              <a:rPr lang="en-US" sz="2400" i="1" dirty="0" smtClean="0">
                <a:solidFill>
                  <a:srgbClr val="002060"/>
                </a:solidFill>
              </a:rPr>
              <a:t>S, S</a:t>
            </a:r>
            <a:r>
              <a:rPr lang="en-US" sz="2400" dirty="0" smtClean="0">
                <a:solidFill>
                  <a:srgbClr val="002060"/>
                </a:solidFill>
              </a:rPr>
              <a:t>) first, (</a:t>
            </a:r>
            <a:r>
              <a:rPr lang="en-US" sz="2400" i="1" dirty="0" smtClean="0">
                <a:solidFill>
                  <a:srgbClr val="002060"/>
                </a:solidFill>
              </a:rPr>
              <a:t>R, R</a:t>
            </a:r>
            <a:r>
              <a:rPr lang="en-US" sz="2400" dirty="0" smtClean="0">
                <a:solidFill>
                  <a:srgbClr val="002060"/>
                </a:solidFill>
              </a:rPr>
              <a:t>) next, (</a:t>
            </a:r>
            <a:r>
              <a:rPr lang="en-US" sz="2400" i="1" dirty="0" smtClean="0">
                <a:solidFill>
                  <a:srgbClr val="002060"/>
                </a:solidFill>
              </a:rPr>
              <a:t>R, S</a:t>
            </a:r>
            <a:r>
              <a:rPr lang="en-US" sz="2400" dirty="0" smtClean="0">
                <a:solidFill>
                  <a:srgbClr val="002060"/>
                </a:solidFill>
              </a:rPr>
              <a:t>) last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H:\Spectra\diamine_mix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466" b="46135"/>
          <a:stretch/>
        </p:blipFill>
        <p:spPr bwMode="auto">
          <a:xfrm>
            <a:off x="838200" y="3959198"/>
            <a:ext cx="7391400" cy="259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84585" y="4549998"/>
            <a:ext cx="877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30 % (</a:t>
            </a:r>
            <a:r>
              <a:rPr lang="en-US" sz="1200" i="1" dirty="0" smtClean="0"/>
              <a:t>S, S</a:t>
            </a:r>
            <a:r>
              <a:rPr lang="en-US" sz="1200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23167" y="41910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30 % (</a:t>
            </a:r>
            <a:r>
              <a:rPr lang="en-US" sz="1200" i="1" dirty="0" smtClean="0"/>
              <a:t>R, R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802832" y="4088486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40 % (</a:t>
            </a:r>
            <a:r>
              <a:rPr lang="en-US" sz="1200" i="1" dirty="0" smtClean="0"/>
              <a:t>R, S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5257800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Impurity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300905" y="4122003"/>
            <a:ext cx="18524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Injection: 1 mL (1 mg/mL)</a:t>
            </a:r>
          </a:p>
          <a:p>
            <a:r>
              <a:rPr lang="en-US" sz="1200" dirty="0" smtClean="0"/>
              <a:t>T</a:t>
            </a:r>
            <a:r>
              <a:rPr lang="en-US" sz="1200" baseline="-25000" dirty="0" smtClean="0"/>
              <a:t>i</a:t>
            </a:r>
            <a:r>
              <a:rPr lang="en-US" sz="1200" dirty="0" smtClean="0"/>
              <a:t>= 100 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to </a:t>
            </a:r>
            <a:r>
              <a:rPr lang="en-US" sz="1200" dirty="0" err="1" smtClean="0"/>
              <a:t>T</a:t>
            </a:r>
            <a:r>
              <a:rPr lang="en-US" sz="1200" baseline="-25000" dirty="0" err="1" smtClean="0"/>
              <a:t>f</a:t>
            </a:r>
            <a:r>
              <a:rPr lang="en-US" sz="1200" dirty="0" smtClean="0"/>
              <a:t>= 130 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</a:p>
          <a:p>
            <a:r>
              <a:rPr lang="en-US" sz="1200" dirty="0" smtClean="0"/>
              <a:t>Heating: 3 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C/min</a:t>
            </a:r>
          </a:p>
          <a:p>
            <a:r>
              <a:rPr lang="en-US" sz="1200" dirty="0" smtClean="0"/>
              <a:t>Flow: 1.48 mL/min He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1910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 spectrum (from 1</a:t>
            </a:r>
            <a:r>
              <a:rPr lang="en-US" baseline="30000" dirty="0" smtClean="0"/>
              <a:t>st </a:t>
            </a:r>
            <a:r>
              <a:rPr lang="en-US" dirty="0" smtClean="0"/>
              <a:t>peak)</a:t>
            </a:r>
            <a:endParaRPr lang="en-US" dirty="0"/>
          </a:p>
        </p:txBody>
      </p:sp>
      <p:pic>
        <p:nvPicPr>
          <p:cNvPr id="7170" name="Picture 2" descr="H:\Spectra\diamine_M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37" b="76719"/>
          <a:stretch/>
        </p:blipFill>
        <p:spPr bwMode="auto">
          <a:xfrm>
            <a:off x="685800" y="2133600"/>
            <a:ext cx="8000272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484273"/>
              </p:ext>
            </p:extLst>
          </p:nvPr>
        </p:nvGraphicFramePr>
        <p:xfrm>
          <a:off x="2057400" y="4754880"/>
          <a:ext cx="992187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CS ChemDraw Drawing" r:id="rId4" imgW="991681" imgH="333465" progId="ChemDraw.Document.6.0">
                  <p:embed/>
                </p:oleObj>
              </mc:Choice>
              <mc:Fallback>
                <p:oleObj name="CS ChemDraw Drawing" r:id="rId4" imgW="991681" imgH="3334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400" y="4754880"/>
                        <a:ext cx="992187" cy="333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192190"/>
              </p:ext>
            </p:extLst>
          </p:nvPr>
        </p:nvGraphicFramePr>
        <p:xfrm>
          <a:off x="3276600" y="4754880"/>
          <a:ext cx="6429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CS ChemDraw Drawing" r:id="rId6" imgW="642836" imgH="1078841" progId="ChemDraw.Document.6.0">
                  <p:embed/>
                </p:oleObj>
              </mc:Choice>
              <mc:Fallback>
                <p:oleObj name="CS ChemDraw Drawing" r:id="rId6" imgW="642836" imgH="10788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76600" y="4754880"/>
                        <a:ext cx="642937" cy="1079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044050"/>
              </p:ext>
            </p:extLst>
          </p:nvPr>
        </p:nvGraphicFramePr>
        <p:xfrm>
          <a:off x="4167187" y="4754880"/>
          <a:ext cx="101441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8" name="CS ChemDraw Drawing" r:id="rId8" imgW="1014649" imgH="894451" progId="ChemDraw.Document.6.0">
                  <p:embed/>
                </p:oleObj>
              </mc:Choice>
              <mc:Fallback>
                <p:oleObj name="CS ChemDraw Drawing" r:id="rId8" imgW="1014649" imgH="8944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67187" y="4754880"/>
                        <a:ext cx="1014413" cy="893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945308"/>
              </p:ext>
            </p:extLst>
          </p:nvPr>
        </p:nvGraphicFramePr>
        <p:xfrm>
          <a:off x="6019800" y="4754880"/>
          <a:ext cx="13271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CS ChemDraw Drawing" r:id="rId10" imgW="1327015" imgH="895799" progId="ChemDraw.Document.6.0">
                  <p:embed/>
                </p:oleObj>
              </mc:Choice>
              <mc:Fallback>
                <p:oleObj name="CS ChemDraw Drawing" r:id="rId10" imgW="1327015" imgH="89579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19800" y="4754880"/>
                        <a:ext cx="1327150" cy="895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759231"/>
              </p:ext>
            </p:extLst>
          </p:nvPr>
        </p:nvGraphicFramePr>
        <p:xfrm>
          <a:off x="7467600" y="4754880"/>
          <a:ext cx="1325563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CS ChemDraw Drawing" r:id="rId12" imgW="1325394" imgH="965889" progId="ChemDraw.Document.6.0">
                  <p:embed/>
                </p:oleObj>
              </mc:Choice>
              <mc:Fallback>
                <p:oleObj name="CS ChemDraw Drawing" r:id="rId12" imgW="1325394" imgH="9658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67600" y="4754880"/>
                        <a:ext cx="1325563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8183880" y="4038600"/>
            <a:ext cx="0" cy="6858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39712" y="4038600"/>
            <a:ext cx="0" cy="6858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72000" y="4038600"/>
            <a:ext cx="0" cy="6858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520440" y="4038600"/>
            <a:ext cx="0" cy="6858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468880" y="4038600"/>
            <a:ext cx="0" cy="6858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1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Most enantiomers have identical physical and spectroscopic properties</a:t>
            </a:r>
          </a:p>
          <a:p>
            <a:endParaRPr lang="en-US" sz="1800" dirty="0"/>
          </a:p>
          <a:p>
            <a:endParaRPr lang="en-US" sz="2000" dirty="0" smtClean="0"/>
          </a:p>
          <a:p>
            <a:endParaRPr lang="en-US" sz="2400" dirty="0" smtClean="0"/>
          </a:p>
          <a:p>
            <a:endParaRPr lang="en-US" sz="1400" dirty="0" smtClean="0"/>
          </a:p>
          <a:p>
            <a:r>
              <a:rPr lang="en-US" sz="1800" dirty="0" smtClean="0"/>
              <a:t>Separation by simple techniques i.e., recrystallization or distillation is often not possible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solidFill>
                  <a:srgbClr val="C00000"/>
                </a:solidFill>
              </a:rPr>
              <a:t>Separation of enantiomers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Spontaneous resolution </a:t>
            </a:r>
            <a:r>
              <a:rPr lang="en-US" sz="1600" dirty="0" smtClean="0">
                <a:solidFill>
                  <a:srgbClr val="002060"/>
                </a:solidFill>
              </a:rPr>
              <a:t>followed by a mechanical separation (Pasteur)</a:t>
            </a: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Biochemical </a:t>
            </a:r>
            <a:r>
              <a:rPr lang="en-US" sz="1600" dirty="0" smtClean="0">
                <a:solidFill>
                  <a:srgbClr val="002060"/>
                </a:solidFill>
              </a:rPr>
              <a:t>processes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Formation of diastereomers by reaction with one enantiomer of the resolving agent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(</a:t>
            </a:r>
            <a:r>
              <a:rPr lang="en-US" sz="1600" dirty="0">
                <a:solidFill>
                  <a:srgbClr val="002060"/>
                </a:solidFill>
              </a:rPr>
              <a:t>i.e., Pasteur </a:t>
            </a:r>
            <a:r>
              <a:rPr lang="en-US" sz="1600" dirty="0" smtClean="0">
                <a:solidFill>
                  <a:srgbClr val="002060"/>
                </a:solidFill>
              </a:rPr>
              <a:t>used </a:t>
            </a:r>
            <a:r>
              <a:rPr lang="en-US" sz="1600" dirty="0">
                <a:solidFill>
                  <a:srgbClr val="002060"/>
                </a:solidFill>
              </a:rPr>
              <a:t>optically active </a:t>
            </a:r>
            <a:r>
              <a:rPr lang="en-US" sz="1600" dirty="0" smtClean="0">
                <a:solidFill>
                  <a:srgbClr val="002060"/>
                </a:solidFill>
              </a:rPr>
              <a:t>(+)-</a:t>
            </a:r>
            <a:r>
              <a:rPr lang="en-US" sz="1600" dirty="0" err="1" smtClean="0">
                <a:solidFill>
                  <a:srgbClr val="002060"/>
                </a:solidFill>
              </a:rPr>
              <a:t>cinchotoxine</a:t>
            </a:r>
            <a:r>
              <a:rPr lang="en-US" sz="1600" dirty="0" smtClean="0">
                <a:solidFill>
                  <a:srgbClr val="002060"/>
                </a:solidFill>
              </a:rPr>
              <a:t> to resolve tartaric acid (</a:t>
            </a:r>
            <a:r>
              <a:rPr lang="en-US" sz="1600" dirty="0">
                <a:solidFill>
                  <a:srgbClr val="002060"/>
                </a:solidFill>
              </a:rPr>
              <a:t>1853</a:t>
            </a:r>
            <a:r>
              <a:rPr lang="en-US" sz="1600" dirty="0" smtClean="0">
                <a:solidFill>
                  <a:srgbClr val="002060"/>
                </a:solidFill>
              </a:rPr>
              <a:t>); strychnine </a:t>
            </a:r>
            <a:r>
              <a:rPr lang="en-US" sz="1600" dirty="0">
                <a:solidFill>
                  <a:srgbClr val="002060"/>
                </a:solidFill>
              </a:rPr>
              <a:t>(Purdie, 1895) and morphine (Irvine, 1905) have been used early on to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resolve </a:t>
            </a:r>
            <a:r>
              <a:rPr lang="en-US" sz="1600" dirty="0">
                <a:solidFill>
                  <a:srgbClr val="002060"/>
                </a:solidFill>
              </a:rPr>
              <a:t>lactic acid</a:t>
            </a:r>
            <a:r>
              <a:rPr lang="en-US" sz="16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Chiral columns used in HPLC or GC (discussed later)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Chiral recognition (Donald Cram, UCLA, Noble Prize in Chemistry in 1987)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10342"/>
              </p:ext>
            </p:extLst>
          </p:nvPr>
        </p:nvGraphicFramePr>
        <p:xfrm>
          <a:off x="990600" y="1905000"/>
          <a:ext cx="7086600" cy="1341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31981"/>
                <a:gridCol w="1656677"/>
                <a:gridCol w="1129553"/>
                <a:gridCol w="828339"/>
                <a:gridCol w="174005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Common 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   m.p.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 [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Water Solubility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i="1" dirty="0" smtClean="0"/>
                        <a:t>R, R</a:t>
                      </a:r>
                      <a:r>
                        <a:rPr lang="en-US" sz="1600" dirty="0" smtClean="0"/>
                        <a:t>)-tartaric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L</a:t>
                      </a:r>
                      <a:r>
                        <a:rPr lang="en-US" sz="1600" i="0" dirty="0" smtClean="0"/>
                        <a:t>-(+)</a:t>
                      </a:r>
                      <a:r>
                        <a:rPr lang="en-US" sz="1600" dirty="0" smtClean="0"/>
                        <a:t>-tartaric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171-174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+12.0</a:t>
                      </a:r>
                      <a:r>
                        <a:rPr lang="en-US" sz="1600" baseline="30000" dirty="0" smtClean="0"/>
                        <a:t>o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1390 g/L </a:t>
                      </a:r>
                      <a:r>
                        <a:rPr lang="en-US" sz="1600" baseline="0" dirty="0" smtClean="0"/>
                        <a:t>at 20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baseline="0" dirty="0" smtClean="0"/>
                        <a:t>C</a:t>
                      </a:r>
                      <a:endParaRPr lang="en-US" sz="1600" baseline="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i="1" dirty="0" smtClean="0"/>
                        <a:t>S, S</a:t>
                      </a:r>
                      <a:r>
                        <a:rPr lang="en-US" sz="1600" dirty="0" smtClean="0"/>
                        <a:t>)-tartaric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D</a:t>
                      </a:r>
                      <a:r>
                        <a:rPr lang="en-US" sz="1600" i="0" dirty="0" smtClean="0"/>
                        <a:t>-(-)</a:t>
                      </a:r>
                      <a:r>
                        <a:rPr lang="en-US" sz="1600" dirty="0" smtClean="0"/>
                        <a:t>-tartaric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171-174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-12.0</a:t>
                      </a:r>
                      <a:r>
                        <a:rPr lang="en-US" sz="1600" baseline="30000" dirty="0" smtClean="0"/>
                        <a:t>o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1390 g/L </a:t>
                      </a:r>
                      <a:r>
                        <a:rPr lang="en-US" sz="1600" baseline="0" dirty="0" smtClean="0"/>
                        <a:t>at 20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baseline="0" dirty="0" smtClean="0"/>
                        <a:t>C</a:t>
                      </a:r>
                      <a:endParaRPr lang="en-US" sz="1600" baseline="300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i="1" dirty="0" smtClean="0"/>
                        <a:t>R, S</a:t>
                      </a:r>
                      <a:r>
                        <a:rPr lang="en-US" sz="1600" dirty="0" smtClean="0"/>
                        <a:t>)-tartaric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/>
                        <a:t>meso-</a:t>
                      </a:r>
                      <a:r>
                        <a:rPr lang="en-US" sz="1600" dirty="0" smtClean="0"/>
                        <a:t>tartaric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165-166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0.0</a:t>
                      </a:r>
                      <a:r>
                        <a:rPr lang="en-US" sz="1600" baseline="30000" dirty="0" smtClean="0"/>
                        <a:t>o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1250 g/L </a:t>
                      </a:r>
                      <a:r>
                        <a:rPr lang="en-US" sz="1600" baseline="0" dirty="0" smtClean="0"/>
                        <a:t>at 20 </a:t>
                      </a:r>
                      <a:r>
                        <a:rPr lang="en-US" sz="1600" baseline="30000" dirty="0" smtClean="0"/>
                        <a:t>o</a:t>
                      </a:r>
                      <a:r>
                        <a:rPr lang="en-US" sz="1600" baseline="0" dirty="0" smtClean="0"/>
                        <a:t>C</a:t>
                      </a:r>
                      <a:endParaRPr lang="en-US" sz="1600" baseline="30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65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Spontaneous Resolution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524000"/>
            <a:ext cx="7010401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method was used by Louis Pasteur who recognized that ammonium sodium tartrate formed two different crystalline forms that are mirror images of each other</a:t>
            </a:r>
          </a:p>
          <a:p>
            <a:r>
              <a:rPr lang="en-US" dirty="0" smtClean="0"/>
              <a:t>He was able to separate them with tweezers under </a:t>
            </a:r>
            <a:br>
              <a:rPr lang="en-US" dirty="0" smtClean="0"/>
            </a:br>
            <a:r>
              <a:rPr lang="en-US" dirty="0" smtClean="0"/>
              <a:t>a microscope </a:t>
            </a:r>
          </a:p>
          <a:p>
            <a:r>
              <a:rPr lang="en-US" dirty="0" smtClean="0"/>
              <a:t>The mechanical separation will only be successful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well shaped </a:t>
            </a:r>
            <a:r>
              <a:rPr lang="en-US" dirty="0" smtClean="0"/>
              <a:t>crystals, </a:t>
            </a:r>
            <a:r>
              <a:rPr lang="en-US" dirty="0"/>
              <a:t>which requires </a:t>
            </a:r>
            <a:r>
              <a:rPr lang="en-US" dirty="0" smtClean="0"/>
              <a:t>well </a:t>
            </a:r>
            <a:r>
              <a:rPr lang="en-US" dirty="0"/>
              <a:t>controlled conditions during the crystallization step</a:t>
            </a:r>
          </a:p>
          <a:p>
            <a:r>
              <a:rPr lang="en-US" dirty="0" smtClean="0"/>
              <a:t>This technique is not very useful for larger quantities since it is very time-consuming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Methadone will also undergo spontaneous resolution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if it is seeded with </a:t>
            </a:r>
            <a:r>
              <a:rPr lang="en-US" dirty="0" err="1" smtClean="0">
                <a:sym typeface="Wingdings" pitchFamily="2" charset="2"/>
              </a:rPr>
              <a:t>enantiomerically</a:t>
            </a:r>
            <a:r>
              <a:rPr lang="en-US" dirty="0" smtClean="0">
                <a:sym typeface="Wingdings" pitchFamily="2" charset="2"/>
              </a:rPr>
              <a:t> pure crystals</a:t>
            </a:r>
          </a:p>
          <a:p>
            <a:r>
              <a:rPr lang="en-US" dirty="0" smtClean="0"/>
              <a:t>The addition of a seed of </a:t>
            </a:r>
            <a:r>
              <a:rPr lang="en-US" dirty="0"/>
              <a:t>(-)-</a:t>
            </a:r>
            <a:r>
              <a:rPr lang="en-US" dirty="0" err="1"/>
              <a:t>hydrobenzoin</a:t>
            </a:r>
            <a:r>
              <a:rPr lang="en-US" dirty="0"/>
              <a:t> to a solution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(±)-</a:t>
            </a:r>
            <a:r>
              <a:rPr lang="en-US" dirty="0" err="1" smtClean="0"/>
              <a:t>hydrobenzoin</a:t>
            </a:r>
            <a:r>
              <a:rPr lang="en-US" dirty="0" smtClean="0"/>
              <a:t> </a:t>
            </a:r>
            <a:r>
              <a:rPr lang="en-US" dirty="0"/>
              <a:t>will cause the (-)-enantiomer to preferentially crystallize out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05200"/>
            <a:ext cx="13335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1524000"/>
            <a:ext cx="13430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 descr="http://cache2.asset-cache.net/xt/149321426.jpg?v=1&amp;g=fs1%7C0%7CUIG%7C21%7C426&amp;s=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100" y="4800600"/>
            <a:ext cx="149028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20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Biochemical Processes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Example 1</a:t>
            </a:r>
            <a:r>
              <a:rPr lang="en-US" dirty="0" smtClean="0"/>
              <a:t>: Reduction of ethyl acetoacetate with Baker’s yeast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1900" dirty="0" smtClean="0"/>
          </a:p>
          <a:p>
            <a:r>
              <a:rPr lang="en-US" i="1" dirty="0" smtClean="0"/>
              <a:t>Example 2</a:t>
            </a:r>
            <a:r>
              <a:rPr lang="en-US" dirty="0" smtClean="0"/>
              <a:t>: </a:t>
            </a:r>
            <a:r>
              <a:rPr lang="en-US" dirty="0"/>
              <a:t>E</a:t>
            </a:r>
            <a:r>
              <a:rPr lang="en-US" dirty="0" smtClean="0"/>
              <a:t>ster hydrolysis using lipase</a:t>
            </a:r>
          </a:p>
          <a:p>
            <a:endParaRPr lang="en-US" dirty="0" smtClean="0"/>
          </a:p>
          <a:p>
            <a:endParaRPr lang="en-US" sz="3800" dirty="0" smtClean="0"/>
          </a:p>
          <a:p>
            <a:endParaRPr lang="en-US" dirty="0" smtClean="0"/>
          </a:p>
          <a:p>
            <a:r>
              <a:rPr lang="en-US" i="1" dirty="0" smtClean="0"/>
              <a:t>Example 3</a:t>
            </a:r>
            <a:r>
              <a:rPr lang="en-US" dirty="0" smtClean="0"/>
              <a:t>: Ibuprofen/Candida </a:t>
            </a:r>
            <a:r>
              <a:rPr lang="en-US" dirty="0" err="1" smtClean="0"/>
              <a:t>rugosa</a:t>
            </a:r>
            <a:r>
              <a:rPr lang="en-US" dirty="0" smtClean="0"/>
              <a:t>, selective esterification of (</a:t>
            </a:r>
            <a:r>
              <a:rPr lang="en-US" i="1" dirty="0" smtClean="0"/>
              <a:t>R</a:t>
            </a:r>
            <a:r>
              <a:rPr lang="en-US" dirty="0" smtClean="0"/>
              <a:t>)-ibuprofen with butanol</a:t>
            </a:r>
            <a:endParaRPr lang="en-US" dirty="0"/>
          </a:p>
        </p:txBody>
      </p:sp>
      <p:pic>
        <p:nvPicPr>
          <p:cNvPr id="1026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01240"/>
            <a:ext cx="6232649" cy="1280160"/>
          </a:xfrm>
          <a:prstGeom prst="rect">
            <a:avLst/>
          </a:prstGeom>
          <a:solidFill>
            <a:srgbClr val="66FF33"/>
          </a:solidFill>
          <a:ln>
            <a:noFill/>
          </a:ln>
          <a:extLst/>
        </p:spPr>
      </p:pic>
      <p:pic>
        <p:nvPicPr>
          <p:cNvPr id="1027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91000"/>
            <a:ext cx="5644888" cy="1188720"/>
          </a:xfrm>
          <a:prstGeom prst="rect">
            <a:avLst/>
          </a:prstGeom>
          <a:solidFill>
            <a:srgbClr val="66CCFF"/>
          </a:solidFill>
          <a:ln>
            <a:noFill/>
          </a:ln>
          <a:extLst/>
        </p:spPr>
      </p:pic>
      <p:grpSp>
        <p:nvGrpSpPr>
          <p:cNvPr id="5" name="Group 4"/>
          <p:cNvGrpSpPr/>
          <p:nvPr/>
        </p:nvGrpSpPr>
        <p:grpSpPr>
          <a:xfrm>
            <a:off x="4545402" y="4495800"/>
            <a:ext cx="1931598" cy="246221"/>
            <a:chOff x="4545402" y="4495800"/>
            <a:chExt cx="1931598" cy="246221"/>
          </a:xfrm>
        </p:grpSpPr>
        <p:sp>
          <p:nvSpPr>
            <p:cNvPr id="4" name="TextBox 3"/>
            <p:cNvSpPr txBox="1"/>
            <p:nvPr/>
          </p:nvSpPr>
          <p:spPr>
            <a:xfrm>
              <a:off x="4545402" y="449580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i="1" dirty="0" smtClean="0"/>
                <a:t>S</a:t>
              </a:r>
              <a:endParaRPr lang="en-US" sz="1000" b="1" i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07374" y="44958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i="1" dirty="0" smtClean="0"/>
                <a:t>R</a:t>
              </a:r>
              <a:endParaRPr lang="en-US" sz="10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7985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Diastereomeric Salts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While enantiomers usually have identical physical properties, diastereomers do not. Thus, the conversion of an enantiomer </a:t>
            </a:r>
            <a:br>
              <a:rPr lang="en-US" dirty="0" smtClean="0"/>
            </a:br>
            <a:r>
              <a:rPr lang="en-US" dirty="0" smtClean="0"/>
              <a:t>into a diastereomer can be used for the separation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 Resolution of lactic acid using </a:t>
            </a:r>
            <a:r>
              <a:rPr lang="en-US" dirty="0" err="1" smtClean="0"/>
              <a:t>brucine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resolution takes advantage of the different solubility of the resulting salts in water</a:t>
            </a:r>
          </a:p>
          <a:p>
            <a:r>
              <a:rPr lang="en-US" b="1" dirty="0" smtClean="0"/>
              <a:t>Other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Resolution of ibuprofen using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phenethylamine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Resolution of Duloxetine (=Cymbalta) using mandelic </a:t>
            </a:r>
            <a:r>
              <a:rPr lang="en-US" dirty="0">
                <a:solidFill>
                  <a:srgbClr val="002060"/>
                </a:solidFill>
              </a:rPr>
              <a:t>acid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42260"/>
            <a:ext cx="5486400" cy="1828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793017"/>
              </p:ext>
            </p:extLst>
          </p:nvPr>
        </p:nvGraphicFramePr>
        <p:xfrm>
          <a:off x="6400800" y="2842260"/>
          <a:ext cx="2285791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CS ChemDraw Drawing" r:id="rId4" imgW="2938680" imgH="2351160" progId="ChemDraw.Document.6.0">
                  <p:embed/>
                </p:oleObj>
              </mc:Choice>
              <mc:Fallback>
                <p:oleObj name="CS ChemDraw Drawing" r:id="rId4" imgW="2938680" imgH="23511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842260"/>
                        <a:ext cx="2285791" cy="18288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31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Diastereomeric </a:t>
            </a:r>
            <a:r>
              <a:rPr lang="en-US" dirty="0" smtClean="0">
                <a:solidFill>
                  <a:srgbClr val="002060"/>
                </a:solidFill>
              </a:rPr>
              <a:t>Salts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Commonly used resolution reagents are: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Chiral carboxylic acids and chiral amines are converted into diastereomeric salts that are separated by fractionated crystallization in a suitable solvent i.e., water, methanol, etc.</a:t>
            </a:r>
          </a:p>
          <a:p>
            <a:r>
              <a:rPr lang="en-US" dirty="0" smtClean="0"/>
              <a:t>Chiral alcohols are resolved by converting them to (half) esters</a:t>
            </a:r>
          </a:p>
          <a:p>
            <a:r>
              <a:rPr lang="en-US" dirty="0" smtClean="0"/>
              <a:t>Chiral aldehyde and ketones are converted into diastereomeric  </a:t>
            </a:r>
            <a:r>
              <a:rPr lang="en-US" dirty="0" err="1" smtClean="0"/>
              <a:t>phenylhydrazones</a:t>
            </a:r>
            <a:r>
              <a:rPr lang="en-US" dirty="0" smtClean="0"/>
              <a:t> or </a:t>
            </a:r>
            <a:r>
              <a:rPr lang="en-US" dirty="0" err="1" smtClean="0"/>
              <a:t>semicarbazones</a:t>
            </a:r>
            <a:r>
              <a:rPr lang="en-US" dirty="0" smtClean="0"/>
              <a:t> (the </a:t>
            </a:r>
            <a:r>
              <a:rPr lang="en-US" dirty="0" err="1" smtClean="0"/>
              <a:t>menthyl</a:t>
            </a:r>
            <a:r>
              <a:rPr lang="en-US" dirty="0" smtClean="0"/>
              <a:t> group is chiral)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832881"/>
              </p:ext>
            </p:extLst>
          </p:nvPr>
        </p:nvGraphicFramePr>
        <p:xfrm>
          <a:off x="762000" y="1981200"/>
          <a:ext cx="7924800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72294"/>
                <a:gridCol w="5752506"/>
              </a:tblGrid>
              <a:tr h="3196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Resolution agent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9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Carboxylic acids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brucine</a:t>
                      </a:r>
                      <a:r>
                        <a:rPr lang="en-US" sz="2000" dirty="0" smtClean="0"/>
                        <a:t>, strychnine, ephedrine, </a:t>
                      </a:r>
                      <a:r>
                        <a:rPr lang="en-US" sz="2000" dirty="0" err="1" smtClean="0"/>
                        <a:t>cinchonine</a:t>
                      </a:r>
                      <a:endParaRPr lang="en-US" sz="2000" dirty="0" smtClean="0"/>
                    </a:p>
                  </a:txBody>
                  <a:tcPr/>
                </a:tc>
              </a:tr>
              <a:tr h="3673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Amines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camphor-10-sulfonic acid, tartaric acid, mandelic acid</a:t>
                      </a:r>
                    </a:p>
                  </a:txBody>
                  <a:tcPr/>
                </a:tc>
              </a:tr>
              <a:tr h="319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Alcohols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phthalic</a:t>
                      </a:r>
                      <a:r>
                        <a:rPr lang="en-US" sz="2000" dirty="0" smtClean="0"/>
                        <a:t> acid, succinic acid (via half ester)</a:t>
                      </a:r>
                      <a:endParaRPr lang="en-US" sz="2000" dirty="0"/>
                    </a:p>
                  </a:txBody>
                  <a:tcPr/>
                </a:tc>
              </a:tr>
              <a:tr h="319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Aldehyde, ketone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mentylsemicarbazide</a:t>
                      </a:r>
                      <a:r>
                        <a:rPr lang="en-US" sz="2000" dirty="0" smtClean="0"/>
                        <a:t>, </a:t>
                      </a:r>
                      <a:r>
                        <a:rPr lang="en-US" sz="2000" dirty="0" err="1" smtClean="0"/>
                        <a:t>mentylhydrazine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10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Diastereomeric </a:t>
            </a:r>
            <a:r>
              <a:rPr lang="en-US" dirty="0" smtClean="0">
                <a:solidFill>
                  <a:srgbClr val="002060"/>
                </a:solidFill>
              </a:rPr>
              <a:t>Salts III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does this relate to the in-lab work?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Or now it would be convenient time for you to wake up again!)</a:t>
            </a:r>
          </a:p>
          <a:p>
            <a:r>
              <a:rPr lang="en-US" dirty="0" smtClean="0"/>
              <a:t>In the lab, a racemic mixture of </a:t>
            </a:r>
            <a:r>
              <a:rPr lang="en-US" i="1" dirty="0" smtClean="0"/>
              <a:t>trans-</a:t>
            </a:r>
            <a:r>
              <a:rPr lang="en-US" dirty="0" smtClean="0"/>
              <a:t>1</a:t>
            </a:r>
            <a:r>
              <a:rPr lang="en-US" i="1" dirty="0" smtClean="0"/>
              <a:t>,</a:t>
            </a:r>
            <a:r>
              <a:rPr lang="en-US" dirty="0" smtClean="0"/>
              <a:t>2-diaminocyclohexane </a:t>
            </a:r>
            <a:br>
              <a:rPr lang="en-US" dirty="0" smtClean="0"/>
            </a:br>
            <a:r>
              <a:rPr lang="en-US" dirty="0" smtClean="0"/>
              <a:t>is provided</a:t>
            </a:r>
          </a:p>
          <a:p>
            <a:r>
              <a:rPr lang="en-US" dirty="0" smtClean="0"/>
              <a:t>In order to synthesize the chiral ligand and the chiral catalyst in high enantiomeric purity, one enantiomer of the diamine is isolated that serves as a chiral backbone</a:t>
            </a:r>
          </a:p>
          <a:p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)-(+)-tartaric acid is used as resolving agent here, which selectively </a:t>
            </a:r>
            <a:r>
              <a:rPr lang="en-US" dirty="0" smtClean="0"/>
              <a:t>crystallizes the </a:t>
            </a:r>
            <a:r>
              <a:rPr lang="en-US" dirty="0" smtClean="0"/>
              <a:t>(</a:t>
            </a:r>
            <a:r>
              <a:rPr lang="en-US" i="1" dirty="0" smtClean="0"/>
              <a:t>R,R</a:t>
            </a:r>
            <a:r>
              <a:rPr lang="en-US" dirty="0" smtClean="0"/>
              <a:t>)-enantiomer of the diamine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4000" dirty="0"/>
          </a:p>
          <a:p>
            <a:r>
              <a:rPr lang="en-US" dirty="0" smtClean="0"/>
              <a:t>If two (or more) equivalents of L-(+)-tartaric acid was used, the precipitation of (</a:t>
            </a:r>
            <a:r>
              <a:rPr lang="en-US" i="1" dirty="0" smtClean="0"/>
              <a:t>S,S</a:t>
            </a:r>
            <a:r>
              <a:rPr lang="en-US" dirty="0" smtClean="0"/>
              <a:t>)-</a:t>
            </a:r>
            <a:r>
              <a:rPr lang="en-US" dirty="0" err="1" smtClean="0"/>
              <a:t>diammoniumcyclohexane</a:t>
            </a:r>
            <a:r>
              <a:rPr lang="en-US" dirty="0" smtClean="0"/>
              <a:t> (</a:t>
            </a:r>
            <a:r>
              <a:rPr lang="en-US" i="1" dirty="0" smtClean="0"/>
              <a:t>R,R</a:t>
            </a:r>
            <a:r>
              <a:rPr lang="en-US" dirty="0" smtClean="0"/>
              <a:t>)-hydrogen-tartrate would be </a:t>
            </a:r>
            <a:r>
              <a:rPr lang="en-US" dirty="0" smtClean="0"/>
              <a:t>observed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321513"/>
              </p:ext>
            </p:extLst>
          </p:nvPr>
        </p:nvGraphicFramePr>
        <p:xfrm>
          <a:off x="1524000" y="4328160"/>
          <a:ext cx="6377152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CS ChemDraw Drawing" r:id="rId5" imgW="4297194" imgH="677713" progId="ChemDraw.Document.6.0">
                  <p:embed/>
                </p:oleObj>
              </mc:Choice>
              <mc:Fallback>
                <p:oleObj name="CS ChemDraw Drawing" r:id="rId5" imgW="4297194" imgH="677713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28160"/>
                        <a:ext cx="6377152" cy="1005840"/>
                      </a:xfrm>
                      <a:prstGeom prst="rect">
                        <a:avLst/>
                      </a:prstGeom>
                      <a:gradFill rotWithShape="0">
                        <a:gsLst>
                          <a:gs pos="1000">
                            <a:schemeClr val="accent5">
                              <a:lumMod val="60000"/>
                              <a:lumOff val="40000"/>
                            </a:schemeClr>
                          </a:gs>
                          <a:gs pos="50000">
                            <a:schemeClr val="accent5">
                              <a:lumMod val="40000"/>
                              <a:lumOff val="60000"/>
                            </a:schemeClr>
                          </a:gs>
                          <a:gs pos="100000">
                            <a:schemeClr val="accent5">
                              <a:lumMod val="20000"/>
                              <a:lumOff val="80000"/>
                            </a:schemeClr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MS910219281[1]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229600" y="1676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97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Diastereomeric </a:t>
            </a:r>
            <a:r>
              <a:rPr lang="en-US" dirty="0" smtClean="0">
                <a:solidFill>
                  <a:srgbClr val="002060"/>
                </a:solidFill>
              </a:rPr>
              <a:t>Salts IV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Why does this form of the diamine precipitate? 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The cation and anion geometry match well which results in a very strong interaction between the ammonium functions (=hydrogen bond donor) and </a:t>
            </a:r>
            <a:r>
              <a:rPr lang="en-US" sz="1800" dirty="0"/>
              <a:t>the hydroxyl and carboxylate </a:t>
            </a:r>
            <a:r>
              <a:rPr lang="en-US" sz="1800" dirty="0" smtClean="0"/>
              <a:t>groups (=hydrogen bond acceptors) through multiple hydrogen bonds </a:t>
            </a:r>
            <a:r>
              <a:rPr lang="en-US" sz="1800" dirty="0" smtClean="0"/>
              <a:t>(six </a:t>
            </a:r>
            <a:r>
              <a:rPr lang="en-US" sz="1800" dirty="0" smtClean="0"/>
              <a:t>hydrogen bonds to three molecules leading to double-strands)</a:t>
            </a:r>
          </a:p>
          <a:p>
            <a:r>
              <a:rPr lang="en-US" sz="1800" dirty="0" smtClean="0"/>
              <a:t>Note that based on the composition of the starting material, the maximum yield of </a:t>
            </a:r>
            <a:br>
              <a:rPr lang="en-US" sz="1800" dirty="0" smtClean="0"/>
            </a:br>
            <a:r>
              <a:rPr lang="en-US" sz="1800" dirty="0" smtClean="0"/>
              <a:t>the salt can only be 50 % based on the total amount of diamine added because the mixture only contains 50 % of the (</a:t>
            </a:r>
            <a:r>
              <a:rPr lang="en-US" sz="1800" i="1" dirty="0" smtClean="0"/>
              <a:t>R, R</a:t>
            </a:r>
            <a:r>
              <a:rPr lang="en-US" sz="1800" dirty="0" smtClean="0"/>
              <a:t>)-enantiomer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11166" t="11531" r="9032" b="14339"/>
          <a:stretch/>
        </p:blipFill>
        <p:spPr bwMode="auto">
          <a:xfrm>
            <a:off x="1524000" y="1905000"/>
            <a:ext cx="6034865" cy="2286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882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191000" cy="4572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Prepare a concentrated solution </a:t>
            </a:r>
            <a:br>
              <a:rPr lang="en-US" sz="2000" dirty="0" smtClean="0"/>
            </a:br>
            <a:r>
              <a:rPr lang="en-US" sz="2000" dirty="0" smtClean="0"/>
              <a:t>of (</a:t>
            </a:r>
            <a:r>
              <a:rPr lang="en-US" sz="2000" i="1" dirty="0" smtClean="0"/>
              <a:t>L</a:t>
            </a:r>
            <a:r>
              <a:rPr lang="en-US" sz="2000" dirty="0" smtClean="0"/>
              <a:t>)-(+)-tartaric acid in water</a:t>
            </a:r>
          </a:p>
          <a:p>
            <a:endParaRPr lang="en-US" sz="2400" dirty="0" smtClean="0"/>
          </a:p>
          <a:p>
            <a:r>
              <a:rPr lang="en-US" sz="2000" dirty="0" smtClean="0"/>
              <a:t>Add </a:t>
            </a:r>
            <a:r>
              <a:rPr lang="en-US" sz="2000" i="1" dirty="0" smtClean="0"/>
              <a:t>trans</a:t>
            </a:r>
            <a:r>
              <a:rPr lang="en-US" sz="2000" dirty="0" smtClean="0"/>
              <a:t>-1,2-diaminocyclohexane </a:t>
            </a:r>
            <a:r>
              <a:rPr lang="en-US" sz="2000" dirty="0" smtClean="0"/>
              <a:t>slowly in neat form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After mixture cooled down a little, add glacial acetic acid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663300"/>
                </a:solidFill>
              </a:rPr>
              <a:t>Why is a concentrated solution used here?</a:t>
            </a:r>
          </a:p>
          <a:p>
            <a:endParaRPr lang="en-US" sz="2400" dirty="0">
              <a:solidFill>
                <a:srgbClr val="663300"/>
              </a:solidFill>
            </a:endParaRPr>
          </a:p>
          <a:p>
            <a:r>
              <a:rPr lang="en-US" sz="2000" dirty="0" smtClean="0">
                <a:solidFill>
                  <a:srgbClr val="663300"/>
                </a:solidFill>
              </a:rPr>
              <a:t>Why is the diamine added slowly?</a:t>
            </a:r>
          </a:p>
          <a:p>
            <a:endParaRPr lang="en-US" sz="2800" dirty="0" smtClean="0">
              <a:solidFill>
                <a:srgbClr val="663300"/>
              </a:solidFill>
            </a:endParaRPr>
          </a:p>
          <a:p>
            <a:r>
              <a:rPr lang="en-US" sz="2000" dirty="0" smtClean="0">
                <a:solidFill>
                  <a:srgbClr val="663300"/>
                </a:solidFill>
              </a:rPr>
              <a:t>Which observations are to be expected?</a:t>
            </a:r>
          </a:p>
          <a:p>
            <a:endParaRPr lang="en-US" sz="4000" dirty="0">
              <a:solidFill>
                <a:srgbClr val="663300"/>
              </a:solidFill>
            </a:endParaRPr>
          </a:p>
          <a:p>
            <a:r>
              <a:rPr lang="en-US" sz="2000" dirty="0" smtClean="0">
                <a:solidFill>
                  <a:srgbClr val="663300"/>
                </a:solidFill>
              </a:rPr>
              <a:t>What exactly is </a:t>
            </a:r>
            <a:r>
              <a:rPr lang="en-US" sz="2000" i="1" dirty="0" smtClean="0">
                <a:solidFill>
                  <a:srgbClr val="663300"/>
                </a:solidFill>
              </a:rPr>
              <a:t>glacial acetic acid</a:t>
            </a:r>
            <a:r>
              <a:rPr lang="en-US" sz="2000" dirty="0" smtClean="0">
                <a:solidFill>
                  <a:srgbClr val="663300"/>
                </a:solidFill>
              </a:rPr>
              <a:t>? </a:t>
            </a:r>
          </a:p>
          <a:p>
            <a:r>
              <a:rPr lang="en-US" sz="2000" dirty="0" smtClean="0">
                <a:solidFill>
                  <a:srgbClr val="663300"/>
                </a:solidFill>
              </a:rPr>
              <a:t>Why is it added?</a:t>
            </a:r>
            <a:endParaRPr lang="en-US" sz="2000" dirty="0">
              <a:solidFill>
                <a:srgbClr val="66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5017" y="2971800"/>
            <a:ext cx="2681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acid-base reaction is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exothermic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79606" y="5269468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100 % acetic acid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1403" y="5906869"/>
            <a:ext cx="3140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lower the pH-value of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solution without adding water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56924" y="2111514"/>
            <a:ext cx="2944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product dissolves up to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5 % in water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704" y="4154269"/>
            <a:ext cx="30787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First a precipitate is formed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which dissolves </a:t>
            </a:r>
            <a:r>
              <a:rPr lang="en-US" b="1" dirty="0" smtClean="0">
                <a:solidFill>
                  <a:srgbClr val="FF0000"/>
                </a:solidFill>
              </a:rPr>
              <a:t>upon further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addition of the diamine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0060"/>
          <a:stretch/>
        </p:blipFill>
        <p:spPr bwMode="auto">
          <a:xfrm>
            <a:off x="1325766" y="3336925"/>
            <a:ext cx="2545623" cy="161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371600" y="3273623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pH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124200" y="4721423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time</a:t>
            </a:r>
            <a:endParaRPr lang="en-US" sz="1400" b="1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371600" y="4191000"/>
            <a:ext cx="1752600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71600" y="3886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7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44375" y="4569023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Dication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4569023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Cation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828800" y="3426023"/>
            <a:ext cx="1524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Partial protonation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362200" y="4569023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621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0" grpId="0"/>
      <p:bldP spid="24" grpId="0"/>
      <p:bldP spid="11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2694</TotalTime>
  <Words>844</Words>
  <Application>Microsoft Office PowerPoint</Application>
  <PresentationFormat>On-screen Show (4:3)</PresentationFormat>
  <Paragraphs>199</Paragraphs>
  <Slides>14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CS ChemDraw Drawing</vt:lpstr>
      <vt:lpstr>Lecture 1d</vt:lpstr>
      <vt:lpstr>Introduction</vt:lpstr>
      <vt:lpstr>Spontaneous Resolution</vt:lpstr>
      <vt:lpstr>Biochemical Processes</vt:lpstr>
      <vt:lpstr>Diastereomeric Salts I</vt:lpstr>
      <vt:lpstr>Diastereomeric Salts II</vt:lpstr>
      <vt:lpstr>Diastereomeric Salts III </vt:lpstr>
      <vt:lpstr>Diastereomeric Salts IV</vt:lpstr>
      <vt:lpstr>Experiment I</vt:lpstr>
      <vt:lpstr>Experiment II</vt:lpstr>
      <vt:lpstr>Experiment III</vt:lpstr>
      <vt:lpstr>Characterization I</vt:lpstr>
      <vt:lpstr>Characterization II</vt:lpstr>
      <vt:lpstr>Characterization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 30CL - Lecture 1d</dc:title>
  <dc:creator>A. Bacher</dc:creator>
  <cp:lastModifiedBy>Alf Bacher</cp:lastModifiedBy>
  <cp:revision>126</cp:revision>
  <dcterms:created xsi:type="dcterms:W3CDTF">2010-09-16T17:29:06Z</dcterms:created>
  <dcterms:modified xsi:type="dcterms:W3CDTF">2015-01-02T21:19:10Z</dcterms:modified>
</cp:coreProperties>
</file>