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66"/>
    <a:srgbClr val="00FF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5" autoAdjust="0"/>
  </p:normalViewPr>
  <p:slideViewPr>
    <p:cSldViewPr>
      <p:cViewPr>
        <p:scale>
          <a:sx n="100" d="100"/>
          <a:sy n="100" d="100"/>
        </p:scale>
        <p:origin x="-1020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1AC5E-219C-40ED-9C02-09DE0546E548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659A-3BD2-43ED-A3DB-D3B1AA615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8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659A-3BD2-43ED-A3DB-D3B1AA615A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173964-CF81-45E4-A9C3-316F23677E2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hyperlink" Target="http://upload.wikimedia.org/wikipedia/commons/e/ec/Hexadecacarbonylhexarhodium.svg" TargetMode="Externa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Metal Carbonyl Compounds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Lecture 16a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Collman’s</a:t>
            </a:r>
            <a:r>
              <a:rPr lang="en-US" b="1" i="1" dirty="0" smtClean="0">
                <a:solidFill>
                  <a:srgbClr val="C00000"/>
                </a:solidFill>
              </a:rPr>
              <a:t> reagent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This reagent is obtained from iron </a:t>
            </a:r>
            <a:r>
              <a:rPr lang="en-US" dirty="0" err="1" smtClean="0">
                <a:solidFill>
                  <a:srgbClr val="002060"/>
                </a:solidFill>
              </a:rPr>
              <a:t>pentacarbonyl</a:t>
            </a:r>
            <a:r>
              <a:rPr lang="en-US" dirty="0" smtClean="0">
                <a:solidFill>
                  <a:srgbClr val="002060"/>
                </a:solidFill>
              </a:rPr>
              <a:t> and sodium hydroxide in an ether i.e., 1,4-dioxane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It exploits the labile character of the Fe-C bond of alkyl iron compounds which allows for the insertion of a CO ligand, which technically generates a “RC=O</a:t>
            </a:r>
            <a:r>
              <a:rPr lang="en-US" baseline="30000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”.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Advantages: high degree of chemoselectivity, produces high yields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(70-90 %), bears low cost and is relatively environmental friendly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Application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170" name="Picture 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5" y="3434080"/>
            <a:ext cx="5300345" cy="189992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0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Fischer </a:t>
            </a:r>
            <a:r>
              <a:rPr lang="en-US" b="1" i="1" dirty="0" err="1">
                <a:solidFill>
                  <a:srgbClr val="C00000"/>
                </a:solidFill>
              </a:rPr>
              <a:t>Tropsch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Reaction/Process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reaction was discovered in 1923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reaction employs hydrogen, carbon monoxide and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 “metal carbonyl catalyst” to form alkanes, alcohols, etc.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Ruhrchemie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A.G. </a:t>
            </a:r>
            <a:r>
              <a:rPr lang="en-US" dirty="0" smtClean="0">
                <a:solidFill>
                  <a:srgbClr val="002060"/>
                </a:solidFill>
              </a:rPr>
              <a:t>(1936) 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Used this process to convert </a:t>
            </a:r>
            <a:r>
              <a:rPr lang="en-US" dirty="0">
                <a:solidFill>
                  <a:srgbClr val="660066"/>
                </a:solidFill>
              </a:rPr>
              <a:t>synthesis gas into gasoline using </a:t>
            </a:r>
            <a:r>
              <a:rPr lang="en-US" dirty="0" smtClean="0">
                <a:solidFill>
                  <a:srgbClr val="660066"/>
                </a:solidFill>
              </a:rPr>
              <a:t/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a </a:t>
            </a:r>
            <a:r>
              <a:rPr lang="en-US" dirty="0">
                <a:solidFill>
                  <a:srgbClr val="660066"/>
                </a:solidFill>
              </a:rPr>
              <a:t>catalyst Co/ThO</a:t>
            </a:r>
            <a:r>
              <a:rPr lang="en-US" baseline="-25000" dirty="0">
                <a:solidFill>
                  <a:srgbClr val="660066"/>
                </a:solidFill>
              </a:rPr>
              <a:t>2</a:t>
            </a:r>
            <a:r>
              <a:rPr lang="en-US" dirty="0">
                <a:solidFill>
                  <a:srgbClr val="660066"/>
                </a:solidFill>
              </a:rPr>
              <a:t>/</a:t>
            </a:r>
            <a:r>
              <a:rPr lang="en-US" dirty="0" err="1">
                <a:solidFill>
                  <a:srgbClr val="660066"/>
                </a:solidFill>
              </a:rPr>
              <a:t>MgO</a:t>
            </a:r>
            <a:r>
              <a:rPr lang="en-US" dirty="0">
                <a:solidFill>
                  <a:srgbClr val="660066"/>
                </a:solidFill>
              </a:rPr>
              <a:t>/Silica gel at 170-200 </a:t>
            </a:r>
            <a:r>
              <a:rPr lang="en-US" baseline="30000" dirty="0">
                <a:solidFill>
                  <a:srgbClr val="660066"/>
                </a:solidFill>
              </a:rPr>
              <a:t>o</a:t>
            </a:r>
            <a:r>
              <a:rPr lang="en-US" dirty="0">
                <a:solidFill>
                  <a:srgbClr val="660066"/>
                </a:solidFill>
              </a:rPr>
              <a:t>C at </a:t>
            </a:r>
            <a:r>
              <a:rPr lang="en-US" dirty="0" smtClean="0">
                <a:solidFill>
                  <a:srgbClr val="660066"/>
                </a:solidFill>
              </a:rPr>
              <a:t>1 atm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The yield </a:t>
            </a:r>
            <a:r>
              <a:rPr lang="en-US" dirty="0">
                <a:solidFill>
                  <a:srgbClr val="660066"/>
                </a:solidFill>
              </a:rPr>
              <a:t>of gasoline was only ~</a:t>
            </a:r>
            <a:r>
              <a:rPr lang="en-US" dirty="0" smtClean="0">
                <a:solidFill>
                  <a:srgbClr val="660066"/>
                </a:solidFill>
              </a:rPr>
              <a:t>50 % </a:t>
            </a:r>
            <a:r>
              <a:rPr lang="en-US" dirty="0">
                <a:solidFill>
                  <a:srgbClr val="660066"/>
                </a:solidFill>
              </a:rPr>
              <a:t>while about </a:t>
            </a:r>
            <a:r>
              <a:rPr lang="en-US" dirty="0" smtClean="0">
                <a:solidFill>
                  <a:srgbClr val="660066"/>
                </a:solidFill>
              </a:rPr>
              <a:t>25 % </a:t>
            </a:r>
            <a:r>
              <a:rPr lang="en-US" dirty="0">
                <a:solidFill>
                  <a:srgbClr val="660066"/>
                </a:solidFill>
              </a:rPr>
              <a:t>diesel </a:t>
            </a:r>
            <a:r>
              <a:rPr lang="en-US" dirty="0" smtClean="0">
                <a:solidFill>
                  <a:srgbClr val="660066"/>
                </a:solidFill>
              </a:rPr>
              <a:t/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oil </a:t>
            </a:r>
            <a:r>
              <a:rPr lang="en-US" dirty="0">
                <a:solidFill>
                  <a:srgbClr val="660066"/>
                </a:solidFill>
              </a:rPr>
              <a:t>and </a:t>
            </a:r>
            <a:r>
              <a:rPr lang="en-US" dirty="0" smtClean="0">
                <a:solidFill>
                  <a:srgbClr val="660066"/>
                </a:solidFill>
              </a:rPr>
              <a:t>25 % </a:t>
            </a:r>
            <a:r>
              <a:rPr lang="en-US" dirty="0">
                <a:solidFill>
                  <a:srgbClr val="660066"/>
                </a:solidFill>
              </a:rPr>
              <a:t>waxes </a:t>
            </a:r>
            <a:r>
              <a:rPr lang="en-US" dirty="0" smtClean="0">
                <a:solidFill>
                  <a:srgbClr val="660066"/>
                </a:solidFill>
              </a:rPr>
              <a:t>were formed (How many candles do you need today? </a:t>
            </a:r>
            <a:r>
              <a:rPr lang="en-US" dirty="0" smtClean="0">
                <a:solidFill>
                  <a:srgbClr val="660066"/>
                </a:solidFill>
                <a:sym typeface="Wingdings" panose="05000000000000000000" pitchFamily="2" charset="2"/>
              </a:rPr>
              <a:t></a:t>
            </a:r>
            <a:r>
              <a:rPr lang="en-US" dirty="0" smtClean="0">
                <a:solidFill>
                  <a:srgbClr val="660066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An </a:t>
            </a:r>
            <a:r>
              <a:rPr lang="en-US" dirty="0">
                <a:solidFill>
                  <a:srgbClr val="002060"/>
                </a:solidFill>
              </a:rPr>
              <a:t>improved process (Sasol) using iron oxides as catalyst,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320-340 </a:t>
            </a:r>
            <a:r>
              <a:rPr lang="en-US" baseline="30000" dirty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C and 25 </a:t>
            </a:r>
            <a:r>
              <a:rPr lang="en-US" dirty="0" smtClean="0">
                <a:solidFill>
                  <a:srgbClr val="002060"/>
                </a:solidFill>
              </a:rPr>
              <a:t>atm </a:t>
            </a:r>
            <a:r>
              <a:rPr lang="en-US" dirty="0">
                <a:solidFill>
                  <a:srgbClr val="002060"/>
                </a:solidFill>
              </a:rPr>
              <a:t>pressure affords </a:t>
            </a:r>
            <a:r>
              <a:rPr lang="en-US" dirty="0" smtClean="0">
                <a:solidFill>
                  <a:srgbClr val="002060"/>
                </a:solidFill>
              </a:rPr>
              <a:t>70 % gasoline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Application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Second generation catalyst are homogeneous i.e., </a:t>
            </a:r>
            <a:r>
              <a:rPr lang="en-US" dirty="0"/>
              <a:t>[</a:t>
            </a:r>
            <a:r>
              <a:rPr lang="en-US" dirty="0" smtClean="0"/>
              <a:t>Rh</a:t>
            </a:r>
            <a:r>
              <a:rPr lang="en-US" baseline="-25000" dirty="0" smtClean="0"/>
              <a:t>6</a:t>
            </a:r>
            <a:r>
              <a:rPr lang="en-US" dirty="0" smtClean="0"/>
              <a:t>(CO)</a:t>
            </a:r>
            <a:r>
              <a:rPr lang="en-US" baseline="-25000" dirty="0" smtClean="0"/>
              <a:t>34</a:t>
            </a:r>
            <a:r>
              <a:rPr lang="en-US" dirty="0" smtClean="0"/>
              <a:t>]</a:t>
            </a:r>
            <a:r>
              <a:rPr lang="en-US" baseline="30000" dirty="0" smtClean="0"/>
              <a:t>2-</a:t>
            </a:r>
          </a:p>
          <a:p>
            <a:r>
              <a:rPr lang="en-US" dirty="0" smtClean="0"/>
              <a:t>Union Carbide: ethylene </a:t>
            </a:r>
            <a:r>
              <a:rPr lang="en-US" dirty="0"/>
              <a:t>glycol (</a:t>
            </a:r>
            <a:r>
              <a:rPr lang="en-US" dirty="0" smtClean="0"/>
              <a:t>antifreeze) </a:t>
            </a:r>
            <a:r>
              <a:rPr lang="en-US" dirty="0"/>
              <a:t>is obtain at high pressures (3000 </a:t>
            </a:r>
            <a:r>
              <a:rPr lang="en-US" dirty="0" smtClean="0"/>
              <a:t>atm, </a:t>
            </a:r>
            <a:r>
              <a:rPr lang="en-US" dirty="0"/>
              <a:t>250 </a:t>
            </a:r>
            <a:r>
              <a:rPr lang="en-US" baseline="30000" dirty="0"/>
              <a:t>o</a:t>
            </a:r>
            <a:r>
              <a:rPr lang="en-US" dirty="0"/>
              <a:t>C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Production </a:t>
            </a:r>
            <a:r>
              <a:rPr lang="en-US" dirty="0"/>
              <a:t>of long-chain </a:t>
            </a:r>
            <a:r>
              <a:rPr lang="en-US" dirty="0" smtClean="0"/>
              <a:t>alkanes </a:t>
            </a:r>
            <a:r>
              <a:rPr lang="en-US" dirty="0"/>
              <a:t>is favored at </a:t>
            </a:r>
            <a:r>
              <a:rPr lang="en-US" dirty="0" smtClean="0"/>
              <a:t>a temperature </a:t>
            </a:r>
            <a:r>
              <a:rPr lang="en-US" dirty="0"/>
              <a:t>around 220 </a:t>
            </a:r>
            <a:r>
              <a:rPr lang="en-US" baseline="30000" dirty="0"/>
              <a:t>o</a:t>
            </a:r>
            <a:r>
              <a:rPr lang="en-US" dirty="0"/>
              <a:t>C and pressures </a:t>
            </a:r>
            <a:r>
              <a:rPr lang="en-US" dirty="0" smtClean="0"/>
              <a:t>of 1-30 atm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Application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475750"/>
              </p:ext>
            </p:extLst>
          </p:nvPr>
        </p:nvGraphicFramePr>
        <p:xfrm>
          <a:off x="2085975" y="2590800"/>
          <a:ext cx="497205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CS ChemDraw Drawing" r:id="rId3" imgW="5395320" imgH="2557080" progId="ChemDraw.Document.6.0">
                  <p:embed/>
                </p:oleObj>
              </mc:Choice>
              <mc:Fallback>
                <p:oleObj name="CS ChemDraw Drawing" r:id="rId3" imgW="5395320" imgH="255708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2590800"/>
                        <a:ext cx="4972050" cy="23526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0" y="4964668"/>
            <a:ext cx="1133644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Gasolines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4191000"/>
            <a:ext cx="5334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4191000"/>
            <a:ext cx="5334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2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Monsanto </a:t>
            </a:r>
            <a:r>
              <a:rPr lang="en-US" b="1" i="1" dirty="0" smtClean="0">
                <a:solidFill>
                  <a:srgbClr val="C00000"/>
                </a:solidFill>
              </a:rPr>
              <a:t>Process (Acetic Acid)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This process uses </a:t>
            </a:r>
            <a:r>
              <a:rPr lang="en-US" i="1" dirty="0">
                <a:solidFill>
                  <a:srgbClr val="002060"/>
                </a:solidFill>
              </a:rPr>
              <a:t>cis</a:t>
            </a:r>
            <a:r>
              <a:rPr lang="en-US" dirty="0">
                <a:solidFill>
                  <a:srgbClr val="002060"/>
                </a:solidFill>
              </a:rPr>
              <a:t>-[(CO)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RhI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]</a:t>
            </a:r>
            <a:r>
              <a:rPr lang="en-US" baseline="30000" dirty="0">
                <a:solidFill>
                  <a:srgbClr val="002060"/>
                </a:solidFill>
              </a:rPr>
              <a:t>-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as catalyst to convert methanol and carbon dioxide to acetic acid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The reaction is carried out at 180 </a:t>
            </a:r>
            <a:r>
              <a:rPr lang="en-US" baseline="30000" dirty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C and 30 </a:t>
            </a:r>
            <a:r>
              <a:rPr lang="en-US" dirty="0" smtClean="0">
                <a:solidFill>
                  <a:srgbClr val="002060"/>
                </a:solidFill>
              </a:rPr>
              <a:t>atm pressure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Two separate cycles that are combined with each other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Application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511574"/>
              </p:ext>
            </p:extLst>
          </p:nvPr>
        </p:nvGraphicFramePr>
        <p:xfrm>
          <a:off x="1981200" y="2895600"/>
          <a:ext cx="4777740" cy="274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CS ChemDraw Drawing" r:id="rId3" imgW="5972175" imgH="3427095" progId="ChemDraw.Document.6.0">
                  <p:embed/>
                </p:oleObj>
              </mc:Choice>
              <mc:Fallback>
                <p:oleObj name="CS ChemDraw Drawing" r:id="rId3" imgW="5972175" imgH="342709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95600"/>
                        <a:ext cx="4777740" cy="2741676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981200" y="3200400"/>
            <a:ext cx="1490472" cy="1981200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05200" y="3886200"/>
            <a:ext cx="990600" cy="685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895600"/>
            <a:ext cx="3276600" cy="274320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81523" y="2842736"/>
            <a:ext cx="10294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Oxidative 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Addition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(+I to +III)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4976336"/>
            <a:ext cx="10903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00"/>
                </a:solidFill>
              </a:rPr>
              <a:t>Reductive </a:t>
            </a:r>
          </a:p>
          <a:p>
            <a:r>
              <a:rPr lang="en-US" sz="1400" b="1" dirty="0" smtClean="0">
                <a:solidFill>
                  <a:srgbClr val="003300"/>
                </a:solidFill>
              </a:rPr>
              <a:t>Elimination</a:t>
            </a:r>
          </a:p>
          <a:p>
            <a:r>
              <a:rPr lang="en-US" sz="1400" b="1" dirty="0" smtClean="0">
                <a:solidFill>
                  <a:srgbClr val="003300"/>
                </a:solidFill>
              </a:rPr>
              <a:t>(+III to +I)</a:t>
            </a:r>
            <a:endParaRPr lang="en-US" sz="14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2895600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CO Insertion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529571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66"/>
                </a:solidFill>
              </a:rPr>
              <a:t>CO Addition</a:t>
            </a:r>
            <a:endParaRPr lang="en-US" sz="1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Hydroformylation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It uses cobalt catalyst to convert an </a:t>
            </a:r>
            <a:r>
              <a:rPr lang="en-US" sz="2000" b="1" dirty="0" smtClean="0">
                <a:solidFill>
                  <a:srgbClr val="002060"/>
                </a:solidFill>
              </a:rPr>
              <a:t>alkene, carbon monoxide </a:t>
            </a:r>
            <a:r>
              <a:rPr lang="en-US" sz="2000" dirty="0" smtClean="0">
                <a:solidFill>
                  <a:srgbClr val="002060"/>
                </a:solidFill>
              </a:rPr>
              <a:t>and </a:t>
            </a:r>
            <a:r>
              <a:rPr lang="en-US" sz="2000" b="1" dirty="0" smtClean="0">
                <a:solidFill>
                  <a:srgbClr val="002060"/>
                </a:solidFill>
              </a:rPr>
              <a:t>hydrogen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has into an </a:t>
            </a:r>
            <a:r>
              <a:rPr lang="en-US" sz="2000" b="1" dirty="0" smtClean="0">
                <a:solidFill>
                  <a:srgbClr val="FF0000"/>
                </a:solidFill>
              </a:rPr>
              <a:t>aldehyde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The reaction is carried at moderate temperatures (90-150 </a:t>
            </a:r>
            <a:r>
              <a:rPr lang="en-US" sz="2000" baseline="30000" dirty="0" err="1" smtClean="0">
                <a:solidFill>
                  <a:schemeClr val="tx1"/>
                </a:solidFill>
              </a:rPr>
              <a:t>o</a:t>
            </a:r>
            <a:r>
              <a:rPr lang="en-US" sz="2000" dirty="0" err="1" smtClean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) and high pressures (100-400 </a:t>
            </a:r>
            <a:r>
              <a:rPr lang="en-US" sz="2000" dirty="0" err="1" smtClean="0">
                <a:solidFill>
                  <a:schemeClr val="tx1"/>
                </a:solidFill>
              </a:rPr>
              <a:t>atm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Application 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091095"/>
              </p:ext>
            </p:extLst>
          </p:nvPr>
        </p:nvGraphicFramePr>
        <p:xfrm>
          <a:off x="4191000" y="3276600"/>
          <a:ext cx="3951180" cy="2893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CS ChemDraw Drawing" r:id="rId3" imgW="4390200" imgH="3215160" progId="ChemDraw.Document.6.0">
                  <p:embed/>
                </p:oleObj>
              </mc:Choice>
              <mc:Fallback>
                <p:oleObj name="CS ChemDraw Drawing" r:id="rId3" imgW="4390200" imgH="321516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276600"/>
                        <a:ext cx="3951180" cy="2893644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467600" y="4059936"/>
            <a:ext cx="685800" cy="2286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00900" y="5998464"/>
            <a:ext cx="495300" cy="2286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800600" y="5029200"/>
            <a:ext cx="495300" cy="2286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14799" y="3941064"/>
            <a:ext cx="1064697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Pauson</a:t>
            </a:r>
            <a:r>
              <a:rPr lang="en-US" sz="2400" dirty="0"/>
              <a:t>–</a:t>
            </a:r>
            <a:r>
              <a:rPr lang="en-US" sz="2400" dirty="0" err="1"/>
              <a:t>Khand</a:t>
            </a:r>
            <a:r>
              <a:rPr lang="en-US" sz="2400" dirty="0"/>
              <a:t> reaction </a:t>
            </a:r>
            <a:r>
              <a:rPr lang="en-US" sz="2400" dirty="0" smtClean="0"/>
              <a:t>is a </a:t>
            </a:r>
            <a:r>
              <a:rPr lang="en-US" sz="2400" dirty="0"/>
              <a:t>[2+2+1</a:t>
            </a:r>
            <a:r>
              <a:rPr lang="en-US" sz="2400" dirty="0" smtClean="0"/>
              <a:t>] cycloaddition reaction between an alkene, alkyne and carbon monoxide to </a:t>
            </a:r>
            <a:r>
              <a:rPr lang="en-US" sz="2400" dirty="0"/>
              <a:t>form </a:t>
            </a:r>
            <a:r>
              <a:rPr lang="en-US" sz="2400" dirty="0" smtClean="0"/>
              <a:t>an α,β-</a:t>
            </a:r>
            <a:r>
              <a:rPr lang="en-US" sz="2400" dirty="0" err="1" smtClean="0"/>
              <a:t>cyclopentenone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Originally it was </a:t>
            </a:r>
            <a:r>
              <a:rPr lang="en-US" sz="2400" dirty="0"/>
              <a:t>catalyzed </a:t>
            </a:r>
            <a:r>
              <a:rPr lang="en-US" sz="2400" dirty="0" smtClean="0"/>
              <a:t>by </a:t>
            </a:r>
            <a:r>
              <a:rPr lang="en-US" sz="2400" dirty="0" err="1"/>
              <a:t>dicobalt</a:t>
            </a:r>
            <a:r>
              <a:rPr lang="en-US" sz="2400" dirty="0"/>
              <a:t> </a:t>
            </a:r>
            <a:r>
              <a:rPr lang="en-US" sz="2400" dirty="0" err="1" smtClean="0"/>
              <a:t>octacarbonyl</a:t>
            </a:r>
            <a:r>
              <a:rPr lang="en-US" sz="2400" dirty="0" smtClean="0"/>
              <a:t>, more recently also by Rh-complexes (i.e., Wilkinson’s complex with silver </a:t>
            </a:r>
            <a:r>
              <a:rPr lang="en-US" sz="2400" dirty="0" err="1" smtClean="0"/>
              <a:t>triflate</a:t>
            </a:r>
            <a:r>
              <a:rPr lang="en-US" sz="2400" dirty="0" smtClean="0"/>
              <a:t> as co-catalyst)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Application </a:t>
            </a:r>
            <a:r>
              <a:rPr lang="en-US" dirty="0" smtClean="0">
                <a:solidFill>
                  <a:srgbClr val="002060"/>
                </a:solidFill>
              </a:rPr>
              <a:t>VI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19957"/>
              </p:ext>
            </p:extLst>
          </p:nvPr>
        </p:nvGraphicFramePr>
        <p:xfrm>
          <a:off x="2133600" y="2895600"/>
          <a:ext cx="5113338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CS ChemDraw Drawing" r:id="rId3" imgW="5112696" imgH="1474847" progId="ChemDraw.Document.6.0">
                  <p:embed/>
                </p:oleObj>
              </mc:Choice>
              <mc:Fallback>
                <p:oleObj name="CS ChemDraw Drawing" r:id="rId3" imgW="5112696" imgH="14748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2895600"/>
                        <a:ext cx="5113338" cy="147478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7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C00000"/>
                </a:solidFill>
              </a:rPr>
              <a:t>Reppe-Carbonylation</a:t>
            </a:r>
            <a:endParaRPr lang="en-US" b="1" i="1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Acetylene</a:t>
            </a:r>
            <a:r>
              <a:rPr lang="en-US" dirty="0">
                <a:solidFill>
                  <a:srgbClr val="002060"/>
                </a:solidFill>
              </a:rPr>
              <a:t>, carbon monoxide and </a:t>
            </a:r>
            <a:r>
              <a:rPr lang="en-US" dirty="0" smtClean="0">
                <a:solidFill>
                  <a:srgbClr val="002060"/>
                </a:solidFill>
              </a:rPr>
              <a:t>alcohols are reacted in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presence of </a:t>
            </a:r>
            <a:r>
              <a:rPr lang="en-US" dirty="0" smtClean="0">
                <a:solidFill>
                  <a:srgbClr val="002060"/>
                </a:solidFill>
              </a:rPr>
              <a:t>a catalyst </a:t>
            </a:r>
            <a:r>
              <a:rPr lang="en-US" dirty="0">
                <a:solidFill>
                  <a:srgbClr val="002060"/>
                </a:solidFill>
              </a:rPr>
              <a:t>like Ni(CO)</a:t>
            </a:r>
            <a:r>
              <a:rPr lang="en-US" baseline="-25000" dirty="0">
                <a:solidFill>
                  <a:srgbClr val="002060"/>
                </a:solidFill>
              </a:rPr>
              <a:t>4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HCo</a:t>
            </a:r>
            <a:r>
              <a:rPr lang="en-US" dirty="0">
                <a:solidFill>
                  <a:srgbClr val="002060"/>
                </a:solidFill>
              </a:rPr>
              <a:t>(CO)</a:t>
            </a:r>
            <a:r>
              <a:rPr lang="en-US" baseline="-25000" dirty="0">
                <a:solidFill>
                  <a:srgbClr val="002060"/>
                </a:solidFill>
              </a:rPr>
              <a:t>4</a:t>
            </a:r>
            <a:r>
              <a:rPr lang="en-US" dirty="0">
                <a:solidFill>
                  <a:srgbClr val="002060"/>
                </a:solidFill>
              </a:rPr>
              <a:t> or Fe(CO)</a:t>
            </a:r>
            <a:r>
              <a:rPr lang="en-US" baseline="-25000" dirty="0">
                <a:solidFill>
                  <a:srgbClr val="002060"/>
                </a:solidFill>
              </a:rPr>
              <a:t>5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to yield acrylic </a:t>
            </a:r>
            <a:r>
              <a:rPr lang="en-US" dirty="0">
                <a:solidFill>
                  <a:srgbClr val="002060"/>
                </a:solidFill>
              </a:rPr>
              <a:t>acid </a:t>
            </a:r>
            <a:r>
              <a:rPr lang="en-US" dirty="0" smtClean="0">
                <a:solidFill>
                  <a:srgbClr val="002060"/>
                </a:solidFill>
              </a:rPr>
              <a:t>esters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If water is used instead of alcohols, the carboxylic acid is obtained (i.e., acrylic acid)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synthesis of ibuprofen uses a palladium catalyst on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the last step to convert the secondary alcohol into a  carboxylic acid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Application </a:t>
            </a:r>
            <a:r>
              <a:rPr lang="en-US" dirty="0" smtClean="0">
                <a:solidFill>
                  <a:srgbClr val="002060"/>
                </a:solidFill>
              </a:rPr>
              <a:t>VII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914737"/>
              </p:ext>
            </p:extLst>
          </p:nvPr>
        </p:nvGraphicFramePr>
        <p:xfrm>
          <a:off x="3581400" y="4800600"/>
          <a:ext cx="4467225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CS ChemDraw Drawing" r:id="rId3" imgW="5475960" imgH="1850040" progId="ChemDraw.Document.6.0">
                  <p:embed/>
                </p:oleObj>
              </mc:Choice>
              <mc:Fallback>
                <p:oleObj name="CS ChemDraw Drawing" r:id="rId3" imgW="5475960" imgH="185004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800600"/>
                        <a:ext cx="4467225" cy="150495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810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err="1" smtClean="0"/>
              <a:t>Doetz</a:t>
            </a:r>
            <a:r>
              <a:rPr lang="en-US" b="1" i="1" dirty="0" smtClean="0"/>
              <a:t> reaction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Carbonyl compounds are reactant to form metal- </a:t>
            </a:r>
            <a:r>
              <a:rPr lang="en-US" dirty="0" err="1" smtClean="0">
                <a:solidFill>
                  <a:srgbClr val="002060"/>
                </a:solidFill>
              </a:rPr>
              <a:t>carbene</a:t>
            </a:r>
            <a:r>
              <a:rPr lang="en-US" dirty="0" smtClean="0">
                <a:solidFill>
                  <a:srgbClr val="002060"/>
                </a:solidFill>
              </a:rPr>
              <a:t> complexes (Fischer </a:t>
            </a:r>
            <a:r>
              <a:rPr lang="en-US" dirty="0" err="1" smtClean="0">
                <a:solidFill>
                  <a:srgbClr val="002060"/>
                </a:solidFill>
              </a:rPr>
              <a:t>carbenes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addition of an alkyne leads to the formation of a </a:t>
            </a:r>
            <a:r>
              <a:rPr lang="en-US" dirty="0" err="1" smtClean="0">
                <a:solidFill>
                  <a:srgbClr val="C00000"/>
                </a:solidFill>
              </a:rPr>
              <a:t>metallacycle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Next, one of the carbonyl groups is inserted into the Cr-C bond</a:t>
            </a:r>
          </a:p>
          <a:p>
            <a:pPr lvl="1"/>
            <a:r>
              <a:rPr lang="en-US" dirty="0" smtClean="0">
                <a:solidFill>
                  <a:srgbClr val="003300"/>
                </a:solidFill>
              </a:rPr>
              <a:t>The electrophilic addition of the carbonyl function to the phenyl group affords a naphthalene ring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Application </a:t>
            </a:r>
            <a:r>
              <a:rPr lang="en-US" dirty="0" smtClean="0">
                <a:solidFill>
                  <a:srgbClr val="002060"/>
                </a:solidFill>
              </a:rPr>
              <a:t>VIII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18" y="1676400"/>
            <a:ext cx="4572000" cy="35903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6400800" y="1676400"/>
            <a:ext cx="891308" cy="685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00" y="2895600"/>
            <a:ext cx="1238018" cy="685800"/>
          </a:xfrm>
          <a:prstGeom prst="roundRect">
            <a:avLst/>
          </a:prstGeom>
          <a:noFill/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19600" y="2705100"/>
            <a:ext cx="1371600" cy="1028700"/>
          </a:xfrm>
          <a:prstGeom prst="roundRect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70104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first metal carbonyl compound described was Ni(CO)</a:t>
            </a:r>
            <a:r>
              <a:rPr lang="en-US" baseline="-25000" dirty="0" smtClean="0"/>
              <a:t>4 </a:t>
            </a:r>
            <a:r>
              <a:rPr lang="en-US" dirty="0" smtClean="0"/>
              <a:t>(Ludwig </a:t>
            </a:r>
            <a:r>
              <a:rPr lang="en-US" dirty="0" err="1" smtClean="0"/>
              <a:t>Mond</a:t>
            </a:r>
            <a:r>
              <a:rPr lang="en-US" dirty="0" smtClean="0"/>
              <a:t>, ~1890), which was used </a:t>
            </a:r>
            <a:r>
              <a:rPr lang="en-US" dirty="0" smtClean="0"/>
              <a:t>to </a:t>
            </a:r>
            <a:r>
              <a:rPr lang="en-US" dirty="0" smtClean="0"/>
              <a:t>refine nickel metal (</a:t>
            </a:r>
            <a:r>
              <a:rPr lang="en-US" i="1" dirty="0" err="1" smtClean="0"/>
              <a:t>Mond</a:t>
            </a:r>
            <a:r>
              <a:rPr lang="en-US" i="1" dirty="0" smtClean="0"/>
              <a:t> Process</a:t>
            </a:r>
            <a:r>
              <a:rPr lang="en-US" dirty="0" smtClean="0"/>
              <a:t>)</a:t>
            </a:r>
          </a:p>
          <a:p>
            <a:pPr lvl="1"/>
            <a:endParaRPr lang="en-US" sz="2800" b="1" dirty="0" smtClean="0">
              <a:solidFill>
                <a:srgbClr val="FF0000"/>
              </a:solidFill>
            </a:endParaRPr>
          </a:p>
          <a:p>
            <a:pPr lvl="1"/>
            <a:endParaRPr lang="en-US" sz="3300" b="1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Ni(CO)</a:t>
            </a:r>
            <a:r>
              <a:rPr lang="en-US" b="1" baseline="-25000" dirty="0" smtClean="0">
                <a:solidFill>
                  <a:srgbClr val="C00000"/>
                </a:solidFill>
              </a:rPr>
              <a:t>4</a:t>
            </a:r>
            <a:r>
              <a:rPr lang="en-US" b="1" dirty="0" smtClean="0">
                <a:solidFill>
                  <a:srgbClr val="C00000"/>
                </a:solidFill>
              </a:rPr>
              <a:t> is very volatile (</a:t>
            </a:r>
            <a:r>
              <a:rPr lang="en-US" b="1" dirty="0" err="1" smtClean="0">
                <a:solidFill>
                  <a:srgbClr val="C00000"/>
                </a:solidFill>
              </a:rPr>
              <a:t>b.p</a:t>
            </a:r>
            <a:r>
              <a:rPr lang="en-US" b="1" dirty="0" smtClean="0">
                <a:solidFill>
                  <a:srgbClr val="C00000"/>
                </a:solidFill>
              </a:rPr>
              <a:t>. =</a:t>
            </a:r>
            <a:r>
              <a:rPr lang="en-US" b="1" dirty="0" smtClean="0">
                <a:solidFill>
                  <a:srgbClr val="C00000"/>
                </a:solidFill>
              </a:rPr>
              <a:t>40 </a:t>
            </a:r>
            <a:r>
              <a:rPr lang="en-US" b="1" baseline="30000" dirty="0" smtClean="0">
                <a:solidFill>
                  <a:srgbClr val="C00000"/>
                </a:solidFill>
              </a:rPr>
              <a:t>o</a:t>
            </a:r>
            <a:r>
              <a:rPr lang="en-US" b="1" dirty="0" smtClean="0">
                <a:solidFill>
                  <a:srgbClr val="C00000"/>
                </a:solidFill>
              </a:rPr>
              <a:t>C) and also very toxic!</a:t>
            </a:r>
          </a:p>
          <a:p>
            <a:r>
              <a:rPr lang="en-US" dirty="0" smtClean="0"/>
              <a:t>Metal carbonyl compounds are used in many industrial processes producing organic compounds i.e., Monsanto process (acetic acid), Fischer Tropsch process (gasoline, ethylene glycol, methanol) or </a:t>
            </a:r>
            <a:r>
              <a:rPr lang="en-US" dirty="0" err="1" smtClean="0"/>
              <a:t>Reppe</a:t>
            </a:r>
            <a:r>
              <a:rPr lang="en-US" dirty="0" smtClean="0"/>
              <a:t> carbonylation (vinyl esters) from simple precursors (CO, CO</a:t>
            </a:r>
            <a:r>
              <a:rPr lang="en-US" baseline="-25000" dirty="0" smtClean="0"/>
              <a:t>2</a:t>
            </a:r>
            <a:r>
              <a:rPr lang="en-US" dirty="0" smtClean="0"/>
              <a:t>, H</a:t>
            </a:r>
            <a:r>
              <a:rPr lang="en-US" baseline="-25000" dirty="0"/>
              <a:t>2</a:t>
            </a:r>
            <a:r>
              <a:rPr lang="en-US" dirty="0" smtClean="0"/>
              <a:t>, H</a:t>
            </a:r>
            <a:r>
              <a:rPr lang="en-US" baseline="-25000" dirty="0"/>
              <a:t>2</a:t>
            </a:r>
            <a:r>
              <a:rPr lang="en-US" dirty="0" smtClean="0"/>
              <a:t>O)</a:t>
            </a:r>
          </a:p>
          <a:p>
            <a:r>
              <a:rPr lang="en-US" dirty="0" err="1" smtClean="0"/>
              <a:t>Vaska’s</a:t>
            </a:r>
            <a:r>
              <a:rPr lang="en-US" dirty="0" smtClean="0"/>
              <a:t> complex (</a:t>
            </a:r>
            <a:r>
              <a:rPr lang="en-US" dirty="0" err="1" smtClean="0"/>
              <a:t>IrCl</a:t>
            </a:r>
            <a:r>
              <a:rPr lang="en-US" dirty="0" smtClean="0"/>
              <a:t>(CO)(PPh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) absorbs oxygen reversibly and serves as model for the oxygen absorption of myoglobin and hemoglobin (CO and Cl-ligand are disordered in the </a:t>
            </a:r>
            <a:r>
              <a:rPr lang="en-US" dirty="0" smtClean="0"/>
              <a:t>structure, two CO ligands are shown in the structure)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0"/>
            <a:ext cx="1371600" cy="160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3" t="21534" r="36002" b="23137"/>
          <a:stretch/>
        </p:blipFill>
        <p:spPr bwMode="auto">
          <a:xfrm>
            <a:off x="7239000" y="4495800"/>
            <a:ext cx="166314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288483"/>
              </p:ext>
            </p:extLst>
          </p:nvPr>
        </p:nvGraphicFramePr>
        <p:xfrm>
          <a:off x="2895600" y="2209800"/>
          <a:ext cx="2824163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CS ChemDraw Drawing" r:id="rId5" imgW="2823453" imgH="610858" progId="ChemDraw.Document.6.0">
                  <p:embed/>
                </p:oleObj>
              </mc:Choice>
              <mc:Fallback>
                <p:oleObj name="CS ChemDraw Drawing" r:id="rId5" imgW="2823453" imgH="6108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2209800"/>
                        <a:ext cx="2824163" cy="611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Carbon monoxide is a colorless, tasteless gas that is highly toxic because it strongly binds to the iron in hemoglobin</a:t>
            </a:r>
          </a:p>
          <a:p>
            <a:r>
              <a:rPr lang="en-US" dirty="0" smtClean="0"/>
              <a:t>The molecule is generally described with a triple bond </a:t>
            </a:r>
            <a:br>
              <a:rPr lang="en-US" dirty="0" smtClean="0"/>
            </a:br>
            <a:r>
              <a:rPr lang="en-US" dirty="0" smtClean="0"/>
              <a:t>because the bond distance of d=113 pm is too short for </a:t>
            </a:r>
            <a:br>
              <a:rPr lang="en-US" dirty="0" smtClean="0"/>
            </a:br>
            <a:r>
              <a:rPr lang="en-US" dirty="0" smtClean="0"/>
              <a:t>a double bond i.e., formaldehyde (H</a:t>
            </a:r>
            <a:r>
              <a:rPr lang="en-US" baseline="-25000" dirty="0" smtClean="0"/>
              <a:t>2</a:t>
            </a:r>
            <a:r>
              <a:rPr lang="en-US" dirty="0" smtClean="0"/>
              <a:t>C=O, d=121 pm)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structure on the left is the major contributor because both atoms have an octet in this resonance structure (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dirty="0" smtClean="0"/>
              <a:t>=0.122 D)</a:t>
            </a:r>
          </a:p>
          <a:p>
            <a:r>
              <a:rPr lang="en-US" dirty="0" smtClean="0"/>
              <a:t>The lone pair of the carbon atom is located in a </a:t>
            </a:r>
            <a:r>
              <a:rPr lang="en-US" i="1" dirty="0" err="1" smtClean="0"/>
              <a:t>sp</a:t>
            </a:r>
            <a:r>
              <a:rPr lang="en-US" dirty="0" smtClean="0"/>
              <a:t>-orbital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Carbon Monoxide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upload.wikimedia.org/wikipedia/commons/0/09/Carbon-monoxide-resonance-2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8"/>
          <a:stretch/>
        </p:blipFill>
        <p:spPr bwMode="auto">
          <a:xfrm>
            <a:off x="1676400" y="3962400"/>
            <a:ext cx="4038600" cy="5554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00450"/>
            <a:ext cx="16668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1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 ligand usually binds via the carbon atom to the metal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lone pair on the carbon forms a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-bond with a suitable </a:t>
            </a:r>
            <a:br>
              <a:rPr lang="en-US" dirty="0" smtClean="0"/>
            </a:br>
            <a:r>
              <a:rPr lang="en-US" i="1" dirty="0" smtClean="0"/>
              <a:t>d</a:t>
            </a:r>
            <a:r>
              <a:rPr lang="en-US" dirty="0" smtClean="0"/>
              <a:t>-orbital of the metal (i.e., d</a:t>
            </a:r>
            <a:r>
              <a:rPr lang="en-US" baseline="-25000" dirty="0" smtClean="0"/>
              <a:t>(x</a:t>
            </a:r>
            <a:r>
              <a:rPr lang="en-US" sz="2200" baseline="-10000" dirty="0" smtClean="0"/>
              <a:t>2</a:t>
            </a:r>
            <a:r>
              <a:rPr lang="en-US" baseline="-25000" dirty="0" smtClean="0"/>
              <a:t>-y</a:t>
            </a:r>
            <a:r>
              <a:rPr lang="en-US" sz="2200" baseline="-10000" dirty="0" smtClean="0"/>
              <a:t>2</a:t>
            </a:r>
            <a:r>
              <a:rPr lang="en-US" baseline="-25000" dirty="0" smtClean="0"/>
              <a:t>)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metal can form a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-</a:t>
            </a:r>
            <a:r>
              <a:rPr lang="en-US" dirty="0" err="1" smtClean="0"/>
              <a:t>backbond</a:t>
            </a:r>
            <a:r>
              <a:rPr lang="en-US" dirty="0" smtClean="0"/>
              <a:t> via the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*-orbital of the</a:t>
            </a:r>
            <a:br>
              <a:rPr lang="en-US" dirty="0" smtClean="0"/>
            </a:br>
            <a:r>
              <a:rPr lang="en-US" dirty="0" smtClean="0"/>
              <a:t>CO ligand </a:t>
            </a:r>
            <a:r>
              <a:rPr lang="en-US" dirty="0"/>
              <a:t>(i.e., </a:t>
            </a:r>
            <a:r>
              <a:rPr lang="en-US" dirty="0" smtClean="0"/>
              <a:t>d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xy</a:t>
            </a:r>
            <a:r>
              <a:rPr lang="en-US" baseline="-25000" dirty="0" smtClean="0"/>
              <a:t>)</a:t>
            </a:r>
            <a:r>
              <a:rPr lang="en-US" dirty="0" smtClean="0"/>
              <a:t>)</a:t>
            </a:r>
          </a:p>
          <a:p>
            <a:r>
              <a:rPr lang="en-US" dirty="0" smtClean="0"/>
              <a:t>Electron-rich metals i.e., late transition metals in low oxidation states are more likely to donate electrons for the backbonding</a:t>
            </a:r>
          </a:p>
          <a:p>
            <a:r>
              <a:rPr lang="en-US" dirty="0" smtClean="0"/>
              <a:t>A strong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-</a:t>
            </a:r>
            <a:r>
              <a:rPr lang="en-US" dirty="0" err="1" smtClean="0"/>
              <a:t>backbond</a:t>
            </a:r>
            <a:r>
              <a:rPr lang="en-US" dirty="0" smtClean="0"/>
              <a:t> results in a shorter the M-C bond and </a:t>
            </a:r>
            <a:br>
              <a:rPr lang="en-US" dirty="0" smtClean="0"/>
            </a:br>
            <a:r>
              <a:rPr lang="en-US" dirty="0" smtClean="0"/>
              <a:t>a longer the C-O (II) bond due to the population of an anti-bonding orbital in the CO ligand (see infrared spectrum)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Bond Mode of CO to Metals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3810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278639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/>
              <a:t>xy</a:t>
            </a:r>
            <a:r>
              <a:rPr lang="en-US" sz="1100" b="1" dirty="0" smtClean="0"/>
              <a:t>-plane</a:t>
            </a:r>
            <a:endParaRPr lang="en-US" sz="11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6238"/>
              </p:ext>
            </p:extLst>
          </p:nvPr>
        </p:nvGraphicFramePr>
        <p:xfrm>
          <a:off x="2666997" y="6019794"/>
          <a:ext cx="3037840" cy="45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r:id="rId4" imgW="3037840" imgH="452120" progId="ChemDraw.Document.6.0">
                  <p:embed/>
                </p:oleObj>
              </mc:Choice>
              <mc:Fallback>
                <p:oleObj r:id="rId4" imgW="3037840" imgH="45212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997" y="6019794"/>
                        <a:ext cx="3037840" cy="45212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0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5498" y="15240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Some compounds can be obtained by direct carbonylation of a metal at room temperature or elevated temperatures</a:t>
            </a:r>
          </a:p>
          <a:p>
            <a:endParaRPr lang="en-US" sz="19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900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In other cases, the metal has to be generated </a:t>
            </a:r>
            <a:r>
              <a:rPr lang="en-US" i="1" dirty="0" smtClean="0">
                <a:solidFill>
                  <a:srgbClr val="002060"/>
                </a:solidFill>
              </a:rPr>
              <a:t>in-situ</a:t>
            </a:r>
            <a:r>
              <a:rPr lang="en-US" dirty="0" smtClean="0">
                <a:solidFill>
                  <a:srgbClr val="002060"/>
                </a:solidFill>
              </a:rPr>
              <a:t> by reduction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of a metal halide or metal oxide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Many polynuclear metal carbonyl compounds can be obtained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using photochemistry which exploits the labile character of many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M-CO </a:t>
            </a:r>
            <a:r>
              <a:rPr lang="en-US" dirty="0" smtClean="0">
                <a:solidFill>
                  <a:srgbClr val="C00000"/>
                </a:solidFill>
              </a:rPr>
              <a:t>bonds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Synthesis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1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6"/>
          <a:stretch/>
        </p:blipFill>
        <p:spPr bwMode="auto">
          <a:xfrm>
            <a:off x="2971800" y="2133600"/>
            <a:ext cx="3357001" cy="2066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971800" y="2133601"/>
            <a:ext cx="3357001" cy="685800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71799" y="2971800"/>
            <a:ext cx="3357001" cy="73152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71798" y="3733800"/>
            <a:ext cx="3357001" cy="50334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0625"/>
            <a:ext cx="1752004" cy="223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09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Three bond modes found in metal carbonyl compounds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terminal mode is the most frequently one mode found exhibiting a carbon oxygen triple bond i.e., Ni(CO)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The double or triply-bridged mode is found in many </a:t>
            </a:r>
            <a:r>
              <a:rPr lang="en-US" dirty="0" err="1" smtClean="0"/>
              <a:t>polynuclear</a:t>
            </a:r>
            <a:r>
              <a:rPr lang="en-US" dirty="0" smtClean="0"/>
              <a:t> metals carbonyl compounds with an electron deficiency i.e., Rh</a:t>
            </a:r>
            <a:r>
              <a:rPr lang="en-US" baseline="-25000" dirty="0" smtClean="0"/>
              <a:t>6</a:t>
            </a:r>
            <a:r>
              <a:rPr lang="en-US" dirty="0" smtClean="0"/>
              <a:t>(CO)</a:t>
            </a:r>
            <a:r>
              <a:rPr lang="en-US" baseline="-25000" dirty="0" smtClean="0"/>
              <a:t>16 </a:t>
            </a:r>
            <a:r>
              <a:rPr lang="en-US" dirty="0" smtClean="0"/>
              <a:t>(four triply bridged CO groups)</a:t>
            </a:r>
          </a:p>
          <a:p>
            <a:r>
              <a:rPr lang="en-US" dirty="0" smtClean="0"/>
              <a:t>Which modes are present in a given compound can often </a:t>
            </a:r>
            <a:br>
              <a:rPr lang="en-US" dirty="0" smtClean="0"/>
            </a:br>
            <a:r>
              <a:rPr lang="en-US" dirty="0" smtClean="0"/>
              <a:t>be determined by infrared and </a:t>
            </a:r>
            <a:r>
              <a:rPr lang="en-US" baseline="30000" dirty="0" smtClean="0"/>
              <a:t>13</a:t>
            </a:r>
            <a:r>
              <a:rPr lang="en-US" dirty="0" smtClean="0"/>
              <a:t>C-NMR spectroscopy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Structures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196017"/>
              </p:ext>
            </p:extLst>
          </p:nvPr>
        </p:nvGraphicFramePr>
        <p:xfrm>
          <a:off x="2836684" y="1981200"/>
          <a:ext cx="2659068" cy="124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CS ChemDraw Drawing" r:id="rId3" imgW="2954520" imgH="1380600" progId="ChemDraw.Document.6.0">
                  <p:embed/>
                </p:oleObj>
              </mc:Choice>
              <mc:Fallback>
                <p:oleObj name="CS ChemDraw Drawing" r:id="rId3" imgW="2954520" imgH="13806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684" y="1981200"/>
                        <a:ext cx="2659068" cy="124254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File:Hexadecacarbonylhexarhodium.sv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34146"/>
            <a:ext cx="1463040" cy="13424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2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Mononuclear compounds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err="1" smtClean="0"/>
              <a:t>Dinuclear</a:t>
            </a:r>
            <a:r>
              <a:rPr lang="en-US" b="1" dirty="0" smtClean="0"/>
              <a:t> compounds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Structures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313892"/>
              </p:ext>
            </p:extLst>
          </p:nvPr>
        </p:nvGraphicFramePr>
        <p:xfrm>
          <a:off x="2285999" y="2057399"/>
          <a:ext cx="4512150" cy="105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" name="CS ChemDraw Drawing" r:id="rId4" imgW="3609720" imgH="847800" progId="ChemDraw.Document.6.0">
                  <p:embed/>
                </p:oleObj>
              </mc:Choice>
              <mc:Fallback>
                <p:oleObj name="CS ChemDraw Drawing" r:id="rId4" imgW="3609720" imgH="8478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9" y="2057399"/>
                        <a:ext cx="4512150" cy="105975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55313" y="3200400"/>
            <a:ext cx="493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M(CO)</a:t>
            </a:r>
            <a:r>
              <a:rPr lang="en-US" baseline="-25000" dirty="0"/>
              <a:t>6 </a:t>
            </a:r>
            <a:r>
              <a:rPr lang="en-US" dirty="0"/>
              <a:t>(O</a:t>
            </a:r>
            <a:r>
              <a:rPr lang="en-US" baseline="-25000" dirty="0"/>
              <a:t>h</a:t>
            </a:r>
            <a:r>
              <a:rPr lang="en-US" dirty="0"/>
              <a:t>)         M(CO)</a:t>
            </a:r>
            <a:r>
              <a:rPr lang="en-US" baseline="-25000" dirty="0"/>
              <a:t>5 </a:t>
            </a:r>
            <a:r>
              <a:rPr lang="en-US" dirty="0"/>
              <a:t>(D</a:t>
            </a:r>
            <a:r>
              <a:rPr lang="en-US" baseline="-25000" dirty="0"/>
              <a:t>3h</a:t>
            </a:r>
            <a:r>
              <a:rPr lang="en-US" dirty="0"/>
              <a:t>)</a:t>
            </a:r>
            <a:r>
              <a:rPr lang="en-US" baseline="-25000" dirty="0"/>
              <a:t>    </a:t>
            </a:r>
            <a:r>
              <a:rPr lang="en-US" dirty="0" smtClean="0"/>
              <a:t>     </a:t>
            </a:r>
            <a:r>
              <a:rPr lang="en-US" dirty="0"/>
              <a:t>M(CO)</a:t>
            </a:r>
            <a:r>
              <a:rPr lang="en-US" baseline="-25000" dirty="0"/>
              <a:t>4 </a:t>
            </a:r>
            <a:r>
              <a:rPr lang="en-US" dirty="0"/>
              <a:t>(T</a:t>
            </a:r>
            <a:r>
              <a:rPr lang="en-US" baseline="-25000" dirty="0"/>
              <a:t>d</a:t>
            </a:r>
            <a:r>
              <a:rPr lang="en-US" dirty="0" smtClean="0"/>
              <a:t>)</a:t>
            </a:r>
          </a:p>
          <a:p>
            <a:r>
              <a:rPr lang="en-US" dirty="0" smtClean="0"/>
              <a:t> i.e.,  </a:t>
            </a:r>
            <a:r>
              <a:rPr lang="en-US" b="1" dirty="0" smtClean="0"/>
              <a:t>Cr(CO)</a:t>
            </a:r>
            <a:r>
              <a:rPr lang="en-US" b="1" baseline="-25000" dirty="0" smtClean="0"/>
              <a:t>6</a:t>
            </a:r>
            <a:r>
              <a:rPr lang="en-US" b="1" dirty="0" smtClean="0"/>
              <a:t> </a:t>
            </a:r>
            <a:r>
              <a:rPr lang="en-US" dirty="0" smtClean="0"/>
              <a:t>      i.e., </a:t>
            </a:r>
            <a:r>
              <a:rPr lang="en-US" b="1" dirty="0" smtClean="0">
                <a:solidFill>
                  <a:srgbClr val="FF9900"/>
                </a:solidFill>
              </a:rPr>
              <a:t>Fe(CO)</a:t>
            </a:r>
            <a:r>
              <a:rPr lang="en-US" b="1" baseline="-25000" dirty="0" smtClean="0">
                <a:solidFill>
                  <a:srgbClr val="FF9900"/>
                </a:solidFill>
              </a:rPr>
              <a:t>5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dirty="0" smtClean="0">
                <a:solidFill>
                  <a:srgbClr val="FF9900"/>
                </a:solidFill>
              </a:rPr>
              <a:t>    </a:t>
            </a:r>
            <a:r>
              <a:rPr lang="en-US" dirty="0" smtClean="0"/>
              <a:t>    i.e., </a:t>
            </a:r>
            <a:r>
              <a:rPr lang="en-US" b="1" dirty="0" smtClean="0"/>
              <a:t>Ni(CO)</a:t>
            </a:r>
            <a:r>
              <a:rPr lang="en-US" b="1" baseline="-25000" dirty="0" smtClean="0"/>
              <a:t>4</a:t>
            </a:r>
            <a:endParaRPr lang="en-US" b="1" baseline="-25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936614"/>
              </p:ext>
            </p:extLst>
          </p:nvPr>
        </p:nvGraphicFramePr>
        <p:xfrm>
          <a:off x="609600" y="4419604"/>
          <a:ext cx="361300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1" name="CS ChemDraw Drawing" r:id="rId6" imgW="3879000" imgH="981720" progId="ChemDraw.Document.6.0">
                  <p:embed/>
                </p:oleObj>
              </mc:Choice>
              <mc:Fallback>
                <p:oleObj name="CS ChemDraw Drawing" r:id="rId6" imgW="3879000" imgH="98172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19604"/>
                        <a:ext cx="3613004" cy="9144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174034"/>
              </p:ext>
            </p:extLst>
          </p:nvPr>
        </p:nvGraphicFramePr>
        <p:xfrm>
          <a:off x="4572000" y="4404360"/>
          <a:ext cx="414429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" name="CS ChemDraw Drawing" r:id="rId8" imgW="3920760" imgH="865080" progId="ChemDraw.Document.6.0">
                  <p:embed/>
                </p:oleObj>
              </mc:Choice>
              <mc:Fallback>
                <p:oleObj name="CS ChemDraw Drawing" r:id="rId8" imgW="3920760" imgH="86508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04360"/>
                        <a:ext cx="4144291" cy="9144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70600" y="5410200"/>
            <a:ext cx="3603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(CO)</a:t>
            </a:r>
            <a:r>
              <a:rPr lang="en-US" baseline="-25000" dirty="0"/>
              <a:t>10 </a:t>
            </a:r>
            <a:r>
              <a:rPr lang="en-US" dirty="0"/>
              <a:t>(D</a:t>
            </a:r>
            <a:r>
              <a:rPr lang="en-US" baseline="-25000" dirty="0"/>
              <a:t>4d</a:t>
            </a:r>
            <a:r>
              <a:rPr lang="en-US" dirty="0"/>
              <a:t>)</a:t>
            </a:r>
            <a:r>
              <a:rPr lang="en-US" baseline="-25000" dirty="0"/>
              <a:t>     	</a:t>
            </a:r>
            <a:r>
              <a:rPr lang="en-US" baseline="-25000" dirty="0" smtClean="0">
                <a:solidFill>
                  <a:srgbClr val="FF9900"/>
                </a:solidFill>
              </a:rPr>
              <a:t>    </a:t>
            </a:r>
            <a:r>
              <a:rPr lang="en-US" b="1" dirty="0">
                <a:solidFill>
                  <a:srgbClr val="FF9900"/>
                </a:solidFill>
              </a:rPr>
              <a:t>Fe</a:t>
            </a:r>
            <a:r>
              <a:rPr lang="en-US" b="1" baseline="-25000" dirty="0">
                <a:solidFill>
                  <a:srgbClr val="FF9900"/>
                </a:solidFill>
              </a:rPr>
              <a:t>2</a:t>
            </a:r>
            <a:r>
              <a:rPr lang="en-US" b="1" dirty="0">
                <a:solidFill>
                  <a:srgbClr val="FF9900"/>
                </a:solidFill>
              </a:rPr>
              <a:t>(CO)</a:t>
            </a:r>
            <a:r>
              <a:rPr lang="en-US" b="1" baseline="-25000" dirty="0">
                <a:solidFill>
                  <a:srgbClr val="FF9900"/>
                </a:solidFill>
              </a:rPr>
              <a:t>9 </a:t>
            </a:r>
            <a:r>
              <a:rPr lang="en-US" b="1" dirty="0">
                <a:solidFill>
                  <a:srgbClr val="FF9900"/>
                </a:solidFill>
              </a:rPr>
              <a:t>(D</a:t>
            </a:r>
            <a:r>
              <a:rPr lang="en-US" b="1" baseline="-25000" dirty="0">
                <a:solidFill>
                  <a:srgbClr val="FF9900"/>
                </a:solidFill>
              </a:rPr>
              <a:t>3h</a:t>
            </a:r>
            <a:r>
              <a:rPr lang="en-US" b="1" dirty="0" smtClean="0">
                <a:solidFill>
                  <a:srgbClr val="FF9900"/>
                </a:solidFill>
              </a:rPr>
              <a:t>)</a:t>
            </a:r>
          </a:p>
          <a:p>
            <a:r>
              <a:rPr lang="en-US" dirty="0" smtClean="0"/>
              <a:t>i.e., </a:t>
            </a:r>
            <a:r>
              <a:rPr lang="en-US" b="1" dirty="0" smtClean="0"/>
              <a:t>Re</a:t>
            </a:r>
            <a:r>
              <a:rPr lang="en-US" b="1" baseline="-25000" dirty="0" smtClean="0"/>
              <a:t>2</a:t>
            </a:r>
            <a:r>
              <a:rPr lang="en-US" b="1" dirty="0" smtClean="0"/>
              <a:t>(CO)</a:t>
            </a:r>
            <a:r>
              <a:rPr lang="en-US" b="1" baseline="-25000" dirty="0" smtClean="0"/>
              <a:t>10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5410200"/>
            <a:ext cx="3986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(CO)</a:t>
            </a:r>
            <a:r>
              <a:rPr lang="en-US" b="1" baseline="-25000" dirty="0">
                <a:solidFill>
                  <a:srgbClr val="FF0000"/>
                </a:solidFill>
              </a:rPr>
              <a:t>8 </a:t>
            </a:r>
            <a:r>
              <a:rPr lang="en-US" baseline="-25000" dirty="0">
                <a:solidFill>
                  <a:srgbClr val="FF0000"/>
                </a:solidFill>
              </a:rPr>
              <a:t>	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          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(CO)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b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(solid state, C</a:t>
            </a:r>
            <a:r>
              <a:rPr lang="en-US" baseline="-25000" dirty="0" smtClean="0">
                <a:solidFill>
                  <a:srgbClr val="FF0000"/>
                </a:solidFill>
              </a:rPr>
              <a:t>2v</a:t>
            </a:r>
            <a:r>
              <a:rPr lang="en-US" dirty="0" smtClean="0">
                <a:solidFill>
                  <a:srgbClr val="FF0000"/>
                </a:solidFill>
              </a:rPr>
              <a:t>)          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solution, D</a:t>
            </a:r>
            <a:r>
              <a:rPr lang="en-US" baseline="-25000" dirty="0">
                <a:solidFill>
                  <a:schemeClr val="accent2">
                    <a:lumMod val="50000"/>
                  </a:schemeClr>
                </a:solidFill>
              </a:rPr>
              <a:t>3d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Free CO: 2143 cm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Terminal CO groups: 1850-2125 cm</a:t>
            </a:r>
            <a:r>
              <a:rPr lang="en-US" baseline="30000" dirty="0"/>
              <a:t>-1</a:t>
            </a:r>
            <a:endParaRPr lang="en-US" dirty="0" smtClean="0"/>
          </a:p>
          <a:p>
            <a:r>
              <a:rPr lang="en-US" i="1" dirty="0" smtClean="0">
                <a:latin typeface="Symbol" pitchFamily="18" charset="2"/>
              </a:rPr>
              <a:t>m</a:t>
            </a:r>
            <a:r>
              <a:rPr lang="en-US" i="1" baseline="-25000" dirty="0" smtClean="0"/>
              <a:t>2</a:t>
            </a:r>
            <a:r>
              <a:rPr lang="en-US" dirty="0" smtClean="0"/>
              <a:t>-brigding </a:t>
            </a:r>
            <a:r>
              <a:rPr lang="en-US" dirty="0"/>
              <a:t>CO </a:t>
            </a:r>
            <a:r>
              <a:rPr lang="en-US" dirty="0" smtClean="0"/>
              <a:t>groups: 1750-1850 cm</a:t>
            </a:r>
            <a:r>
              <a:rPr lang="en-US" baseline="30000" dirty="0"/>
              <a:t>-1</a:t>
            </a:r>
            <a:endParaRPr lang="en-US" dirty="0" smtClean="0"/>
          </a:p>
          <a:p>
            <a:r>
              <a:rPr lang="en-US" i="1" dirty="0" smtClean="0">
                <a:latin typeface="Symbol" pitchFamily="18" charset="2"/>
              </a:rPr>
              <a:t>m</a:t>
            </a:r>
            <a:r>
              <a:rPr lang="en-US" i="1" baseline="-25000" dirty="0" smtClean="0"/>
              <a:t>3</a:t>
            </a:r>
            <a:r>
              <a:rPr lang="en-US" dirty="0" smtClean="0"/>
              <a:t>-bridging </a:t>
            </a:r>
            <a:r>
              <a:rPr lang="en-US" dirty="0"/>
              <a:t>CO </a:t>
            </a:r>
            <a:r>
              <a:rPr lang="en-US" dirty="0" smtClean="0"/>
              <a:t>groups: 1620-1730 cm</a:t>
            </a:r>
            <a:r>
              <a:rPr lang="en-US" baseline="30000" dirty="0"/>
              <a:t>-1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3300"/>
                </a:solidFill>
              </a:rPr>
              <a:t>Non-classical metal carbonyl compounds can have </a:t>
            </a:r>
            <a:r>
              <a:rPr lang="en-US" dirty="0" smtClean="0">
                <a:solidFill>
                  <a:srgbClr val="003300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rgbClr val="003300"/>
                </a:solidFill>
              </a:rPr>
              <a:t>(CO) greater than the one observed in free CO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Infrared Spectroscopy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543534"/>
              </p:ext>
            </p:extLst>
          </p:nvPr>
        </p:nvGraphicFramePr>
        <p:xfrm>
          <a:off x="1371600" y="2895600"/>
          <a:ext cx="6096000" cy="268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Compound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(CO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) [cm</a:t>
                      </a:r>
                      <a:r>
                        <a:rPr lang="en-US" sz="1600" baseline="3000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d(CO)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[pm]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Ni(CO)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2057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112.6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Fe(CO)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2013, 2034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112.2, 114.6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Cr(CO)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114.0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(CO)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1976, 2014, 2070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112-113, 114.7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(CO)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1829, 2019,</a:t>
                      </a:r>
                      <a:r>
                        <a:rPr lang="en-US" sz="1600" baseline="0" dirty="0" smtClean="0"/>
                        <a:t> 2082</a:t>
                      </a:r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112.6,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116.0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Rh</a:t>
                      </a:r>
                      <a:r>
                        <a:rPr lang="en-US" sz="1600" baseline="-25000" dirty="0" smtClean="0"/>
                        <a:t>6</a:t>
                      </a:r>
                      <a:r>
                        <a:rPr lang="en-US" sz="1600" dirty="0" smtClean="0"/>
                        <a:t>(CO)</a:t>
                      </a:r>
                      <a:r>
                        <a:rPr lang="en-US" sz="1600" baseline="-25000" dirty="0" smtClean="0"/>
                        <a:t>16</a:t>
                      </a:r>
                      <a:endParaRPr lang="en-US" sz="1600" baseline="-25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1800, 2026, 2073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115.5, 120.1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rgbClr val="003300"/>
                          </a:solidFill>
                          <a:effectLst/>
                        </a:rPr>
                        <a:t>Ag(CO)</a:t>
                      </a:r>
                      <a:r>
                        <a:rPr kumimoji="0" lang="en-US" sz="1600" kern="1200" baseline="-25000" dirty="0" smtClean="0">
                          <a:solidFill>
                            <a:srgbClr val="003300"/>
                          </a:solidFill>
                          <a:effectLst/>
                        </a:rPr>
                        <a:t>2</a:t>
                      </a:r>
                      <a:r>
                        <a:rPr kumimoji="0" lang="en-US" sz="1600" kern="1200" baseline="30000" dirty="0" smtClean="0">
                          <a:solidFill>
                            <a:srgbClr val="003300"/>
                          </a:solidFill>
                          <a:effectLst/>
                        </a:rPr>
                        <a:t>+</a:t>
                      </a:r>
                      <a:endParaRPr lang="en-US" sz="1600" baseline="-25000" dirty="0">
                        <a:solidFill>
                          <a:srgbClr val="0033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3300"/>
                          </a:solidFill>
                        </a:rPr>
                        <a:t>2185</a:t>
                      </a:r>
                      <a:endParaRPr lang="en-US" sz="1600" dirty="0">
                        <a:solidFill>
                          <a:srgbClr val="0033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rgbClr val="003300"/>
                          </a:solidFill>
                          <a:latin typeface="+mj-lt"/>
                        </a:rPr>
                        <a:t>108.0</a:t>
                      </a:r>
                      <a:endParaRPr lang="en-US" sz="1600" dirty="0">
                        <a:solidFill>
                          <a:srgbClr val="0033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26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Terminal CO: 180-220 ppm</a:t>
            </a:r>
          </a:p>
          <a:p>
            <a:r>
              <a:rPr lang="en-US" dirty="0" smtClean="0"/>
              <a:t>Bridging CO: 230-280 ppm</a:t>
            </a:r>
          </a:p>
          <a:p>
            <a:r>
              <a:rPr lang="en-US" b="1" dirty="0" smtClean="0"/>
              <a:t>Examples: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M(CO)</a:t>
            </a:r>
            <a:r>
              <a:rPr lang="en-US" baseline="-25000" dirty="0">
                <a:solidFill>
                  <a:srgbClr val="002060"/>
                </a:solidFill>
              </a:rPr>
              <a:t>6</a:t>
            </a:r>
            <a:r>
              <a:rPr lang="en-US" dirty="0">
                <a:solidFill>
                  <a:srgbClr val="002060"/>
                </a:solidFill>
              </a:rPr>
              <a:t>: Cr: 211 ppm, Mo: 201.2 ppm, W: 193.1 ppm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Fe(CO)</a:t>
            </a:r>
            <a:r>
              <a:rPr lang="en-US" baseline="-25000" dirty="0" smtClean="0">
                <a:solidFill>
                  <a:srgbClr val="002060"/>
                </a:solidFill>
              </a:rPr>
              <a:t>5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Solid state: 208.1 ppm (equatorial) and 216 ppm (axial) in a 3:2-ratio 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Solution: 211.6 ppm (due to rapid axial-equatorial exchange)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Fe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(CO)</a:t>
            </a:r>
            <a:r>
              <a:rPr lang="en-US" baseline="-25000" dirty="0" smtClean="0">
                <a:solidFill>
                  <a:srgbClr val="002060"/>
                </a:solidFill>
              </a:rPr>
              <a:t>9</a:t>
            </a:r>
            <a:r>
              <a:rPr lang="en-US" dirty="0" smtClean="0">
                <a:solidFill>
                  <a:srgbClr val="002060"/>
                </a:solidFill>
              </a:rPr>
              <a:t> (solid state): 204.2 ppm (terminal), 236.4 ppm (bridging)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(CO)</a:t>
            </a:r>
            <a:r>
              <a:rPr lang="en-US" baseline="-25000" dirty="0" smtClean="0">
                <a:solidFill>
                  <a:srgbClr val="002060"/>
                </a:solidFill>
              </a:rPr>
              <a:t>8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Solid state: 182 </a:t>
            </a:r>
            <a:r>
              <a:rPr lang="en-US" dirty="0">
                <a:solidFill>
                  <a:srgbClr val="660066"/>
                </a:solidFill>
              </a:rPr>
              <a:t>ppm (terminal), </a:t>
            </a:r>
            <a:r>
              <a:rPr lang="en-US" dirty="0" smtClean="0">
                <a:solidFill>
                  <a:srgbClr val="660066"/>
                </a:solidFill>
              </a:rPr>
              <a:t>234 </a:t>
            </a:r>
            <a:r>
              <a:rPr lang="en-US" dirty="0">
                <a:solidFill>
                  <a:srgbClr val="660066"/>
                </a:solidFill>
              </a:rPr>
              <a:t>ppm (bridging</a:t>
            </a:r>
            <a:r>
              <a:rPr lang="en-US" dirty="0" smtClean="0">
                <a:solidFill>
                  <a:srgbClr val="660066"/>
                </a:solidFill>
              </a:rPr>
              <a:t>)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Solution: 205.3 </a:t>
            </a:r>
            <a:r>
              <a:rPr lang="en-US" dirty="0" smtClean="0">
                <a:solidFill>
                  <a:srgbClr val="660066"/>
                </a:solidFill>
              </a:rPr>
              <a:t>ppm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aseline="30000" dirty="0" smtClean="0">
                <a:solidFill>
                  <a:srgbClr val="002060"/>
                </a:solidFill>
              </a:rPr>
              <a:t>13</a:t>
            </a:r>
            <a:r>
              <a:rPr lang="en-US" dirty="0" smtClean="0">
                <a:solidFill>
                  <a:srgbClr val="002060"/>
                </a:solidFill>
              </a:rPr>
              <a:t>C-NMR </a:t>
            </a:r>
            <a:r>
              <a:rPr lang="en-US" dirty="0">
                <a:solidFill>
                  <a:srgbClr val="002060"/>
                </a:solidFill>
              </a:rPr>
              <a:t>Spectroscopy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2178</TotalTime>
  <Words>873</Words>
  <Application>Microsoft Office PowerPoint</Application>
  <PresentationFormat>On-screen Show (4:3)</PresentationFormat>
  <Paragraphs>196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Paper</vt:lpstr>
      <vt:lpstr>CS ChemDraw Drawing</vt:lpstr>
      <vt:lpstr>Lecture 16a</vt:lpstr>
      <vt:lpstr>Introduction</vt:lpstr>
      <vt:lpstr>Carbon Monoxide</vt:lpstr>
      <vt:lpstr>Bond Mode of CO to Metals</vt:lpstr>
      <vt:lpstr>Synthesis </vt:lpstr>
      <vt:lpstr>Structures I</vt:lpstr>
      <vt:lpstr>Structures II</vt:lpstr>
      <vt:lpstr>Infrared Spectroscopy</vt:lpstr>
      <vt:lpstr>13C-NMR Spectroscopy</vt:lpstr>
      <vt:lpstr>Application I</vt:lpstr>
      <vt:lpstr>Application II</vt:lpstr>
      <vt:lpstr>Application III</vt:lpstr>
      <vt:lpstr>Application IV</vt:lpstr>
      <vt:lpstr>Application V</vt:lpstr>
      <vt:lpstr>Application VI</vt:lpstr>
      <vt:lpstr>Application VII</vt:lpstr>
      <vt:lpstr>Application VIII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16a</dc:title>
  <dc:creator>A. Bacher</dc:creator>
  <cp:lastModifiedBy>Alf Bacher</cp:lastModifiedBy>
  <cp:revision>108</cp:revision>
  <dcterms:created xsi:type="dcterms:W3CDTF">2010-11-17T15:58:38Z</dcterms:created>
  <dcterms:modified xsi:type="dcterms:W3CDTF">2014-02-21T21:45:03Z</dcterms:modified>
</cp:coreProperties>
</file>