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4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7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0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6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2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9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5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8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6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1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CF0A0-6861-430C-B790-36A0B8688013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5E8B8-A167-4337-B319-8C102E09E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50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9.emf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oleObject" Target="../embeddings/oleObject8.bin"/><Relationship Id="rId7" Type="http://schemas.openxmlformats.org/officeDocument/2006/relationships/hyperlink" Target="//upload.wikimedia.org/wikipedia/commons/3/34/KI_test_paper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jpeg"/><Relationship Id="rId5" Type="http://schemas.openxmlformats.org/officeDocument/2006/relationships/hyperlink" Target="http://en.wikipedia.org/wiki/File:Toluene_with_sodium-benzophenone_-_intense_blue.jpg" TargetMode="Externa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15b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Drying of Solvents 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Conventional Drying Agents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Usually drying agents like anhydrous 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or MgSO</a:t>
            </a:r>
            <a:r>
              <a:rPr lang="en-US" baseline="-25000" dirty="0" smtClean="0"/>
              <a:t>4</a:t>
            </a:r>
            <a:r>
              <a:rPr lang="en-US" dirty="0" smtClean="0"/>
              <a:t> are used to dry many organic solutions</a:t>
            </a:r>
          </a:p>
          <a:p>
            <a:r>
              <a:rPr lang="en-US" dirty="0" smtClean="0"/>
              <a:t>They remove the majority of the water but not all of it because the drying process is an equilibrium reaction</a:t>
            </a:r>
          </a:p>
          <a:p>
            <a:endParaRPr lang="en-US" sz="4200" dirty="0"/>
          </a:p>
          <a:p>
            <a:r>
              <a:rPr lang="en-US" dirty="0" smtClean="0"/>
              <a:t>They adsorb varying amount of water (n=0.5 (CaSO</a:t>
            </a:r>
            <a:r>
              <a:rPr lang="en-US" baseline="-25000" dirty="0" smtClean="0"/>
              <a:t>4</a:t>
            </a:r>
            <a:r>
              <a:rPr lang="en-US" dirty="0" smtClean="0"/>
              <a:t>), </a:t>
            </a:r>
            <a:br>
              <a:rPr lang="en-US" dirty="0" smtClean="0"/>
            </a:br>
            <a:r>
              <a:rPr lang="en-US" dirty="0" smtClean="0"/>
              <a:t>n=7 </a:t>
            </a:r>
            <a:r>
              <a:rPr lang="en-US" dirty="0"/>
              <a:t>(MgSO</a:t>
            </a:r>
            <a:r>
              <a:rPr lang="en-US" baseline="-25000" dirty="0"/>
              <a:t>4</a:t>
            </a:r>
            <a:r>
              <a:rPr lang="en-US" dirty="0" smtClean="0"/>
              <a:t>), n=10 (Na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))</a:t>
            </a:r>
          </a:p>
          <a:p>
            <a:r>
              <a:rPr lang="en-US" dirty="0"/>
              <a:t>Their </a:t>
            </a:r>
            <a:r>
              <a:rPr lang="en-US" dirty="0" smtClean="0"/>
              <a:t>efficiency is </a:t>
            </a:r>
            <a:r>
              <a:rPr lang="en-US" dirty="0"/>
              <a:t>measured by </a:t>
            </a:r>
            <a:r>
              <a:rPr lang="en-US" i="1" dirty="0"/>
              <a:t>intensity</a:t>
            </a:r>
            <a:r>
              <a:rPr lang="en-US" dirty="0"/>
              <a:t>, </a:t>
            </a:r>
            <a:r>
              <a:rPr lang="en-US" i="1" dirty="0"/>
              <a:t>capacity</a:t>
            </a:r>
            <a:r>
              <a:rPr lang="en-US" dirty="0"/>
              <a:t> and </a:t>
            </a:r>
            <a:r>
              <a:rPr lang="en-US" i="1" dirty="0"/>
              <a:t>velocity</a:t>
            </a:r>
            <a:r>
              <a:rPr lang="en-US" dirty="0"/>
              <a:t> can greatly vary from one solvent to the </a:t>
            </a:r>
            <a:r>
              <a:rPr lang="en-US" dirty="0" smtClean="0"/>
              <a:t>other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Problem: The water is just adsorbed by the drying agent and not “consumed” 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038475"/>
            <a:ext cx="5432611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29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Moisture Sensitive Compounds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Why is a dry solvent important?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6600"/>
                </a:solidFill>
              </a:rPr>
              <a:t>Grignard reagents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6600"/>
                </a:solidFill>
              </a:rPr>
              <a:t>Cyclopentadienide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i="1" dirty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b="1" i="1" dirty="0" smtClean="0">
              <a:solidFill>
                <a:srgbClr val="0066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6600"/>
                </a:solidFill>
              </a:rPr>
              <a:t>Enolates</a:t>
            </a: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006600"/>
                </a:solidFill>
              </a:rPr>
              <a:t>Transition metal halides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942721"/>
              </p:ext>
            </p:extLst>
          </p:nvPr>
        </p:nvGraphicFramePr>
        <p:xfrm>
          <a:off x="1600200" y="2590800"/>
          <a:ext cx="6123875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CS ChemDraw Drawing" r:id="rId3" imgW="3439268" imgH="205417" progId="ChemDraw.Document.6.0">
                  <p:embed/>
                </p:oleObj>
              </mc:Choice>
              <mc:Fallback>
                <p:oleObj name="CS ChemDraw Drawing" r:id="rId3" imgW="3439268" imgH="2054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590800"/>
                        <a:ext cx="6123875" cy="36576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711376"/>
              </p:ext>
            </p:extLst>
          </p:nvPr>
        </p:nvGraphicFramePr>
        <p:xfrm>
          <a:off x="1524000" y="5943600"/>
          <a:ext cx="6103185" cy="365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CS ChemDraw Drawing" r:id="rId5" imgW="3274709" imgH="196251" progId="ChemDraw.Document.6.0">
                  <p:embed/>
                </p:oleObj>
              </mc:Choice>
              <mc:Fallback>
                <p:oleObj name="CS ChemDraw Drawing" r:id="rId5" imgW="3274709" imgH="1962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5943600"/>
                        <a:ext cx="6103185" cy="36576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296937"/>
              </p:ext>
            </p:extLst>
          </p:nvPr>
        </p:nvGraphicFramePr>
        <p:xfrm>
          <a:off x="2209799" y="3428999"/>
          <a:ext cx="4144678" cy="73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CS ChemDraw Drawing" r:id="rId7" imgW="3660302" imgH="645903" progId="ChemDraw.Document.6.0">
                  <p:embed/>
                </p:oleObj>
              </mc:Choice>
              <mc:Fallback>
                <p:oleObj name="CS ChemDraw Drawing" r:id="rId7" imgW="3660302" imgH="6459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9799" y="3428999"/>
                        <a:ext cx="4144678" cy="73152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472012"/>
              </p:ext>
            </p:extLst>
          </p:nvPr>
        </p:nvGraphicFramePr>
        <p:xfrm>
          <a:off x="2133600" y="4571999"/>
          <a:ext cx="4229555" cy="822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CS ChemDraw Drawing" r:id="rId9" imgW="4096155" imgH="796596" progId="ChemDraw.Document.6.0">
                  <p:embed/>
                </p:oleObj>
              </mc:Choice>
              <mc:Fallback>
                <p:oleObj name="CS ChemDraw Drawing" r:id="rId9" imgW="4096155" imgH="796596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33600" y="4571999"/>
                        <a:ext cx="4229555" cy="82296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13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Ethers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61722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Ethers are very commonly used solvents because of their ability to dissolve a broad variety of compounds</a:t>
            </a:r>
          </a:p>
          <a:p>
            <a:r>
              <a:rPr lang="en-US" dirty="0" smtClean="0"/>
              <a:t>Many ethers are hygroscopic due to their polarity and their ability to form hydrogen bonds with water</a:t>
            </a:r>
          </a:p>
          <a:p>
            <a:r>
              <a:rPr lang="en-US" dirty="0" smtClean="0"/>
              <a:t>Most ethers react with oxygen in air in the presence of light to form explosive peroxides, which have higher boiling points that the ethers themselves </a:t>
            </a:r>
            <a:r>
              <a:rPr lang="en-US" dirty="0" smtClean="0">
                <a:sym typeface="Wingdings" pitchFamily="2" charset="2"/>
              </a:rPr>
              <a:t></a:t>
            </a:r>
          </a:p>
          <a:p>
            <a:r>
              <a:rPr lang="en-US" dirty="0" smtClean="0">
                <a:sym typeface="Wingdings" pitchFamily="2" charset="2"/>
              </a:rPr>
              <a:t>Diethyl ether and tetrahydrofuran are often inhibited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with </a:t>
            </a:r>
            <a:r>
              <a:rPr lang="en-US" i="1" dirty="0" smtClean="0">
                <a:sym typeface="Wingdings" pitchFamily="2" charset="2"/>
              </a:rPr>
              <a:t>BHT</a:t>
            </a:r>
            <a:r>
              <a:rPr lang="en-US" dirty="0" smtClean="0">
                <a:sym typeface="Wingdings" pitchFamily="2" charset="2"/>
              </a:rPr>
              <a:t> (3,5-di-</a:t>
            </a:r>
            <a:r>
              <a:rPr lang="en-US" i="1" dirty="0" smtClean="0">
                <a:sym typeface="Wingdings" pitchFamily="2" charset="2"/>
              </a:rPr>
              <a:t>tert</a:t>
            </a:r>
            <a:r>
              <a:rPr lang="en-US" dirty="0" smtClean="0">
                <a:sym typeface="Wingdings" pitchFamily="2" charset="2"/>
              </a:rPr>
              <a:t>.-butyl-4-hydroxytoluene),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which is also used as anti-oxidant in cosmetics,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pharmaceuticals, etc.</a:t>
            </a:r>
            <a:endParaRPr lang="en-US" dirty="0" smtClean="0"/>
          </a:p>
          <a:p>
            <a:r>
              <a:rPr lang="en-US" dirty="0" smtClean="0"/>
              <a:t>Other ethers used in synthetic work are 1,2-dimethoxy-ethane and </a:t>
            </a:r>
            <a:r>
              <a:rPr lang="en-US" dirty="0" err="1" smtClean="0"/>
              <a:t>diglyme</a:t>
            </a:r>
            <a:r>
              <a:rPr lang="en-US" dirty="0"/>
              <a:t> </a:t>
            </a:r>
            <a:r>
              <a:rPr lang="en-US" dirty="0" smtClean="0"/>
              <a:t>(both display a higher boiling point than diethyl ether and tetrahydrofuran)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676400"/>
            <a:ext cx="1979909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286788"/>
              </p:ext>
            </p:extLst>
          </p:nvPr>
        </p:nvGraphicFramePr>
        <p:xfrm>
          <a:off x="6661009" y="2743200"/>
          <a:ext cx="2468880" cy="914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S ChemDraw Drawing" r:id="rId4" imgW="3180134" imgH="1177775" progId="ChemDraw.Document.6.0">
                  <p:embed/>
                </p:oleObj>
              </mc:Choice>
              <mc:Fallback>
                <p:oleObj name="CS ChemDraw Drawing" r:id="rId4" imgW="3180134" imgH="11777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61009" y="2743200"/>
                        <a:ext cx="2468880" cy="914585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482481"/>
              </p:ext>
            </p:extLst>
          </p:nvPr>
        </p:nvGraphicFramePr>
        <p:xfrm>
          <a:off x="6934200" y="3810000"/>
          <a:ext cx="1473505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CS ChemDraw Drawing" r:id="rId6" imgW="2028217" imgH="1636593" progId="ChemDraw.Document.6.0">
                  <p:embed/>
                </p:oleObj>
              </mc:Choice>
              <mc:Fallback>
                <p:oleObj name="CS ChemDraw Drawing" r:id="rId6" imgW="2028217" imgH="163659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34200" y="3810000"/>
                        <a:ext cx="1473505" cy="1188720"/>
                      </a:xfrm>
                      <a:prstGeom prst="rect">
                        <a:avLst/>
                      </a:prstGeom>
                      <a:solidFill>
                        <a:schemeClr val="accent3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279774"/>
              </p:ext>
            </p:extLst>
          </p:nvPr>
        </p:nvGraphicFramePr>
        <p:xfrm>
          <a:off x="2438400" y="5410200"/>
          <a:ext cx="2687637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CS ChemDraw Drawing" r:id="rId8" imgW="2687806" imgH="363657" progId="ChemDraw.Document.6.0">
                  <p:embed/>
                </p:oleObj>
              </mc:Choice>
              <mc:Fallback>
                <p:oleObj name="CS ChemDraw Drawing" r:id="rId8" imgW="2687806" imgH="36365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38400" y="5410200"/>
                        <a:ext cx="2687637" cy="3635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9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Ethers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r>
              <a:rPr lang="en-US" b="1" i="1" dirty="0"/>
              <a:t>Purification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</a:rPr>
              <a:t>Step 1</a:t>
            </a:r>
            <a:r>
              <a:rPr lang="en-US" dirty="0">
                <a:solidFill>
                  <a:srgbClr val="002060"/>
                </a:solidFill>
              </a:rPr>
              <a:t>: Test for peroxides with KI-starch paper (turns dark blue) or acidic KI-solution (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turn yellow-brown</a:t>
            </a:r>
            <a:r>
              <a:rPr lang="en-US" dirty="0">
                <a:solidFill>
                  <a:srgbClr val="002060"/>
                </a:solidFill>
              </a:rPr>
              <a:t>) in the presence of peroxides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</a:rPr>
              <a:t>Step 2</a:t>
            </a:r>
            <a:r>
              <a:rPr lang="en-US" dirty="0">
                <a:solidFill>
                  <a:srgbClr val="002060"/>
                </a:solidFill>
              </a:rPr>
              <a:t>: Removal of water and peroxides by treatment with sodium/benzophenone (color change from beige to dark blue)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Due to the formation  of hydrogen gas the reaction because irreversible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dark blue color is due to a ketyl radical anion (</a:t>
            </a:r>
            <a:r>
              <a:rPr lang="en-US" dirty="0" smtClean="0">
                <a:solidFill>
                  <a:srgbClr val="002060"/>
                </a:solidFill>
              </a:rPr>
              <a:t>Ph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CO</a:t>
            </a:r>
            <a:r>
              <a:rPr lang="en-US" baseline="30000" dirty="0" smtClean="0">
                <a:solidFill>
                  <a:srgbClr val="002060"/>
                </a:solidFill>
              </a:rPr>
              <a:t>.-</a:t>
            </a:r>
            <a:r>
              <a:rPr lang="en-US" dirty="0" smtClean="0">
                <a:solidFill>
                  <a:srgbClr val="002060"/>
                </a:solidFill>
              </a:rPr>
              <a:t>Na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), </a:t>
            </a:r>
            <a:r>
              <a:rPr lang="en-US" dirty="0">
                <a:solidFill>
                  <a:srgbClr val="002060"/>
                </a:solidFill>
              </a:rPr>
              <a:t>which is only stable in the absence of </a:t>
            </a:r>
            <a:r>
              <a:rPr lang="en-US" dirty="0" smtClean="0">
                <a:solidFill>
                  <a:srgbClr val="002060"/>
                </a:solidFill>
              </a:rPr>
              <a:t>other radicals (i.e., oxygen), of oxidants </a:t>
            </a:r>
            <a:r>
              <a:rPr lang="en-US" dirty="0">
                <a:solidFill>
                  <a:srgbClr val="002060"/>
                </a:solidFill>
              </a:rPr>
              <a:t>and </a:t>
            </a:r>
            <a:r>
              <a:rPr lang="en-US" dirty="0" smtClean="0">
                <a:solidFill>
                  <a:srgbClr val="002060"/>
                </a:solidFill>
              </a:rPr>
              <a:t>protic solvents (i.e., water, alcohols)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Alternatively LiAlH</a:t>
            </a:r>
            <a:r>
              <a:rPr lang="en-US" baseline="-25000" dirty="0">
                <a:solidFill>
                  <a:srgbClr val="002060"/>
                </a:solidFill>
              </a:rPr>
              <a:t>4</a:t>
            </a:r>
            <a:r>
              <a:rPr lang="en-US" dirty="0">
                <a:solidFill>
                  <a:srgbClr val="002060"/>
                </a:solidFill>
              </a:rPr>
              <a:t> or CaH</a:t>
            </a:r>
            <a:r>
              <a:rPr lang="en-US" baseline="-25000" dirty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 can be used as drying agents for less rigorous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This approach can also be used for many hydrocarbons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toluene, hexane, heptane, etc.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27135"/>
              </p:ext>
            </p:extLst>
          </p:nvPr>
        </p:nvGraphicFramePr>
        <p:xfrm>
          <a:off x="2590800" y="3160713"/>
          <a:ext cx="41052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CS ChemDraw Drawing" r:id="rId3" imgW="3285247" imgH="218895" progId="ChemDraw.Document.6.0">
                  <p:embed/>
                </p:oleObj>
              </mc:Choice>
              <mc:Fallback>
                <p:oleObj name="CS ChemDraw Drawing" r:id="rId3" imgW="3285247" imgH="218895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160713"/>
                        <a:ext cx="4105275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http://upload.wikimedia.org/wikipedia/commons/thumb/e/e3/Toluene_with_sodium-benzophenone_-_intense_blue.jpg/220px-Toluene_with_sodium-benzophenone_-_intense_blue.jpg">
            <a:hlinkClick r:id="rId5"/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6" r="13939" b="42896"/>
          <a:stretch/>
        </p:blipFill>
        <p:spPr bwMode="auto">
          <a:xfrm>
            <a:off x="7010400" y="5257800"/>
            <a:ext cx="1636890" cy="897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File:KI test paper.jpg">
            <a:hlinkClick r:id="rId7"/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04" t="43457" r="32444" b="8939"/>
          <a:stretch/>
        </p:blipFill>
        <p:spPr bwMode="auto">
          <a:xfrm>
            <a:off x="8181540" y="1676400"/>
            <a:ext cx="657659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6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Chlorinated Solvents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Never use alkali metals or alkali metal hydrides to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dry chlorinated solvents because this will lead to violent explosions, sooner rather than later!</a:t>
            </a:r>
          </a:p>
          <a:p>
            <a:r>
              <a:rPr lang="en-US" dirty="0" smtClean="0"/>
              <a:t>Drying agents used here are calcium hydride (converted </a:t>
            </a:r>
            <a:br>
              <a:rPr lang="en-US" dirty="0" smtClean="0"/>
            </a:br>
            <a:r>
              <a:rPr lang="en-US" dirty="0" smtClean="0"/>
              <a:t>to Ca(OH)</a:t>
            </a:r>
            <a:r>
              <a:rPr lang="en-US" baseline="-25000" dirty="0" smtClean="0"/>
              <a:t>2</a:t>
            </a:r>
            <a:r>
              <a:rPr lang="en-US" dirty="0" smtClean="0"/>
              <a:t>) or phosphorous pentoxide (converted to HPO</a:t>
            </a:r>
            <a:r>
              <a:rPr lang="en-US" baseline="-25000" dirty="0" smtClean="0"/>
              <a:t>3</a:t>
            </a:r>
            <a:r>
              <a:rPr lang="en-US" dirty="0" smtClean="0"/>
              <a:t> and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Reflux and distilled under inert gas</a:t>
            </a:r>
          </a:p>
          <a:p>
            <a:r>
              <a:rPr lang="en-US" dirty="0" smtClean="0"/>
              <a:t>The same reagents can be used for hydrocarbon solvents i.e., hexane, toluene, etc.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84700"/>
              </p:ext>
            </p:extLst>
          </p:nvPr>
        </p:nvGraphicFramePr>
        <p:xfrm>
          <a:off x="2209800" y="3886200"/>
          <a:ext cx="5061085" cy="668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CS ChemDraw Drawing" r:id="rId3" imgW="4048868" imgH="534568" progId="ChemDraw.Document.6.0">
                  <p:embed/>
                </p:oleObj>
              </mc:Choice>
              <mc:Fallback>
                <p:oleObj name="CS ChemDraw Drawing" r:id="rId3" imgW="4048868" imgH="53456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9800" y="3886200"/>
                        <a:ext cx="5061085" cy="66821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68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Other Solvents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Alcohols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Ethanol: </a:t>
            </a:r>
            <a:r>
              <a:rPr lang="en-US" dirty="0" err="1" smtClean="0">
                <a:solidFill>
                  <a:schemeClr val="tx1"/>
                </a:solidFill>
              </a:rPr>
              <a:t>CaO</a:t>
            </a:r>
            <a:r>
              <a:rPr lang="en-US" dirty="0" smtClean="0">
                <a:solidFill>
                  <a:schemeClr val="tx1"/>
                </a:solidFill>
              </a:rPr>
              <a:t> or Na/diethyl phthalate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Methanol: fractionated distillation, Na/dimethyl phthalate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Dimethyl </a:t>
            </a:r>
            <a:r>
              <a:rPr lang="en-US" b="1" i="1" dirty="0" err="1" smtClean="0">
                <a:solidFill>
                  <a:srgbClr val="002060"/>
                </a:solidFill>
              </a:rPr>
              <a:t>sulfoxide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Reflux over CaH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Dimethyl </a:t>
            </a:r>
            <a:r>
              <a:rPr lang="en-US" b="1" i="1" dirty="0" err="1" smtClean="0">
                <a:solidFill>
                  <a:srgbClr val="002060"/>
                </a:solidFill>
              </a:rPr>
              <a:t>formamide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Stirring over anhydrous MgSO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</a:p>
          <a:p>
            <a:r>
              <a:rPr lang="en-US" b="1" i="1" dirty="0" smtClean="0">
                <a:solidFill>
                  <a:srgbClr val="002060"/>
                </a:solidFill>
              </a:rPr>
              <a:t>Acetone, acetonitrile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First drying over CaH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and then over P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O</a:t>
            </a:r>
            <a:r>
              <a:rPr lang="en-US" baseline="-25000" dirty="0" smtClean="0">
                <a:solidFill>
                  <a:schemeClr val="tx1"/>
                </a:solidFill>
              </a:rPr>
              <a:t>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72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Summary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6600"/>
                </a:solidFill>
              </a:rPr>
              <a:t>Removal of water and other compounds is important to maintain the quality of the reagents, optimize yields and reduce undesirable side reactions</a:t>
            </a:r>
          </a:p>
          <a:p>
            <a:r>
              <a:rPr lang="en-US" dirty="0">
                <a:solidFill>
                  <a:srgbClr val="002060"/>
                </a:solidFill>
              </a:rPr>
              <a:t>Obtaining very pure solvents can be an arduous task in some cases </a:t>
            </a:r>
            <a:r>
              <a:rPr lang="en-US" dirty="0" smtClean="0">
                <a:solidFill>
                  <a:srgbClr val="002060"/>
                </a:solidFill>
              </a:rPr>
              <a:t>because </a:t>
            </a:r>
            <a:r>
              <a:rPr lang="en-US" dirty="0">
                <a:solidFill>
                  <a:srgbClr val="002060"/>
                </a:solidFill>
              </a:rPr>
              <a:t>the purification usually involves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many </a:t>
            </a:r>
            <a:r>
              <a:rPr lang="en-US" dirty="0">
                <a:solidFill>
                  <a:srgbClr val="002060"/>
                </a:solidFill>
              </a:rPr>
              <a:t>steps and extended reflux in most cases</a:t>
            </a:r>
          </a:p>
          <a:p>
            <a:r>
              <a:rPr lang="en-US" dirty="0">
                <a:solidFill>
                  <a:srgbClr val="FF0000"/>
                </a:solidFill>
              </a:rPr>
              <a:t>The purified solvents are often stored under inert gas and over a molecular sieve to keep them dry for some time</a:t>
            </a:r>
          </a:p>
          <a:p>
            <a:r>
              <a:rPr lang="en-US" dirty="0">
                <a:solidFill>
                  <a:srgbClr val="660066"/>
                </a:solidFill>
              </a:rPr>
              <a:t>Maintaining the solvent purification systems is also very important to avoid unpleasant surprises i.e</a:t>
            </a:r>
            <a:r>
              <a:rPr lang="en-US" dirty="0" smtClean="0">
                <a:solidFill>
                  <a:srgbClr val="660066"/>
                </a:solidFill>
              </a:rPr>
              <a:t>., </a:t>
            </a:r>
            <a:r>
              <a:rPr lang="en-US" dirty="0">
                <a:solidFill>
                  <a:srgbClr val="660066"/>
                </a:solidFill>
              </a:rPr>
              <a:t>disintegrating flasks, explosion due to the build-up of peroxides,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1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</TotalTime>
  <Words>358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Lecture 15b</vt:lpstr>
      <vt:lpstr>Conventional Drying Agents</vt:lpstr>
      <vt:lpstr>Moisture Sensitive Compounds</vt:lpstr>
      <vt:lpstr>Ethers I</vt:lpstr>
      <vt:lpstr>Ethers II</vt:lpstr>
      <vt:lpstr>Chlorinated Solvents</vt:lpstr>
      <vt:lpstr>Other Solvents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 15b</dc:title>
  <dc:creator>A. Bacher</dc:creator>
  <cp:lastModifiedBy>Alf Bacher</cp:lastModifiedBy>
  <cp:revision>54</cp:revision>
  <dcterms:created xsi:type="dcterms:W3CDTF">2010-11-16T17:43:15Z</dcterms:created>
  <dcterms:modified xsi:type="dcterms:W3CDTF">2015-02-19T22:57:06Z</dcterms:modified>
</cp:coreProperties>
</file>