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6" r:id="rId11"/>
    <p:sldId id="267" r:id="rId12"/>
    <p:sldId id="265" r:id="rId13"/>
    <p:sldId id="268" r:id="rId14"/>
    <p:sldId id="264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700"/>
    <a:srgbClr val="006600"/>
    <a:srgbClr val="990099"/>
    <a:srgbClr val="000066"/>
    <a:srgbClr val="663300"/>
    <a:srgbClr val="FF0000"/>
    <a:srgbClr val="FF9999"/>
    <a:srgbClr val="CC0066"/>
    <a:srgbClr val="0033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8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0F630-EACF-4E09-99A3-5079CE989640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07262-7345-40D5-B525-6AB4F0269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71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07262-7345-40D5-B525-6AB4F02694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09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2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5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5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36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1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9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4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9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00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9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14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5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png"/><Relationship Id="rId5" Type="http://schemas.openxmlformats.org/officeDocument/2006/relationships/hyperlink" Target="http://en.wikipedia.org/wiki/File:AnsaMetallocene.png" TargetMode="External"/><Relationship Id="rId4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google.com/url?sa=i&amp;rct=j&amp;q=ziegler+natta+mechanism&amp;source=images&amp;cd=&amp;cad=rja&amp;docid=svC6zp4SU3nEVM&amp;tbnid=-tHruTbMnpK4NM:&amp;ved=0CAUQjRw&amp;url=http://www.scielo.br/scielo.php?pid%3DS0103-50532011001000002%26script%3Dsci_arttext&amp;ei=JIgmUaz6HdTXiAKIxYDoCg&amp;bvm=bv.42768644,d.cGE&amp;psig=AFQjCNEddhDg0qINzVAVoO0mEurLw1DEng&amp;ust=136156610926893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Lecture </a:t>
            </a:r>
            <a:r>
              <a:rPr lang="en-US" b="1" dirty="0" smtClean="0"/>
              <a:t>14a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 err="1" smtClean="0">
                <a:solidFill>
                  <a:srgbClr val="C00000"/>
                </a:solidFill>
              </a:rPr>
              <a:t>Metallocenes</a:t>
            </a:r>
            <a:endParaRPr lang="en-US" sz="36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85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Properties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Cobaltocene is a strong reducing reagent (</a:t>
            </a:r>
            <a:r>
              <a:rPr lang="en-US" i="1" dirty="0" smtClean="0"/>
              <a:t>E</a:t>
            </a:r>
            <a:r>
              <a:rPr lang="en-US" i="1" baseline="30000" dirty="0" smtClean="0"/>
              <a:t>0</a:t>
            </a:r>
            <a:r>
              <a:rPr lang="en-US" dirty="0" smtClean="0"/>
              <a:t>= -1.33 V vs. FeCp</a:t>
            </a:r>
            <a:r>
              <a:rPr lang="en-US" baseline="-25000" dirty="0" smtClean="0"/>
              <a:t>2</a:t>
            </a:r>
            <a:r>
              <a:rPr lang="en-US" dirty="0" smtClean="0"/>
              <a:t>) because it is a 19 valence electron system with its highest electron </a:t>
            </a:r>
            <a:br>
              <a:rPr lang="en-US" dirty="0" smtClean="0"/>
            </a:br>
            <a:r>
              <a:rPr lang="en-US" dirty="0" smtClean="0"/>
              <a:t>in an anti-bonding orbital</a:t>
            </a:r>
          </a:p>
          <a:p>
            <a:r>
              <a:rPr lang="en-US" dirty="0" smtClean="0"/>
              <a:t>The oxidation with iodine leads to the light-green cobaltocenium ion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/>
              <a:t>It is often used as counter ion to crystallize large anions (158 hits in the Cambridge database)</a:t>
            </a:r>
          </a:p>
          <a:p>
            <a:r>
              <a:rPr lang="en-US" dirty="0" smtClean="0"/>
              <a:t>The reducing power can be increased by substitution on the </a:t>
            </a:r>
            <a:r>
              <a:rPr lang="en-US" dirty="0" err="1" smtClean="0"/>
              <a:t>Cp</a:t>
            </a:r>
            <a:r>
              <a:rPr lang="en-US" dirty="0" smtClean="0"/>
              <a:t>-ring with electron-donating groups that raise the energy of the </a:t>
            </a:r>
            <a:br>
              <a:rPr lang="en-US" dirty="0" smtClean="0"/>
            </a:br>
            <a:r>
              <a:rPr lang="en-US" dirty="0" smtClean="0"/>
              <a:t>anti-bonding orbitals i.e., Co(CpMe</a:t>
            </a:r>
            <a:r>
              <a:rPr lang="en-US" baseline="-25000" dirty="0" smtClean="0"/>
              <a:t>5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: </a:t>
            </a:r>
            <a:r>
              <a:rPr lang="en-US" dirty="0"/>
              <a:t>(</a:t>
            </a:r>
            <a:r>
              <a:rPr lang="en-US" i="1" dirty="0"/>
              <a:t>E</a:t>
            </a:r>
            <a:r>
              <a:rPr lang="en-US" i="1" baseline="30000" dirty="0"/>
              <a:t>0</a:t>
            </a:r>
            <a:r>
              <a:rPr lang="en-US" dirty="0"/>
              <a:t>= -</a:t>
            </a:r>
            <a:r>
              <a:rPr lang="en-US" dirty="0" smtClean="0"/>
              <a:t>1.94 </a:t>
            </a:r>
            <a:r>
              <a:rPr lang="en-US" dirty="0"/>
              <a:t>V vs. FeCp</a:t>
            </a:r>
            <a:r>
              <a:rPr lang="en-US" baseline="-25000" dirty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Placing electron-accepting groups on the </a:t>
            </a:r>
            <a:r>
              <a:rPr lang="en-US" dirty="0" err="1" smtClean="0"/>
              <a:t>Cp</a:t>
            </a:r>
            <a:r>
              <a:rPr lang="en-US" dirty="0" smtClean="0"/>
              <a:t>-ring make the reduction potential more positive i.e., </a:t>
            </a:r>
            <a:r>
              <a:rPr lang="en-US" dirty="0" err="1" smtClean="0"/>
              <a:t>acetylferrocene</a:t>
            </a:r>
            <a:r>
              <a:rPr lang="en-US" dirty="0" smtClean="0"/>
              <a:t> (</a:t>
            </a:r>
            <a:r>
              <a:rPr lang="en-US" i="1" dirty="0" smtClean="0"/>
              <a:t>E</a:t>
            </a:r>
            <a:r>
              <a:rPr lang="en-US" i="1" baseline="30000" dirty="0" smtClean="0"/>
              <a:t>0</a:t>
            </a:r>
            <a:r>
              <a:rPr lang="en-US" dirty="0"/>
              <a:t>= </a:t>
            </a:r>
            <a:r>
              <a:rPr lang="en-US" dirty="0" smtClean="0"/>
              <a:t>0.24 V </a:t>
            </a:r>
            <a:r>
              <a:rPr lang="en-US" dirty="0"/>
              <a:t>vs. FeCp</a:t>
            </a:r>
            <a:r>
              <a:rPr lang="en-US" baseline="-25000" dirty="0"/>
              <a:t>2</a:t>
            </a:r>
            <a:r>
              <a:rPr lang="en-US" dirty="0" smtClean="0"/>
              <a:t>), </a:t>
            </a:r>
            <a:r>
              <a:rPr lang="en-US" dirty="0" err="1" smtClean="0"/>
              <a:t>cyanoferrocene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i="1" dirty="0"/>
              <a:t>E</a:t>
            </a:r>
            <a:r>
              <a:rPr lang="en-US" i="1" baseline="30000" dirty="0"/>
              <a:t>0</a:t>
            </a:r>
            <a:r>
              <a:rPr lang="en-US" dirty="0"/>
              <a:t>= </a:t>
            </a:r>
            <a:r>
              <a:rPr lang="en-US" dirty="0" smtClean="0"/>
              <a:t>0.36 V </a:t>
            </a:r>
            <a:r>
              <a:rPr lang="en-US" dirty="0"/>
              <a:t>vs. FeCp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endParaRPr lang="en-US" dirty="0" smtClean="0"/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8287331"/>
              </p:ext>
            </p:extLst>
          </p:nvPr>
        </p:nvGraphicFramePr>
        <p:xfrm>
          <a:off x="1964185" y="2819400"/>
          <a:ext cx="512241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8" name="CS ChemDraw Drawing" r:id="rId3" imgW="3663274" imgH="327534" progId="ChemDraw.Document.6.0">
                  <p:embed/>
                </p:oleObj>
              </mc:Choice>
              <mc:Fallback>
                <p:oleObj name="CS ChemDraw Drawing" r:id="rId3" imgW="3663274" imgH="32753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64185" y="2819400"/>
                        <a:ext cx="5122415" cy="457200"/>
                      </a:xfrm>
                      <a:prstGeom prst="rect">
                        <a:avLst/>
                      </a:prstGeom>
                      <a:solidFill>
                        <a:srgbClr val="99FF33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218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Properties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HgCp</a:t>
            </a:r>
            <a:r>
              <a:rPr lang="en-US" baseline="-25000" dirty="0" smtClean="0"/>
              <a:t>2 </a:t>
            </a:r>
            <a:r>
              <a:rPr lang="en-US" dirty="0" smtClean="0"/>
              <a:t>can be obtained from aqueous solution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compound is light and heat sensitive</a:t>
            </a:r>
          </a:p>
          <a:p>
            <a:r>
              <a:rPr lang="en-US" dirty="0" smtClean="0"/>
              <a:t>The X-ray structure displays two </a:t>
            </a:r>
            <a:r>
              <a:rPr lang="en-US" dirty="0" smtClean="0">
                <a:latin typeface="Symbol" panose="05050102010706020507" pitchFamily="18" charset="2"/>
              </a:rPr>
              <a:t>s</a:t>
            </a:r>
            <a:r>
              <a:rPr lang="en-US" dirty="0" smtClean="0"/>
              <a:t>-bonds </a:t>
            </a:r>
            <a:r>
              <a:rPr lang="en-US" dirty="0"/>
              <a:t>between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mercury atom and one carbon atom of each ring</a:t>
            </a:r>
          </a:p>
          <a:p>
            <a:r>
              <a:rPr lang="en-US" dirty="0" smtClean="0"/>
              <a:t>HgCp</a:t>
            </a:r>
            <a:r>
              <a:rPr lang="en-US" baseline="-25000" dirty="0" smtClean="0"/>
              <a:t>2</a:t>
            </a:r>
            <a:r>
              <a:rPr lang="en-US" dirty="0" smtClean="0"/>
              <a:t> does undergo </a:t>
            </a:r>
            <a:r>
              <a:rPr lang="en-US" dirty="0"/>
              <a:t>Diels-Alder reactions </a:t>
            </a:r>
            <a:r>
              <a:rPr lang="en-US" dirty="0" smtClean="0"/>
              <a:t>as well as aromatic substitution </a:t>
            </a:r>
            <a:br>
              <a:rPr lang="en-US" dirty="0" smtClean="0"/>
            </a:br>
            <a:r>
              <a:rPr lang="en-US" dirty="0" smtClean="0"/>
              <a:t>(i.e., coupling with </a:t>
            </a:r>
            <a:r>
              <a:rPr lang="en-US" dirty="0" err="1" smtClean="0"/>
              <a:t>Pd</a:t>
            </a:r>
            <a:r>
              <a:rPr lang="en-US" dirty="0" smtClean="0"/>
              <a:t>-catalyst)</a:t>
            </a:r>
            <a:endParaRPr lang="en-US" dirty="0"/>
          </a:p>
          <a:p>
            <a:r>
              <a:rPr lang="en-US" dirty="0" smtClean="0"/>
              <a:t>In solution, it only exhibits </a:t>
            </a:r>
            <a:r>
              <a:rPr lang="en-US" dirty="0"/>
              <a:t>one signal in the </a:t>
            </a:r>
            <a:r>
              <a:rPr lang="en-US" baseline="30000" dirty="0"/>
              <a:t>1</a:t>
            </a:r>
            <a:r>
              <a:rPr lang="en-US" dirty="0"/>
              <a:t>H-NMR spectrum </a:t>
            </a:r>
            <a:r>
              <a:rPr lang="en-US" dirty="0" smtClean="0"/>
              <a:t>because of </a:t>
            </a:r>
            <a:br>
              <a:rPr lang="en-US" dirty="0" smtClean="0"/>
            </a:br>
            <a:r>
              <a:rPr lang="en-US" dirty="0" smtClean="0"/>
              <a:t>a fast exchange between different bonding modes (</a:t>
            </a:r>
            <a:r>
              <a:rPr lang="en-US" dirty="0">
                <a:latin typeface="Symbol" pitchFamily="18" charset="2"/>
                <a:sym typeface="Symbol"/>
              </a:rPr>
              <a:t></a:t>
            </a:r>
            <a:r>
              <a:rPr lang="en-US" baseline="30000" dirty="0"/>
              <a:t>1</a:t>
            </a:r>
            <a:r>
              <a:rPr lang="en-US" dirty="0"/>
              <a:t>,</a:t>
            </a:r>
            <a:r>
              <a:rPr lang="en-US" dirty="0">
                <a:latin typeface="Symbol" pitchFamily="18" charset="2"/>
                <a:sym typeface="Symbol"/>
              </a:rPr>
              <a:t> </a:t>
            </a:r>
            <a:r>
              <a:rPr lang="en-US" baseline="30000" dirty="0"/>
              <a:t>5</a:t>
            </a:r>
            <a:r>
              <a:rPr lang="en-US" dirty="0"/>
              <a:t>-bonding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similar mode </a:t>
            </a:r>
            <a:r>
              <a:rPr lang="en-US" dirty="0"/>
              <a:t>i</a:t>
            </a:r>
            <a:r>
              <a:rPr lang="en-US" dirty="0" smtClean="0"/>
              <a:t>s found in BeCp</a:t>
            </a:r>
            <a:r>
              <a:rPr lang="en-US" baseline="-25000" dirty="0" smtClean="0"/>
              <a:t>2</a:t>
            </a:r>
            <a:r>
              <a:rPr lang="en-US" dirty="0" smtClean="0"/>
              <a:t>, Zn(CpMe</a:t>
            </a:r>
            <a:r>
              <a:rPr lang="en-US" baseline="-25000" dirty="0" smtClean="0"/>
              <a:t>5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endParaRPr lang="en-US" baseline="-25000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822635"/>
              </p:ext>
            </p:extLst>
          </p:nvPr>
        </p:nvGraphicFramePr>
        <p:xfrm>
          <a:off x="1828800" y="2039937"/>
          <a:ext cx="368141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7" name="CS ChemDraw Drawing" r:id="rId3" imgW="2998821" imgH="380641" progId="ChemDraw.Document.6.0">
                  <p:embed/>
                </p:oleObj>
              </mc:Choice>
              <mc:Fallback>
                <p:oleObj name="CS ChemDraw Drawing" r:id="rId3" imgW="2998821" imgH="380641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039937"/>
                        <a:ext cx="3681412" cy="474663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094364"/>
              </p:ext>
            </p:extLst>
          </p:nvPr>
        </p:nvGraphicFramePr>
        <p:xfrm>
          <a:off x="2819400" y="4491037"/>
          <a:ext cx="24003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8" name="CS ChemDraw Drawing" r:id="rId5" imgW="2400030" imgH="1071023" progId="ChemDraw.Document.6.0">
                  <p:embed/>
                </p:oleObj>
              </mc:Choice>
              <mc:Fallback>
                <p:oleObj name="CS ChemDraw Drawing" r:id="rId5" imgW="2400030" imgH="107102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19400" y="4491037"/>
                        <a:ext cx="2400300" cy="1071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582" name="Picture 150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39" t="27799" r="39931" b="36101"/>
          <a:stretch/>
        </p:blipFill>
        <p:spPr bwMode="auto">
          <a:xfrm>
            <a:off x="6546273" y="1510640"/>
            <a:ext cx="217106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16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Applications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Schwartz reagent</a:t>
            </a:r>
            <a:r>
              <a:rPr lang="en-US" dirty="0" smtClean="0"/>
              <a:t>: </a:t>
            </a:r>
            <a:r>
              <a:rPr lang="en-US" i="1" dirty="0" smtClean="0"/>
              <a:t>Cp</a:t>
            </a:r>
            <a:r>
              <a:rPr lang="en-US" i="1" baseline="-25000" dirty="0" smtClean="0"/>
              <a:t>2</a:t>
            </a:r>
            <a:r>
              <a:rPr lang="en-US" i="1" dirty="0" smtClean="0"/>
              <a:t>Zr(H)</a:t>
            </a:r>
            <a:r>
              <a:rPr lang="en-US" i="1" dirty="0" err="1" smtClean="0"/>
              <a:t>Cl</a:t>
            </a:r>
            <a:endParaRPr lang="en-US" i="1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 reacts with alkenes and alkynes in a </a:t>
            </a:r>
            <a:r>
              <a:rPr lang="en-US" dirty="0" err="1" smtClean="0"/>
              <a:t>hydrozirconation</a:t>
            </a:r>
            <a:r>
              <a:rPr lang="en-US" dirty="0" smtClean="0"/>
              <a:t> reaction similar (</a:t>
            </a:r>
            <a:r>
              <a:rPr lang="en-US" i="1" dirty="0" err="1"/>
              <a:t>syn</a:t>
            </a:r>
            <a:r>
              <a:rPr lang="en-US" dirty="0"/>
              <a:t> addition) </a:t>
            </a:r>
            <a:r>
              <a:rPr lang="en-US" dirty="0" smtClean="0"/>
              <a:t>to B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6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Selectivity</a:t>
            </a:r>
            <a:r>
              <a:rPr lang="en-US" dirty="0"/>
              <a:t>: terminal alkyne &gt; terminal alkene ~ internal alkyne &gt; </a:t>
            </a:r>
            <a:r>
              <a:rPr lang="en-US" dirty="0" err="1"/>
              <a:t>disubstituted</a:t>
            </a:r>
            <a:r>
              <a:rPr lang="en-US" dirty="0"/>
              <a:t> alkene </a:t>
            </a:r>
            <a:endParaRPr lang="en-US" dirty="0" smtClean="0"/>
          </a:p>
          <a:p>
            <a:r>
              <a:rPr lang="en-US" dirty="0" smtClean="0"/>
              <a:t>It is much more chemoselective and easier to handle than </a:t>
            </a:r>
            <a:r>
              <a:rPr lang="en-US" dirty="0"/>
              <a:t>B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6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6386" name="Picture 1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57400"/>
            <a:ext cx="6299200" cy="231140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</p:pic>
      <p:sp>
        <p:nvSpPr>
          <p:cNvPr id="4" name="Rounded Rectangle 3"/>
          <p:cNvSpPr/>
          <p:nvPr/>
        </p:nvSpPr>
        <p:spPr>
          <a:xfrm>
            <a:off x="2895600" y="2057400"/>
            <a:ext cx="914400" cy="1066800"/>
          </a:xfrm>
          <a:prstGeom prst="roundRect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5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Applications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Schwartz reagent</a:t>
            </a:r>
            <a:r>
              <a:rPr lang="en-US" sz="2400" dirty="0"/>
              <a:t>: </a:t>
            </a:r>
            <a:r>
              <a:rPr lang="en-US" sz="2400" i="1" dirty="0"/>
              <a:t>Cp</a:t>
            </a:r>
            <a:r>
              <a:rPr lang="en-US" sz="2400" i="1" baseline="-25000" dirty="0"/>
              <a:t>2</a:t>
            </a:r>
            <a:r>
              <a:rPr lang="en-US" sz="2400" i="1" dirty="0"/>
              <a:t>Zr(H)</a:t>
            </a:r>
            <a:r>
              <a:rPr lang="en-US" sz="2400" i="1" dirty="0" err="1"/>
              <a:t>Cl</a:t>
            </a:r>
            <a:endParaRPr lang="en-US" sz="2400" i="1" dirty="0"/>
          </a:p>
          <a:p>
            <a:r>
              <a:rPr lang="en-US" sz="2400" dirty="0" smtClean="0"/>
              <a:t>After the addition to an alkene, carbon monoxide can be inserted into the labile </a:t>
            </a:r>
            <a:r>
              <a:rPr lang="en-US" sz="2400" i="1" dirty="0" smtClean="0"/>
              <a:t>Zr-C</a:t>
            </a:r>
            <a:r>
              <a:rPr lang="en-US" sz="2400" dirty="0" smtClean="0"/>
              <a:t> bond leading to </a:t>
            </a:r>
            <a:r>
              <a:rPr lang="en-US" sz="2400" b="1" dirty="0" smtClean="0">
                <a:solidFill>
                  <a:srgbClr val="002060"/>
                </a:solidFill>
              </a:rPr>
              <a:t>acyl compounds</a:t>
            </a:r>
          </a:p>
          <a:p>
            <a:r>
              <a:rPr lang="en-US" sz="2400" dirty="0" smtClean="0"/>
              <a:t>Depending on the subsequent workup, various carbonyl compounds can be obtained from there </a:t>
            </a:r>
            <a:endParaRPr lang="en-US" sz="24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4" b="5179"/>
          <a:stretch/>
        </p:blipFill>
        <p:spPr bwMode="auto">
          <a:xfrm>
            <a:off x="1905000" y="3733800"/>
            <a:ext cx="4743965" cy="2651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</p:pic>
      <p:sp>
        <p:nvSpPr>
          <p:cNvPr id="4" name="Rounded Rectangle 3"/>
          <p:cNvSpPr/>
          <p:nvPr/>
        </p:nvSpPr>
        <p:spPr>
          <a:xfrm>
            <a:off x="3323986" y="4495800"/>
            <a:ext cx="1171813" cy="106680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24200" y="5562600"/>
            <a:ext cx="5334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5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Applications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Cyclopentadiene compounds of early transition metals </a:t>
            </a:r>
            <a:br>
              <a:rPr lang="en-US" sz="2400" dirty="0" smtClean="0"/>
            </a:br>
            <a:r>
              <a:rPr lang="en-US" sz="2400" dirty="0" smtClean="0"/>
              <a:t>i.e., titanium, zirconium, etc. are Lewis acids because of the incomplete valence shell i.e., Cp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ZrCl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(16 VE)</a:t>
            </a:r>
          </a:p>
          <a:p>
            <a:r>
              <a:rPr lang="en-US" sz="2400" dirty="0" smtClean="0"/>
              <a:t>Due to their Lewis acidity they have been used as </a:t>
            </a:r>
            <a:br>
              <a:rPr lang="en-US" sz="2400" dirty="0" smtClean="0"/>
            </a:br>
            <a:r>
              <a:rPr lang="en-US" sz="2400" dirty="0" smtClean="0"/>
              <a:t>catalyst in the Ziegler-Natta reaction </a:t>
            </a:r>
            <a:br>
              <a:rPr lang="en-US" sz="2400" dirty="0" smtClean="0"/>
            </a:br>
            <a:r>
              <a:rPr lang="en-US" sz="2400" dirty="0" smtClean="0"/>
              <a:t>(polymerization of ethylene or propylene)</a:t>
            </a:r>
          </a:p>
          <a:p>
            <a:r>
              <a:rPr lang="en-US" sz="2400" dirty="0" smtClean="0"/>
              <a:t>Of particular interest for polymerization reactions </a:t>
            </a:r>
            <a:br>
              <a:rPr lang="en-US" sz="2400" dirty="0" smtClean="0"/>
            </a:br>
            <a:r>
              <a:rPr lang="en-US" sz="2400" dirty="0" smtClean="0"/>
              <a:t>are </a:t>
            </a:r>
            <a:r>
              <a:rPr lang="en-US" sz="2400" i="1" dirty="0" err="1" smtClean="0"/>
              <a:t>ansa</a:t>
            </a:r>
            <a:r>
              <a:rPr lang="en-US" sz="2400" dirty="0" smtClean="0"/>
              <a:t>-metallocenes because the bridge locks 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 err="1" smtClean="0"/>
              <a:t>Cp</a:t>
            </a:r>
            <a:r>
              <a:rPr lang="en-US" sz="2400" dirty="0" smtClean="0"/>
              <a:t>-rings and also changes the reactivity of </a:t>
            </a:r>
            <a:br>
              <a:rPr lang="en-US" sz="2400" dirty="0" smtClean="0"/>
            </a:br>
            <a:r>
              <a:rPr lang="en-US" sz="2400" dirty="0" smtClean="0"/>
              <a:t>the metal center based on X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70999"/>
              </p:ext>
            </p:extLst>
          </p:nvPr>
        </p:nvGraphicFramePr>
        <p:xfrm>
          <a:off x="7452360" y="2823040"/>
          <a:ext cx="1323385" cy="1444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" name="CS ChemDraw Drawing" r:id="rId3" imgW="1634787" imgH="1784320" progId="ChemDraw.Document.6.0">
                  <p:embed/>
                </p:oleObj>
              </mc:Choice>
              <mc:Fallback>
                <p:oleObj name="CS ChemDraw Drawing" r:id="rId3" imgW="1634787" imgH="17843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52360" y="2823040"/>
                        <a:ext cx="1323385" cy="144416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2">
                              <a:lumMod val="60000"/>
                              <a:lumOff val="40000"/>
                            </a:schemeClr>
                          </a:gs>
                          <a:gs pos="50000">
                            <a:schemeClr val="accent2">
                              <a:lumMod val="40000"/>
                              <a:lumOff val="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6" name="Picture 6" descr="http://upload.wikimedia.org/wikipedia/commons/thumb/0/0e/AnsaMetallocene.png/200px-AnsaMetallocene.png">
            <a:hlinkClick r:id="rId5"/>
          </p:cNvPr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572000"/>
            <a:ext cx="1219200" cy="124968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17238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Applications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Mechanism of Ziegler-Natta polymerization of ethylene</a:t>
            </a:r>
          </a:p>
          <a:p>
            <a:endParaRPr lang="en-US" sz="2400" dirty="0"/>
          </a:p>
        </p:txBody>
      </p:sp>
      <p:pic>
        <p:nvPicPr>
          <p:cNvPr id="19458" name="Picture 2" descr="http://www.scielo.br/img/revistas/jbchs/v22n10/a02sche13M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8"/>
          <a:stretch/>
        </p:blipFill>
        <p:spPr bwMode="auto">
          <a:xfrm>
            <a:off x="990600" y="2136568"/>
            <a:ext cx="7351582" cy="411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2136568"/>
            <a:ext cx="2156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MAO=Methyl </a:t>
            </a:r>
            <a:r>
              <a:rPr lang="en-US" sz="1400" b="1" dirty="0" err="1" smtClean="0"/>
              <a:t>alumoxane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7564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Synthesis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810000"/>
          </a:xfrm>
        </p:spPr>
        <p:txBody>
          <a:bodyPr>
            <a:normAutofit fontScale="62500" lnSpcReduction="20000"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Alkali metal cyclopentadienides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Alkali metals dissolve in liquid ammonia with a dark blue color at low concentrations (and bronze color at high concentrations) due to solvated electrons that are trapped in a solvent cage (</a:t>
            </a:r>
            <a:r>
              <a:rPr lang="en-US" dirty="0" smtClean="0">
                <a:solidFill>
                  <a:srgbClr val="FF0000"/>
                </a:solidFill>
              </a:rPr>
              <a:t>video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addition of the cyclopentadiene to this solution causes the color of the solution to disappear as soon as the alkali metal is consumed completely (</a:t>
            </a:r>
            <a:r>
              <a:rPr lang="en-US" i="1" dirty="0" smtClean="0">
                <a:solidFill>
                  <a:schemeClr val="tx1"/>
                </a:solidFill>
              </a:rPr>
              <a:t>titration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Sodium hydride (</a:t>
            </a:r>
            <a:r>
              <a:rPr lang="en-US" dirty="0" err="1" smtClean="0">
                <a:solidFill>
                  <a:schemeClr val="tx1"/>
                </a:solidFill>
              </a:rPr>
              <a:t>NaH</a:t>
            </a:r>
            <a:r>
              <a:rPr lang="en-US" dirty="0" smtClean="0">
                <a:solidFill>
                  <a:schemeClr val="tx1"/>
                </a:solidFill>
              </a:rPr>
              <a:t>) can be used as a base, which leads to the formation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of hydrogen as well</a:t>
            </a:r>
            <a:endParaRPr lang="en-US" sz="16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b="1" i="1" dirty="0" smtClean="0">
                <a:solidFill>
                  <a:srgbClr val="C00000"/>
                </a:solidFill>
              </a:rPr>
              <a:t>Magnesium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It is less reactive than sodium or potassium because it </a:t>
            </a:r>
            <a:r>
              <a:rPr lang="en-US" dirty="0">
                <a:solidFill>
                  <a:schemeClr val="tx1"/>
                </a:solidFill>
              </a:rPr>
              <a:t>often </a:t>
            </a:r>
            <a:r>
              <a:rPr lang="en-US" dirty="0" smtClean="0">
                <a:solidFill>
                  <a:schemeClr val="tx1"/>
                </a:solidFill>
              </a:rPr>
              <a:t>possesses a thick oxide layer (hence the problems to initiate the Grignard reaction) and does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not dissolve well in liquid ammonia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Its lower reactivity compared to alkali metals demands elevated temperatures (like iron) to react with cyclopentadiene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32611" b="60750"/>
          <a:stretch/>
        </p:blipFill>
        <p:spPr bwMode="auto">
          <a:xfrm>
            <a:off x="1981200" y="5334000"/>
            <a:ext cx="5418117" cy="1099442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9966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Synthesis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572000"/>
          </a:xfrm>
        </p:spPr>
        <p:txBody>
          <a:bodyPr/>
          <a:lstStyle/>
          <a:p>
            <a:r>
              <a:rPr lang="en-US" sz="2200" dirty="0" smtClean="0"/>
              <a:t>Transition metals are generally not reactive enough for the direct reaction except when very high temperatures are used i.e., iron </a:t>
            </a:r>
            <a:br>
              <a:rPr lang="en-US" sz="2200" dirty="0" smtClean="0"/>
            </a:br>
            <a:r>
              <a:rPr lang="en-US" sz="2200" dirty="0" smtClean="0"/>
              <a:t>(see original ferrocene synthesis)</a:t>
            </a:r>
          </a:p>
          <a:p>
            <a:r>
              <a:rPr lang="en-US" sz="2200" dirty="0" smtClean="0"/>
              <a:t>A metathesis reaction is often employed here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reaction of an anhydrous metal chloride with an alkali metal cyclopentadienide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reaction can lead to a complete or a partial exchange depending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on the ratio of the metal halide to </a:t>
            </a:r>
            <a:r>
              <a:rPr lang="en-US" sz="2000" dirty="0">
                <a:solidFill>
                  <a:srgbClr val="002060"/>
                </a:solidFill>
              </a:rPr>
              <a:t>the alkali metal cyclopentadienide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choice of solvent determines which of the products precipitates</a:t>
            </a:r>
          </a:p>
          <a:p>
            <a:endParaRPr lang="en-US" sz="2200" dirty="0" smtClean="0"/>
          </a:p>
        </p:txBody>
      </p:sp>
      <p:pic>
        <p:nvPicPr>
          <p:cNvPr id="12532" name="Picture 24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87" r="11518"/>
          <a:stretch/>
        </p:blipFill>
        <p:spPr bwMode="auto">
          <a:xfrm>
            <a:off x="1219200" y="4854662"/>
            <a:ext cx="6230588" cy="1546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4" name="Rectangle 3"/>
          <p:cNvSpPr/>
          <p:nvPr/>
        </p:nvSpPr>
        <p:spPr>
          <a:xfrm>
            <a:off x="4495800" y="4953000"/>
            <a:ext cx="533400" cy="304800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486400" y="5562600"/>
            <a:ext cx="838200" cy="304800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62600" y="6019800"/>
            <a:ext cx="533400" cy="304800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6063734"/>
            <a:ext cx="4572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37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Synthesis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Problem:</a:t>
            </a:r>
            <a:r>
              <a:rPr lang="en-US" sz="2400" dirty="0" smtClean="0"/>
              <a:t> Most chlorides are hydrates, which react with the </a:t>
            </a:r>
            <a:br>
              <a:rPr lang="en-US" sz="2400" dirty="0" smtClean="0"/>
            </a:br>
            <a:r>
              <a:rPr lang="en-US" sz="2400" dirty="0" err="1" smtClean="0"/>
              <a:t>Cp</a:t>
            </a:r>
            <a:r>
              <a:rPr lang="en-US" sz="2400" dirty="0" smtClean="0"/>
              <a:t>-anion in an acid-base reaction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acid strength of the aqua ion depends on the metal and its charge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smaller the metal ion and the higher its charge, the more acidic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the aqua complex 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All of these </a:t>
            </a:r>
            <a:r>
              <a:rPr lang="en-US" sz="2000" dirty="0" err="1" smtClean="0">
                <a:solidFill>
                  <a:srgbClr val="002060"/>
                </a:solidFill>
              </a:rPr>
              <a:t>aquo</a:t>
            </a:r>
            <a:r>
              <a:rPr lang="en-US" sz="2000" dirty="0" smtClean="0">
                <a:solidFill>
                  <a:srgbClr val="002060"/>
                </a:solidFill>
              </a:rPr>
              <a:t> complexes have higher </a:t>
            </a:r>
            <a:r>
              <a:rPr lang="en-US" sz="2000" dirty="0" err="1" smtClean="0">
                <a:solidFill>
                  <a:srgbClr val="00206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002060"/>
                </a:solidFill>
              </a:rPr>
              <a:t>a</a:t>
            </a:r>
            <a:r>
              <a:rPr lang="en-US" sz="2000" dirty="0" smtClean="0">
                <a:solidFill>
                  <a:srgbClr val="002060"/>
                </a:solidFill>
              </a:rPr>
              <a:t>-values than </a:t>
            </a:r>
            <a:r>
              <a:rPr lang="en-US" sz="2000" dirty="0" err="1" smtClean="0">
                <a:solidFill>
                  <a:srgbClr val="002060"/>
                </a:solidFill>
              </a:rPr>
              <a:t>CpH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itself (</a:t>
            </a:r>
            <a:r>
              <a:rPr lang="en-US" sz="2000" dirty="0" err="1" smtClean="0">
                <a:solidFill>
                  <a:srgbClr val="00206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002060"/>
                </a:solidFill>
              </a:rPr>
              <a:t>a</a:t>
            </a:r>
            <a:r>
              <a:rPr lang="en-US" sz="2000" dirty="0" smtClean="0">
                <a:solidFill>
                  <a:srgbClr val="002060"/>
                </a:solidFill>
              </a:rPr>
              <a:t>=1.0*10</a:t>
            </a:r>
            <a:r>
              <a:rPr lang="en-US" sz="2000" baseline="30000" dirty="0" smtClean="0">
                <a:solidFill>
                  <a:srgbClr val="002060"/>
                </a:solidFill>
              </a:rPr>
              <a:t>-15</a:t>
            </a:r>
            <a:r>
              <a:rPr lang="en-US" sz="2000" dirty="0" smtClean="0">
                <a:solidFill>
                  <a:srgbClr val="002060"/>
                </a:solidFill>
              </a:rPr>
              <a:t>),  which means that they are stronger acids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880450"/>
              </p:ext>
            </p:extLst>
          </p:nvPr>
        </p:nvGraphicFramePr>
        <p:xfrm>
          <a:off x="1905000" y="2819400"/>
          <a:ext cx="5440680" cy="202692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026837"/>
                <a:gridCol w="3413843"/>
              </a:tblGrid>
              <a:tr h="289560">
                <a:tc>
                  <a:txBody>
                    <a:bodyPr/>
                    <a:lstStyle/>
                    <a:p>
                      <a:pPr marL="0" marR="45720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Aqua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complex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720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en-US" sz="1800" baseline="-25000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45720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kumimoji="0" lang="en-US" sz="1800" b="0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[Fe(H</a:t>
                      </a:r>
                      <a:r>
                        <a:rPr kumimoji="0" lang="en-US" sz="1800" b="0" i="1" kern="12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kumimoji="0" lang="en-US" sz="1800" b="0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r>
                        <a:rPr kumimoji="0" lang="en-US" sz="1800" b="0" i="1" kern="12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kumimoji="0" lang="en-US" sz="1800" b="0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r>
                        <a:rPr kumimoji="0" lang="en-US" sz="1800" b="0" i="1" kern="12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2+</a:t>
                      </a:r>
                      <a:endParaRPr lang="en-US" sz="1800" b="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de-DE" sz="1800" kern="1200" dirty="0" smtClean="0">
                          <a:solidFill>
                            <a:schemeClr val="tx1"/>
                          </a:solidFill>
                          <a:effectLst/>
                        </a:rPr>
                        <a:t>3.2*10</a:t>
                      </a:r>
                      <a:r>
                        <a:rPr kumimoji="0" lang="de-DE" sz="1800" kern="12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-10 </a:t>
                      </a:r>
                      <a:r>
                        <a:rPr kumimoji="0" lang="de-DE" sz="1800" kern="1200" dirty="0" smtClean="0">
                          <a:solidFill>
                            <a:schemeClr val="tx1"/>
                          </a:solidFill>
                          <a:effectLst/>
                        </a:rPr>
                        <a:t>(~hydrocyanic acid)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45720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[Fe(H</a:t>
                      </a:r>
                      <a:r>
                        <a:rPr lang="en-US" sz="1800" b="0" i="1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r>
                        <a:rPr lang="en-US" sz="1800" b="0" i="1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r>
                        <a:rPr lang="en-US" sz="1800" b="0" i="1" baseline="30000" dirty="0">
                          <a:solidFill>
                            <a:schemeClr val="tx1"/>
                          </a:solidFill>
                          <a:effectLst/>
                        </a:rPr>
                        <a:t>3+</a:t>
                      </a:r>
                      <a:endParaRPr lang="en-US" sz="1800" b="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287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6.3*10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effectLst/>
                        </a:rPr>
                        <a:t>-3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(~phosphoric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acid)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45720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[Co(H</a:t>
                      </a:r>
                      <a:r>
                        <a:rPr lang="en-US" sz="1800" b="0" i="1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r>
                        <a:rPr lang="en-US" sz="1800" b="0" i="1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r>
                        <a:rPr lang="en-US" sz="1800" b="0" i="1" baseline="30000" dirty="0">
                          <a:solidFill>
                            <a:schemeClr val="tx1"/>
                          </a:solidFill>
                          <a:effectLst/>
                        </a:rPr>
                        <a:t>2+</a:t>
                      </a:r>
                      <a:endParaRPr lang="en-US" sz="1800" b="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</a:rPr>
                        <a:t>1.3*10</a:t>
                      </a:r>
                      <a:r>
                        <a:rPr lang="de-DE" sz="18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-9 </a:t>
                      </a:r>
                      <a:r>
                        <a:rPr kumimoji="0" lang="de-DE" sz="1800" kern="1200" dirty="0" smtClean="0">
                          <a:solidFill>
                            <a:schemeClr val="tx1"/>
                          </a:solidFill>
                          <a:effectLst/>
                        </a:rPr>
                        <a:t>(~hypobromous acid)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45720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b="0" i="1" dirty="0" smtClean="0">
                          <a:solidFill>
                            <a:schemeClr val="tx1"/>
                          </a:solidFill>
                          <a:effectLst/>
                        </a:rPr>
                        <a:t>[Ni(H</a:t>
                      </a:r>
                      <a:r>
                        <a:rPr lang="en-US" sz="1800" b="0" i="1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800" b="0" i="1" dirty="0" smtClean="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r>
                        <a:rPr lang="en-US" sz="1800" b="0" i="1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en-US" sz="1800" b="0" i="1" dirty="0" smtClean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r>
                        <a:rPr lang="en-US" sz="1800" b="0" i="1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2+</a:t>
                      </a:r>
                      <a:endParaRPr lang="en-US" sz="1800" b="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720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714500" algn="l"/>
                          <a:tab pos="5943600" algn="l"/>
                        </a:tabLst>
                        <a:defRPr/>
                      </a:pP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</a:rPr>
                        <a:t>2.5*10</a:t>
                      </a:r>
                      <a:r>
                        <a:rPr lang="de-DE" sz="18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-11 </a:t>
                      </a:r>
                      <a:r>
                        <a:rPr kumimoji="0" lang="de-DE" sz="1800" kern="1200" dirty="0" smtClean="0">
                          <a:solidFill>
                            <a:schemeClr val="tx1"/>
                          </a:solidFill>
                          <a:effectLst/>
                        </a:rPr>
                        <a:t>(~hypoiodous acid)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45720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[Al(H</a:t>
                      </a:r>
                      <a:r>
                        <a:rPr lang="en-US" sz="1800" b="0" i="1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r>
                        <a:rPr lang="en-US" sz="1800" b="0" i="1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r>
                        <a:rPr lang="en-US" sz="1800" b="0" i="1" baseline="30000" dirty="0">
                          <a:solidFill>
                            <a:schemeClr val="tx1"/>
                          </a:solidFill>
                          <a:effectLst/>
                        </a:rPr>
                        <a:t>3+</a:t>
                      </a:r>
                      <a:endParaRPr lang="en-US" sz="1800" b="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1.4*10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effectLst/>
                        </a:rPr>
                        <a:t>-5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(~acetic acid)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45720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b="0" i="1" dirty="0" smtClean="0">
                          <a:solidFill>
                            <a:schemeClr val="tx1"/>
                          </a:solidFill>
                          <a:effectLst/>
                        </a:rPr>
                        <a:t>[Cr(H</a:t>
                      </a:r>
                      <a:r>
                        <a:rPr lang="en-US" sz="1800" b="0" i="1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800" b="0" i="1" dirty="0" smtClean="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r>
                        <a:rPr lang="en-US" sz="1800" b="0" i="1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en-US" sz="1800" b="0" i="1" dirty="0" smtClean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r>
                        <a:rPr lang="en-US" sz="1800" b="0" i="1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800" b="0" i="1" baseline="3000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800" b="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1.6*10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-4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 (~formic acid)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21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Synthesis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Anhydrous </a:t>
            </a:r>
            <a:r>
              <a:rPr lang="en-US" dirty="0"/>
              <a:t>metal </a:t>
            </a:r>
            <a:r>
              <a:rPr lang="en-US" dirty="0" smtClean="0"/>
              <a:t>chlorides can be obtained from various commercial sources but their quality is often questionable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smtClean="0"/>
              <a:t>They can be obtained </a:t>
            </a:r>
            <a:r>
              <a:rPr lang="en-US" dirty="0"/>
              <a:t>by direct chlorination of metals at </a:t>
            </a:r>
            <a:r>
              <a:rPr lang="en-US" dirty="0" smtClean="0"/>
              <a:t>elevated temperatures (~200-1000 </a:t>
            </a:r>
            <a:r>
              <a:rPr lang="en-US" baseline="30000" dirty="0"/>
              <a:t>o</a:t>
            </a:r>
            <a:r>
              <a:rPr lang="en-US" dirty="0"/>
              <a:t>C)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dehydration of metal </a:t>
            </a:r>
            <a:r>
              <a:rPr lang="en-US" dirty="0"/>
              <a:t>chloride hydrates with thionyl </a:t>
            </a:r>
            <a:r>
              <a:rPr lang="en-US" dirty="0" smtClean="0"/>
              <a:t>chloride or dimethyl acetal to consume the water in a chemical reaction</a:t>
            </a:r>
          </a:p>
          <a:p>
            <a:endParaRPr lang="en-US" dirty="0"/>
          </a:p>
          <a:p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Problems: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Accessibility of thionyl chloride (restricted substance because it used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in the illicit drug synthesis)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 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Production of noxious gases (SO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and HCl) which requires a hood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 </a:t>
            </a:r>
            <a:endParaRPr lang="en-US" b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Very difficult to free the product entirely from SO</a:t>
            </a:r>
            <a:r>
              <a:rPr lang="en-US" baseline="-25000" dirty="0" smtClean="0">
                <a:solidFill>
                  <a:srgbClr val="FF0000"/>
                </a:solidFill>
              </a:rPr>
              <a:t>2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 </a:t>
            </a:r>
            <a:endParaRPr lang="en-US" b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Anhydrous metal chlorides are often poorly soluble in organic solvents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 </a:t>
            </a:r>
            <a:endParaRPr lang="en-US" b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aseline="-25000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428267"/>
              </p:ext>
            </p:extLst>
          </p:nvPr>
        </p:nvGraphicFramePr>
        <p:xfrm>
          <a:off x="1524000" y="4038600"/>
          <a:ext cx="6754623" cy="365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9" name="CS ChemDraw Drawing" r:id="rId4" imgW="4440677" imgH="240461" progId="ChemDraw.Document.6.0">
                  <p:embed/>
                </p:oleObj>
              </mc:Choice>
              <mc:Fallback>
                <p:oleObj name="CS ChemDraw Drawing" r:id="rId4" imgW="4440677" imgH="24046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0" y="4038600"/>
                        <a:ext cx="6754623" cy="365760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165499"/>
              </p:ext>
            </p:extLst>
          </p:nvPr>
        </p:nvGraphicFramePr>
        <p:xfrm>
          <a:off x="2895600" y="2804160"/>
          <a:ext cx="3487398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0" name="CS ChemDraw Drawing" r:id="rId6" imgW="2447047" imgH="383606" progId="ChemDraw.Document.6.0">
                  <p:embed/>
                </p:oleObj>
              </mc:Choice>
              <mc:Fallback>
                <p:oleObj name="CS ChemDraw Drawing" r:id="rId6" imgW="2447047" imgH="38360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95600" y="2804160"/>
                        <a:ext cx="3487398" cy="54864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17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290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Synthesis </a:t>
            </a:r>
            <a:r>
              <a:rPr lang="en-US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hexammine route circumvents the problem of the conversion of the hydrate to the anhydrous form of the </a:t>
            </a:r>
            <a:br>
              <a:rPr lang="en-US" dirty="0" smtClean="0"/>
            </a:br>
            <a:r>
              <a:rPr lang="en-US" dirty="0" smtClean="0"/>
              <a:t>metal halide</a:t>
            </a:r>
          </a:p>
          <a:p>
            <a:r>
              <a:rPr lang="en-US" dirty="0" smtClean="0"/>
              <a:t>The reaction of ammonia with the metal </a:t>
            </a:r>
            <a:r>
              <a:rPr lang="en-US" dirty="0" err="1" smtClean="0"/>
              <a:t>hexaaqua</a:t>
            </a:r>
            <a:r>
              <a:rPr lang="en-US" dirty="0" smtClean="0"/>
              <a:t> complexes affords the </a:t>
            </a:r>
            <a:r>
              <a:rPr lang="en-US" dirty="0" err="1" smtClean="0"/>
              <a:t>hexammine</a:t>
            </a:r>
            <a:r>
              <a:rPr lang="en-US" dirty="0" smtClean="0"/>
              <a:t> compounds</a:t>
            </a:r>
          </a:p>
          <a:p>
            <a:endParaRPr lang="en-US" sz="4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chemeClr val="tx1"/>
                </a:solidFill>
              </a:rPr>
              <a:t>Color change</a:t>
            </a:r>
            <a:r>
              <a:rPr lang="en-US" i="1" dirty="0" smtClean="0">
                <a:solidFill>
                  <a:schemeClr val="tx1"/>
                </a:solidFill>
              </a:rPr>
              <a:t>: </a:t>
            </a:r>
            <a:r>
              <a:rPr lang="en-US" b="1" dirty="0" smtClean="0">
                <a:solidFill>
                  <a:srgbClr val="CC0066"/>
                </a:solidFill>
              </a:rPr>
              <a:t>dark-red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to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9999"/>
                </a:solidFill>
              </a:rPr>
              <a:t>pink</a:t>
            </a:r>
            <a:r>
              <a:rPr lang="en-US" dirty="0" smtClean="0">
                <a:solidFill>
                  <a:srgbClr val="FF9999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(Co)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6600"/>
                </a:solidFill>
              </a:rPr>
              <a:t>green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to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990099"/>
                </a:solidFill>
              </a:rPr>
              <a:t>purple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(Ni)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0066"/>
                </a:solidFill>
              </a:rPr>
              <a:t>Advantages</a:t>
            </a:r>
          </a:p>
          <a:p>
            <a:pPr lvl="2"/>
            <a:r>
              <a:rPr lang="en-US" sz="2300" dirty="0" smtClean="0">
                <a:solidFill>
                  <a:srgbClr val="002060"/>
                </a:solidFill>
              </a:rPr>
              <a:t>A higher solubility in some organic solvents</a:t>
            </a:r>
            <a:r>
              <a:rPr lang="en-US" sz="2300" dirty="0" smtClean="0"/>
              <a:t> </a:t>
            </a:r>
            <a:r>
              <a:rPr lang="en-US" sz="2300" b="1" dirty="0" smtClean="0">
                <a:solidFill>
                  <a:srgbClr val="006600"/>
                </a:solidFill>
                <a:sym typeface="Wingdings"/>
              </a:rPr>
              <a:t> </a:t>
            </a:r>
            <a:endParaRPr lang="en-US" sz="2300" b="1" dirty="0" smtClean="0">
              <a:solidFill>
                <a:srgbClr val="006600"/>
              </a:solidFill>
            </a:endParaRPr>
          </a:p>
          <a:p>
            <a:pPr lvl="2"/>
            <a:r>
              <a:rPr lang="en-US" sz="2300" dirty="0" smtClean="0">
                <a:solidFill>
                  <a:srgbClr val="002060"/>
                </a:solidFill>
              </a:rPr>
              <a:t>The ammine complexes are less acidic than aqua complexes because ammonia itself is significantly less acidic than water! </a:t>
            </a:r>
            <a:r>
              <a:rPr lang="en-US" sz="2300" b="1" dirty="0" smtClean="0">
                <a:solidFill>
                  <a:srgbClr val="006600"/>
                </a:solidFill>
                <a:sym typeface="Wingdings"/>
              </a:rPr>
              <a:t> </a:t>
            </a:r>
            <a:endParaRPr lang="en-US" sz="2300" b="1" dirty="0" smtClean="0">
              <a:solidFill>
                <a:srgbClr val="006600"/>
              </a:solidFill>
            </a:endParaRPr>
          </a:p>
          <a:p>
            <a:pPr lvl="2"/>
            <a:r>
              <a:rPr lang="en-US" sz="2300" dirty="0" smtClean="0">
                <a:solidFill>
                  <a:srgbClr val="002060"/>
                </a:solidFill>
              </a:rPr>
              <a:t>They introduce an additional driving force for the reaction </a:t>
            </a:r>
            <a:r>
              <a:rPr lang="en-US" sz="2300" b="1" dirty="0" smtClean="0">
                <a:solidFill>
                  <a:srgbClr val="006600"/>
                </a:solidFill>
                <a:sym typeface="Wingdings"/>
              </a:rPr>
              <a:t> </a:t>
            </a:r>
            <a:endParaRPr lang="en-US" sz="2200" b="1" dirty="0" smtClean="0">
              <a:solidFill>
                <a:srgbClr val="006600"/>
              </a:solidFill>
              <a:sym typeface="Wingding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FF0000"/>
                </a:solidFill>
                <a:sym typeface="Wingdings"/>
              </a:rPr>
              <a:t>Disadvantage</a:t>
            </a:r>
          </a:p>
          <a:p>
            <a:pPr lvl="2"/>
            <a:r>
              <a:rPr lang="en-US" sz="2200" dirty="0" smtClean="0">
                <a:solidFill>
                  <a:srgbClr val="002060"/>
                </a:solidFill>
                <a:sym typeface="Wingdings"/>
              </a:rPr>
              <a:t>[</a:t>
            </a:r>
            <a:r>
              <a:rPr lang="en-US" sz="2300" dirty="0" smtClean="0">
                <a:solidFill>
                  <a:srgbClr val="002060"/>
                </a:solidFill>
                <a:sym typeface="Wingdings"/>
              </a:rPr>
              <a:t>Co(NH</a:t>
            </a:r>
            <a:r>
              <a:rPr lang="en-US" sz="2300" baseline="-25000" dirty="0" smtClean="0">
                <a:solidFill>
                  <a:srgbClr val="002060"/>
                </a:solidFill>
                <a:sym typeface="Wingdings"/>
              </a:rPr>
              <a:t>3</a:t>
            </a:r>
            <a:r>
              <a:rPr lang="en-US" sz="2300" dirty="0" smtClean="0">
                <a:solidFill>
                  <a:srgbClr val="002060"/>
                </a:solidFill>
                <a:sym typeface="Wingdings"/>
              </a:rPr>
              <a:t>)</a:t>
            </a:r>
            <a:r>
              <a:rPr lang="en-US" sz="2300" baseline="-25000" dirty="0" smtClean="0">
                <a:solidFill>
                  <a:srgbClr val="002060"/>
                </a:solidFill>
                <a:sym typeface="Wingdings"/>
              </a:rPr>
              <a:t>6</a:t>
            </a:r>
            <a:r>
              <a:rPr lang="en-US" sz="2300" dirty="0" smtClean="0">
                <a:solidFill>
                  <a:srgbClr val="002060"/>
                </a:solidFill>
                <a:sym typeface="Wingdings"/>
              </a:rPr>
              <a:t>]Cl</a:t>
            </a:r>
            <a:r>
              <a:rPr lang="en-US" sz="2300" baseline="-25000" dirty="0" smtClean="0">
                <a:solidFill>
                  <a:srgbClr val="002060"/>
                </a:solidFill>
                <a:sym typeface="Wingdings"/>
              </a:rPr>
              <a:t>2</a:t>
            </a:r>
            <a:r>
              <a:rPr lang="en-US" sz="2300" dirty="0" smtClean="0">
                <a:solidFill>
                  <a:srgbClr val="002060"/>
                </a:solidFill>
                <a:sym typeface="Wingdings"/>
              </a:rPr>
              <a:t> is very air-sensitive because it is a 19 VE system. </a:t>
            </a:r>
            <a:br>
              <a:rPr lang="en-US" sz="2300" dirty="0" smtClean="0">
                <a:solidFill>
                  <a:srgbClr val="002060"/>
                </a:solidFill>
                <a:sym typeface="Wingdings"/>
              </a:rPr>
            </a:br>
            <a:r>
              <a:rPr lang="en-US" sz="2300" dirty="0" smtClean="0">
                <a:solidFill>
                  <a:srgbClr val="002060"/>
                </a:solidFill>
                <a:sym typeface="Wingdings"/>
              </a:rPr>
              <a:t>It changes to [Co(NH</a:t>
            </a:r>
            <a:r>
              <a:rPr lang="en-US" sz="2300" baseline="-25000" dirty="0" smtClean="0">
                <a:solidFill>
                  <a:srgbClr val="002060"/>
                </a:solidFill>
                <a:sym typeface="Wingdings"/>
              </a:rPr>
              <a:t>3</a:t>
            </a:r>
            <a:r>
              <a:rPr lang="en-US" sz="2300" dirty="0" smtClean="0">
                <a:solidFill>
                  <a:srgbClr val="002060"/>
                </a:solidFill>
                <a:sym typeface="Wingdings"/>
              </a:rPr>
              <a:t>)</a:t>
            </a:r>
            <a:r>
              <a:rPr lang="en-US" sz="2300" baseline="-25000" dirty="0" smtClean="0">
                <a:solidFill>
                  <a:srgbClr val="002060"/>
                </a:solidFill>
                <a:sym typeface="Wingdings"/>
              </a:rPr>
              <a:t>6</a:t>
            </a:r>
            <a:r>
              <a:rPr lang="en-US" sz="2300" dirty="0" smtClean="0">
                <a:solidFill>
                  <a:srgbClr val="002060"/>
                </a:solidFill>
                <a:sym typeface="Wingdings"/>
              </a:rPr>
              <a:t>]Cl</a:t>
            </a:r>
            <a:r>
              <a:rPr lang="en-US" sz="2300" baseline="-25000" dirty="0" smtClean="0">
                <a:solidFill>
                  <a:srgbClr val="002060"/>
                </a:solidFill>
                <a:sym typeface="Wingdings"/>
              </a:rPr>
              <a:t>3 </a:t>
            </a:r>
            <a:r>
              <a:rPr lang="en-US" sz="2300" dirty="0" smtClean="0">
                <a:solidFill>
                  <a:srgbClr val="002060"/>
                </a:solidFill>
                <a:sym typeface="Wingdings"/>
              </a:rPr>
              <a:t>(orange) upon exposure to air.</a:t>
            </a:r>
          </a:p>
          <a:p>
            <a:pPr lvl="2"/>
            <a:endParaRPr lang="en-US" sz="2200" dirty="0" smtClean="0">
              <a:sym typeface="Wingding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530" y="3215640"/>
            <a:ext cx="7754070" cy="3657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cxnSp>
        <p:nvCxnSpPr>
          <p:cNvPr id="5" name="Straight Arrow Connector 4"/>
          <p:cNvCxnSpPr/>
          <p:nvPr/>
        </p:nvCxnSpPr>
        <p:spPr>
          <a:xfrm>
            <a:off x="3505200" y="3352800"/>
            <a:ext cx="762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443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Synthesis </a:t>
            </a:r>
            <a:r>
              <a:rPr lang="en-US" dirty="0" smtClean="0">
                <a:solidFill>
                  <a:srgbClr val="002060"/>
                </a:solidFill>
              </a:rPr>
              <a:t>VI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synthesis of the </a:t>
            </a:r>
            <a:r>
              <a:rPr lang="en-US" dirty="0" err="1" smtClean="0"/>
              <a:t>metallocene</a:t>
            </a:r>
            <a:r>
              <a:rPr lang="en-US" dirty="0"/>
              <a:t> </a:t>
            </a:r>
            <a:r>
              <a:rPr lang="en-US" dirty="0" smtClean="0"/>
              <a:t>uses the ammine complex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solvent determines which compound precipitates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</a:rPr>
              <a:t>THF</a:t>
            </a:r>
            <a:r>
              <a:rPr lang="en-US" dirty="0" smtClean="0">
                <a:solidFill>
                  <a:srgbClr val="002060"/>
                </a:solidFill>
              </a:rPr>
              <a:t>: the metallocene usually remains in solution, while sodium chloride precipitates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</a:rPr>
              <a:t>DMSO</a:t>
            </a:r>
            <a:r>
              <a:rPr lang="en-US" dirty="0" smtClean="0">
                <a:solidFill>
                  <a:srgbClr val="002060"/>
                </a:solidFill>
              </a:rPr>
              <a:t>: the metallocene often times precipitates, while sodium chloride remains dissolved</a:t>
            </a:r>
          </a:p>
          <a:p>
            <a:r>
              <a:rPr lang="en-US" dirty="0" smtClean="0"/>
              <a:t>The reactions are often accompanied by distinct color changes i.e., </a:t>
            </a:r>
            <a:r>
              <a:rPr lang="en-US" dirty="0" smtClean="0">
                <a:solidFill>
                  <a:srgbClr val="663300"/>
                </a:solidFill>
              </a:rPr>
              <a:t>CoCp</a:t>
            </a:r>
            <a:r>
              <a:rPr lang="en-US" baseline="-25000" dirty="0" smtClean="0">
                <a:solidFill>
                  <a:srgbClr val="663300"/>
                </a:solidFill>
              </a:rPr>
              <a:t>2</a:t>
            </a:r>
            <a:r>
              <a:rPr lang="en-US" dirty="0" smtClean="0">
                <a:solidFill>
                  <a:srgbClr val="663300"/>
                </a:solidFill>
              </a:rPr>
              <a:t>: dark-brown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3300"/>
                </a:solidFill>
              </a:rPr>
              <a:t>NiCp</a:t>
            </a:r>
            <a:r>
              <a:rPr lang="en-US" baseline="-25000" dirty="0" smtClean="0">
                <a:solidFill>
                  <a:srgbClr val="003300"/>
                </a:solidFill>
              </a:rPr>
              <a:t>2</a:t>
            </a:r>
            <a:r>
              <a:rPr lang="en-US" dirty="0" smtClean="0">
                <a:solidFill>
                  <a:srgbClr val="003300"/>
                </a:solidFill>
              </a:rPr>
              <a:t>: dark-green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Ammonia gas is released from the reaction mixture, which makes  the reaction irreversible and highly entropy driven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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34867"/>
          <a:stretch/>
        </p:blipFill>
        <p:spPr bwMode="auto">
          <a:xfrm>
            <a:off x="990600" y="2133600"/>
            <a:ext cx="7315200" cy="39781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/>
        </p:spPr>
      </p:pic>
      <p:cxnSp>
        <p:nvCxnSpPr>
          <p:cNvPr id="5" name="Straight Arrow Connector 4"/>
          <p:cNvCxnSpPr/>
          <p:nvPr/>
        </p:nvCxnSpPr>
        <p:spPr>
          <a:xfrm>
            <a:off x="4041554" y="2362200"/>
            <a:ext cx="762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09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Properties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Alkali metal cyclopentadienides </a:t>
            </a:r>
            <a:r>
              <a:rPr lang="en-US" dirty="0"/>
              <a:t>are </a:t>
            </a:r>
            <a:r>
              <a:rPr lang="en-US" dirty="0" smtClean="0"/>
              <a:t>ionic i.e., </a:t>
            </a:r>
            <a:r>
              <a:rPr lang="en-US" dirty="0" err="1" smtClean="0"/>
              <a:t>LiCp</a:t>
            </a:r>
            <a:r>
              <a:rPr lang="en-US" dirty="0" smtClean="0"/>
              <a:t>, </a:t>
            </a:r>
            <a:r>
              <a:rPr lang="en-US" dirty="0" err="1" smtClean="0"/>
              <a:t>NaCp</a:t>
            </a:r>
            <a:r>
              <a:rPr lang="en-US" dirty="0" smtClean="0"/>
              <a:t>, </a:t>
            </a:r>
            <a:r>
              <a:rPr lang="en-US" dirty="0" err="1" smtClean="0"/>
              <a:t>KCp</a:t>
            </a:r>
            <a:r>
              <a:rPr lang="en-US" dirty="0" smtClean="0"/>
              <a:t>, etc.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66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66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66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66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3000" dirty="0" smtClean="0">
              <a:solidFill>
                <a:srgbClr val="0066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3000" dirty="0" smtClean="0">
              <a:solidFill>
                <a:srgbClr val="0066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3000" dirty="0">
              <a:solidFill>
                <a:srgbClr val="0066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3000" dirty="0" smtClean="0">
              <a:solidFill>
                <a:srgbClr val="0066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6600"/>
                </a:solidFill>
              </a:rPr>
              <a:t>They are soluble in many polar solvents like THF, DMSO, etc. but they are insoluble in non-polar solvents like hexane, pentane,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6600"/>
                </a:solidFill>
              </a:rPr>
              <a:t>They react readily with protic solvents like water and alcohols (in some cases very violently)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6600"/>
                </a:solidFill>
              </a:rPr>
              <a:t>Many of them react with chlorinated solvents as well because </a:t>
            </a:r>
            <a:br>
              <a:rPr lang="en-US" dirty="0" smtClean="0">
                <a:solidFill>
                  <a:srgbClr val="006600"/>
                </a:solidFill>
              </a:rPr>
            </a:br>
            <a:r>
              <a:rPr lang="en-US" dirty="0" smtClean="0">
                <a:solidFill>
                  <a:srgbClr val="006600"/>
                </a:solidFill>
              </a:rPr>
              <a:t>of their redox properties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173284"/>
            <a:ext cx="4572000" cy="827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426" y="3110550"/>
            <a:ext cx="4572000" cy="122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53200" y="21336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K</a:t>
            </a:r>
            <a:r>
              <a:rPr lang="en-US" b="1" dirty="0" err="1" smtClean="0"/>
              <a:t>Cp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553200" y="3059668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LiCp</a:t>
            </a:r>
            <a:r>
              <a:rPr lang="en-US" b="1" dirty="0" smtClean="0"/>
              <a:t>, </a:t>
            </a:r>
            <a:r>
              <a:rPr lang="en-US" b="1" dirty="0" err="1" smtClean="0"/>
              <a:t>NaCp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267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Properties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Many divalent transition metals form sandwich complexes </a:t>
            </a:r>
            <a:br>
              <a:rPr lang="en-US" dirty="0"/>
            </a:br>
            <a:r>
              <a:rPr lang="en-US" dirty="0"/>
              <a:t>i.e., ferrocene, cobaltocene, </a:t>
            </a:r>
            <a:r>
              <a:rPr lang="en-US" dirty="0" smtClean="0"/>
              <a:t>nickelocene, etc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These compounds </a:t>
            </a:r>
            <a:r>
              <a:rPr lang="en-US" dirty="0">
                <a:solidFill>
                  <a:srgbClr val="002060"/>
                </a:solidFill>
              </a:rPr>
              <a:t>are non-polar if they possess a sandwich </a:t>
            </a:r>
            <a:r>
              <a:rPr lang="en-US" dirty="0" smtClean="0">
                <a:solidFill>
                  <a:srgbClr val="002060"/>
                </a:solidFill>
              </a:rPr>
              <a:t>structure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but become increasingly more polar if the </a:t>
            </a:r>
            <a:r>
              <a:rPr lang="en-US" dirty="0" err="1" smtClean="0">
                <a:solidFill>
                  <a:srgbClr val="002060"/>
                </a:solidFill>
              </a:rPr>
              <a:t>Cp</a:t>
            </a:r>
            <a:r>
              <a:rPr lang="en-US" dirty="0" smtClean="0">
                <a:solidFill>
                  <a:srgbClr val="002060"/>
                </a:solidFill>
              </a:rPr>
              <a:t>-rings become tilted with respect to each other i.e., Cp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MCl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M-C bond distances differ with the number of total valence electrons (i.e., FeCp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: ~204 pm, FeCp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baseline="30000" dirty="0" smtClean="0">
                <a:solidFill>
                  <a:srgbClr val="002060"/>
                </a:solidFill>
              </a:rPr>
              <a:t>+</a:t>
            </a:r>
            <a:r>
              <a:rPr lang="en-US" dirty="0" smtClean="0">
                <a:solidFill>
                  <a:srgbClr val="002060"/>
                </a:solidFill>
              </a:rPr>
              <a:t>: ~207 pm; CoCp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: ~210 pm, CoCp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baseline="30000" dirty="0">
                <a:solidFill>
                  <a:srgbClr val="002060"/>
                </a:solidFill>
              </a:rPr>
              <a:t>+</a:t>
            </a:r>
            <a:r>
              <a:rPr lang="en-US" dirty="0">
                <a:solidFill>
                  <a:srgbClr val="002060"/>
                </a:solidFill>
              </a:rPr>
              <a:t>: </a:t>
            </a:r>
            <a:r>
              <a:rPr lang="en-US" dirty="0" smtClean="0">
                <a:solidFill>
                  <a:srgbClr val="002060"/>
                </a:solidFill>
              </a:rPr>
              <a:t>~203 pm, NiCp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: ~214 pm, NiCp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baseline="30000" dirty="0" smtClean="0">
                <a:solidFill>
                  <a:srgbClr val="002060"/>
                </a:solidFill>
              </a:rPr>
              <a:t>+</a:t>
            </a:r>
            <a:r>
              <a:rPr lang="en-US" dirty="0" smtClean="0">
                <a:solidFill>
                  <a:srgbClr val="002060"/>
                </a:solidFill>
              </a:rPr>
              <a:t>: ~206 pm 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They </a:t>
            </a:r>
            <a:r>
              <a:rPr lang="en-US" dirty="0">
                <a:solidFill>
                  <a:srgbClr val="002060"/>
                </a:solidFill>
              </a:rPr>
              <a:t>are often soluble in non-polar or </a:t>
            </a:r>
            <a:r>
              <a:rPr lang="en-US" dirty="0" smtClean="0">
                <a:solidFill>
                  <a:srgbClr val="002060"/>
                </a:solidFill>
              </a:rPr>
              <a:t>low </a:t>
            </a:r>
            <a:r>
              <a:rPr lang="en-US" dirty="0">
                <a:solidFill>
                  <a:srgbClr val="002060"/>
                </a:solidFill>
              </a:rPr>
              <a:t>polarity solvents like hexane, pentane, diethyl ether, dichloromethane, etc. but are usually poorly soluble in polar solvents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Their reactivity towards chlorinated solvents varies greatly because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of </a:t>
            </a:r>
            <a:r>
              <a:rPr lang="en-US" dirty="0">
                <a:solidFill>
                  <a:srgbClr val="002060"/>
                </a:solidFill>
              </a:rPr>
              <a:t>their redox properties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Many of the sandwich complexes can also be sublimed </a:t>
            </a:r>
            <a:r>
              <a:rPr lang="en-US" dirty="0" smtClean="0">
                <a:solidFill>
                  <a:srgbClr val="002060"/>
                </a:solidFill>
              </a:rPr>
              <a:t>because </a:t>
            </a:r>
            <a:r>
              <a:rPr lang="en-US" dirty="0">
                <a:solidFill>
                  <a:srgbClr val="002060"/>
                </a:solidFill>
              </a:rPr>
              <a:t>they are non-polar i.e., ferrocene can be sublimed </a:t>
            </a:r>
            <a:r>
              <a:rPr lang="en-US" dirty="0" smtClean="0">
                <a:solidFill>
                  <a:srgbClr val="002060"/>
                </a:solidFill>
              </a:rPr>
              <a:t>at </a:t>
            </a:r>
            <a:r>
              <a:rPr lang="en-US" dirty="0">
                <a:solidFill>
                  <a:srgbClr val="002060"/>
                </a:solidFill>
              </a:rPr>
              <a:t>~80 </a:t>
            </a:r>
            <a:r>
              <a:rPr lang="en-US" baseline="30000" dirty="0">
                <a:solidFill>
                  <a:srgbClr val="002060"/>
                </a:solidFill>
              </a:rPr>
              <a:t>o</a:t>
            </a:r>
            <a:r>
              <a:rPr lang="en-US" dirty="0">
                <a:solidFill>
                  <a:srgbClr val="002060"/>
                </a:solidFill>
              </a:rPr>
              <a:t>C </a:t>
            </a:r>
            <a:r>
              <a:rPr lang="en-US" i="1" dirty="0">
                <a:solidFill>
                  <a:srgbClr val="002060"/>
                </a:solidFill>
              </a:rPr>
              <a:t>in vacuo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7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3588</TotalTime>
  <Words>589</Words>
  <Application>Microsoft Office PowerPoint</Application>
  <PresentationFormat>On-screen Show (4:3)</PresentationFormat>
  <Paragraphs>149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CS ChemDraw Drawing</vt:lpstr>
      <vt:lpstr>Lecture 14a</vt:lpstr>
      <vt:lpstr>Synthesis I</vt:lpstr>
      <vt:lpstr>Synthesis II</vt:lpstr>
      <vt:lpstr>Synthesis III</vt:lpstr>
      <vt:lpstr>Synthesis IV</vt:lpstr>
      <vt:lpstr>Synthesis V</vt:lpstr>
      <vt:lpstr>Synthesis VI</vt:lpstr>
      <vt:lpstr>Properties I</vt:lpstr>
      <vt:lpstr>Properties II</vt:lpstr>
      <vt:lpstr>Properties III</vt:lpstr>
      <vt:lpstr>Properties IV</vt:lpstr>
      <vt:lpstr>Applications I</vt:lpstr>
      <vt:lpstr>Applications II</vt:lpstr>
      <vt:lpstr>Applications III</vt:lpstr>
      <vt:lpstr>Applications IV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14a</dc:title>
  <dc:creator>A. Bacher</dc:creator>
  <cp:lastModifiedBy>Alf Bacher</cp:lastModifiedBy>
  <cp:revision>162</cp:revision>
  <dcterms:created xsi:type="dcterms:W3CDTF">2010-11-07T19:01:17Z</dcterms:created>
  <dcterms:modified xsi:type="dcterms:W3CDTF">2015-02-14T03:19:11Z</dcterms:modified>
</cp:coreProperties>
</file>