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78" r:id="rId10"/>
    <p:sldId id="265" r:id="rId11"/>
    <p:sldId id="275" r:id="rId12"/>
    <p:sldId id="268" r:id="rId13"/>
    <p:sldId id="269" r:id="rId14"/>
    <p:sldId id="277" r:id="rId15"/>
    <p:sldId id="271" r:id="rId16"/>
    <p:sldId id="270" r:id="rId17"/>
    <p:sldId id="279" r:id="rId18"/>
    <p:sldId id="28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7C80"/>
    <a:srgbClr val="FF9933"/>
    <a:srgbClr val="FF3300"/>
    <a:srgbClr val="008000"/>
    <a:srgbClr val="660066"/>
    <a:srgbClr val="FF00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1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4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21.emf"/><Relationship Id="rId4" Type="http://schemas.openxmlformats.org/officeDocument/2006/relationships/image" Target="../media/image24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image" Target="../media/image2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7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28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0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0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0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4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76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06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5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DD569-75E1-4C71-9735-898ABAA3FFC8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9C53D-5AF1-4C8B-A5A3-8DEDB4191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2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4.emf"/><Relationship Id="rId4" Type="http://schemas.openxmlformats.org/officeDocument/2006/relationships/image" Target="../media/image21.emf"/><Relationship Id="rId9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e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jpeg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11" Type="http://schemas.openxmlformats.org/officeDocument/2006/relationships/hyperlink" Target="http://en.wikipedia.org/wiki/File:Bmim.svg" TargetMode="External"/><Relationship Id="rId5" Type="http://schemas.openxmlformats.org/officeDocument/2006/relationships/oleObject" Target="../embeddings/oleObject5.bin"/><Relationship Id="rId15" Type="http://schemas.openxmlformats.org/officeDocument/2006/relationships/hyperlink" Target="http://en.wikipedia.org/wiki/File:Chocolate02.jpg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4.emf"/><Relationship Id="rId9" Type="http://schemas.openxmlformats.org/officeDocument/2006/relationships/hyperlink" Target="http://www.google.com/imgres?imgurl=http://oldstersview.wordpress.com/files/2006/08/cup-of-coffee.jpg&amp;imgrefurl=http://www.squidoo.com/secondcup&amp;h=276&amp;w=309&amp;sz=7&amp;tbnid=FokTTRHsXhpLMM:&amp;tbnh=105&amp;tbnw=117&amp;prev=/images?q=cup+of+coffee&amp;zoom=1&amp;q=cup+of+coffee&amp;usg=__POpHYrEa21dJZxAsEg3wO7BbEyc=&amp;sa=X&amp;ei=XivYTJOxDZCosAPCzrSNCw&amp;ved=0CCMQ9QEwAA" TargetMode="External"/><Relationship Id="rId1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hyperlink" Target="http://www.allaboutbipolar.com/wp-content/uploads/2009/10/microwave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Lecture </a:t>
            </a:r>
            <a:r>
              <a:rPr lang="en-US" b="1" dirty="0" smtClean="0">
                <a:solidFill>
                  <a:schemeClr val="tx1"/>
                </a:solidFill>
              </a:rPr>
              <a:t>13a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 smtClean="0">
                <a:solidFill>
                  <a:srgbClr val="C00000"/>
                </a:solidFill>
              </a:rPr>
              <a:t>Ferrocenyl </a:t>
            </a:r>
            <a:r>
              <a:rPr lang="en-US" sz="3600" b="1" i="1" dirty="0" err="1" smtClean="0">
                <a:solidFill>
                  <a:srgbClr val="C00000"/>
                </a:solidFill>
              </a:rPr>
              <a:t>Derivates</a:t>
            </a:r>
            <a:endParaRPr lang="en-US" sz="36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85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Pyrazolines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Analog to the formation of </a:t>
            </a:r>
            <a:r>
              <a:rPr lang="en-US" sz="2000" dirty="0" err="1" smtClean="0"/>
              <a:t>indoles</a:t>
            </a:r>
            <a:r>
              <a:rPr lang="en-US" sz="2000" dirty="0" smtClean="0"/>
              <a:t>, </a:t>
            </a:r>
            <a:r>
              <a:rPr lang="en-US" sz="2000" dirty="0" err="1" smtClean="0"/>
              <a:t>phenylhydrazones</a:t>
            </a:r>
            <a:r>
              <a:rPr lang="en-US" sz="2000" dirty="0" smtClean="0"/>
              <a:t> can be used precursor to form </a:t>
            </a:r>
            <a:r>
              <a:rPr lang="en-US" sz="2000" dirty="0" err="1" smtClean="0"/>
              <a:t>pyrazolines</a:t>
            </a:r>
            <a:endParaRPr lang="en-US" sz="2000" dirty="0" smtClean="0"/>
          </a:p>
          <a:p>
            <a:r>
              <a:rPr lang="en-US" sz="2000" dirty="0" smtClean="0"/>
              <a:t>If the methyl group is replaced by an alkene function, the possibility </a:t>
            </a:r>
            <a:br>
              <a:rPr lang="en-US" sz="2000" dirty="0" smtClean="0"/>
            </a:br>
            <a:r>
              <a:rPr lang="en-US" sz="2000" dirty="0" smtClean="0"/>
              <a:t>of cyclization exists because the </a:t>
            </a:r>
            <a:r>
              <a:rPr lang="en-US" sz="2000" i="1" dirty="0" smtClean="0">
                <a:latin typeface="Symbol" panose="05050102010706020507" pitchFamily="18" charset="2"/>
              </a:rPr>
              <a:t>b</a:t>
            </a:r>
            <a:r>
              <a:rPr lang="en-US" sz="2000" dirty="0" smtClean="0"/>
              <a:t>-carbon has an electrophilic character (via resonance)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Base: Al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, piperidine (C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11</a:t>
            </a:r>
            <a:r>
              <a:rPr lang="en-US" sz="2000" dirty="0" smtClean="0"/>
              <a:t>N)?</a:t>
            </a:r>
          </a:p>
          <a:p>
            <a:r>
              <a:rPr lang="en-US" sz="2000" dirty="0" smtClean="0"/>
              <a:t>Acid: acetic acid, NaHSO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, SiO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Oxidant: oxygen, iodine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330905"/>
              </p:ext>
            </p:extLst>
          </p:nvPr>
        </p:nvGraphicFramePr>
        <p:xfrm>
          <a:off x="1997559" y="3380232"/>
          <a:ext cx="4174641" cy="886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74" name="CS ChemDraw Drawing" r:id="rId3" imgW="4050219" imgH="860485" progId="ChemDraw.Document.6.0">
                  <p:embed/>
                </p:oleObj>
              </mc:Choice>
              <mc:Fallback>
                <p:oleObj name="CS ChemDraw Drawing" r:id="rId3" imgW="4050219" imgH="86048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97559" y="3380232"/>
                        <a:ext cx="4174641" cy="886968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013743"/>
              </p:ext>
            </p:extLst>
          </p:nvPr>
        </p:nvGraphicFramePr>
        <p:xfrm>
          <a:off x="4529143" y="4297680"/>
          <a:ext cx="1643057" cy="1508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75" name="CS ChemDraw Drawing" r:id="rId5" imgW="1573989" imgH="1444385" progId="ChemDraw.Document.6.0">
                  <p:embed/>
                </p:oleObj>
              </mc:Choice>
              <mc:Fallback>
                <p:oleObj name="CS ChemDraw Drawing" r:id="rId5" imgW="1573989" imgH="144438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29143" y="4297680"/>
                        <a:ext cx="1643057" cy="150876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1874100"/>
              </p:ext>
            </p:extLst>
          </p:nvPr>
        </p:nvGraphicFramePr>
        <p:xfrm>
          <a:off x="6141720" y="4297680"/>
          <a:ext cx="2468880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76" name="CS ChemDraw Drawing" r:id="rId7" imgW="2470015" imgH="1508275" progId="ChemDraw.Document.6.0">
                  <p:embed/>
                </p:oleObj>
              </mc:Choice>
              <mc:Fallback>
                <p:oleObj name="CS ChemDraw Drawing" r:id="rId7" imgW="2470015" imgH="150827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41720" y="4297680"/>
                        <a:ext cx="2468880" cy="15081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44325"/>
              </p:ext>
            </p:extLst>
          </p:nvPr>
        </p:nvGraphicFramePr>
        <p:xfrm>
          <a:off x="6141720" y="3383280"/>
          <a:ext cx="2468880" cy="900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77" r:id="rId9" imgW="2431915" imgH="886634" progId="">
                  <p:embed/>
                </p:oleObj>
              </mc:Choice>
              <mc:Fallback>
                <p:oleObj r:id="rId9" imgW="2431915" imgH="886634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41720" y="3383280"/>
                        <a:ext cx="2468880" cy="900852"/>
                      </a:xfrm>
                      <a:prstGeom prst="rect">
                        <a:avLst/>
                      </a:prstGeom>
                      <a:solidFill>
                        <a:srgbClr val="FF7C8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21084" y="3456801"/>
            <a:ext cx="317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Symbol" panose="05050102010706020507" pitchFamily="18" charset="2"/>
              </a:rPr>
              <a:t>d</a:t>
            </a:r>
            <a:r>
              <a:rPr lang="en-US" sz="1200" b="1" baseline="30000" dirty="0" smtClean="0">
                <a:solidFill>
                  <a:srgbClr val="FF0000"/>
                </a:solidFill>
              </a:rPr>
              <a:t>+</a:t>
            </a:r>
            <a:endParaRPr lang="en-US" sz="1200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97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Cyclopropanes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Cyclopropanation reactions are often carried using </a:t>
            </a:r>
            <a:r>
              <a:rPr lang="en-US" dirty="0" err="1" smtClean="0"/>
              <a:t>carbenes</a:t>
            </a:r>
            <a:r>
              <a:rPr lang="en-US" dirty="0" smtClean="0"/>
              <a:t>, </a:t>
            </a:r>
            <a:r>
              <a:rPr lang="en-US" dirty="0" err="1" smtClean="0"/>
              <a:t>carbenoids</a:t>
            </a:r>
            <a:r>
              <a:rPr lang="en-US" dirty="0" smtClean="0"/>
              <a:t> or sulfur </a:t>
            </a:r>
            <a:r>
              <a:rPr lang="en-US" dirty="0" err="1" smtClean="0"/>
              <a:t>ylides</a:t>
            </a:r>
            <a:r>
              <a:rPr lang="en-US" dirty="0" smtClean="0"/>
              <a:t> i.e., Corey-Chaykovsky reagent, (</a:t>
            </a:r>
            <a:r>
              <a:rPr lang="en-US" dirty="0" err="1" smtClean="0"/>
              <a:t>trimethylsulfoxonium</a:t>
            </a:r>
            <a:r>
              <a:rPr lang="en-US" dirty="0" smtClean="0"/>
              <a:t> iodide, (CH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3</a:t>
            </a:r>
            <a:r>
              <a:rPr lang="en-US" dirty="0" smtClean="0"/>
              <a:t>SO</a:t>
            </a:r>
            <a:r>
              <a:rPr lang="en-US" baseline="30000" dirty="0" smtClean="0"/>
              <a:t>+</a:t>
            </a:r>
            <a:r>
              <a:rPr lang="en-US" dirty="0" smtClean="0"/>
              <a:t>I</a:t>
            </a:r>
            <a:r>
              <a:rPr lang="en-US" baseline="30000" dirty="0" smtClean="0"/>
              <a:t>-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  <a:p>
            <a:endParaRPr lang="en-US" sz="6300" dirty="0"/>
          </a:p>
          <a:p>
            <a:r>
              <a:rPr lang="en-US" dirty="0" smtClean="0"/>
              <a:t>Base: NaOH, KOH,  </a:t>
            </a:r>
            <a:r>
              <a:rPr lang="en-US" dirty="0" err="1" smtClean="0"/>
              <a:t>NaOEt</a:t>
            </a:r>
            <a:r>
              <a:rPr lang="en-US" dirty="0" smtClean="0"/>
              <a:t> (not available), </a:t>
            </a:r>
            <a:r>
              <a:rPr lang="en-US" dirty="0" err="1" smtClean="0"/>
              <a:t>NaH</a:t>
            </a:r>
            <a:r>
              <a:rPr lang="en-US" dirty="0" smtClean="0"/>
              <a:t> (which cannot be used in Chem 30CL because of its high reactivity!)</a:t>
            </a:r>
          </a:p>
          <a:p>
            <a:r>
              <a:rPr lang="en-US" dirty="0" smtClean="0"/>
              <a:t>Solvent: DMSO (cannot be used in Chem 30CL), PTC conditions, solid state reaction</a:t>
            </a:r>
          </a:p>
          <a:p>
            <a:r>
              <a:rPr lang="en-US" dirty="0" smtClean="0"/>
              <a:t>An one-pot reaction is not advisable here because the reactants, the intermediate and the product are very difficult to separate from each other (anhydrous ZnI</a:t>
            </a:r>
            <a:r>
              <a:rPr lang="en-US" baseline="-25000" dirty="0" smtClean="0"/>
              <a:t>2</a:t>
            </a:r>
            <a:r>
              <a:rPr lang="en-US" dirty="0" smtClean="0"/>
              <a:t> is not available!)</a:t>
            </a:r>
          </a:p>
          <a:p>
            <a:r>
              <a:rPr lang="en-US" dirty="0" smtClean="0"/>
              <a:t>The </a:t>
            </a:r>
            <a:r>
              <a:rPr lang="en-US" dirty="0"/>
              <a:t>Corey-Chaykovsky reagent can also be used to convert ketones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/>
              <a:t>aldehydes into epoxides</a:t>
            </a:r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28017"/>
              </p:ext>
            </p:extLst>
          </p:nvPr>
        </p:nvGraphicFramePr>
        <p:xfrm>
          <a:off x="1371600" y="2438400"/>
          <a:ext cx="393278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2" name="CS ChemDraw Drawing" r:id="rId3" imgW="2881549" imgH="670165" progId="ChemDraw.Document.6.0">
                  <p:embed/>
                </p:oleObj>
              </mc:Choice>
              <mc:Fallback>
                <p:oleObj name="CS ChemDraw Drawing" r:id="rId3" imgW="2881549" imgH="67016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2438400"/>
                        <a:ext cx="3932788" cy="91440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915227"/>
              </p:ext>
            </p:extLst>
          </p:nvPr>
        </p:nvGraphicFramePr>
        <p:xfrm>
          <a:off x="5334000" y="2438400"/>
          <a:ext cx="214617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3" name="CS ChemDraw Drawing" r:id="rId5" imgW="1535889" imgH="653451" progId="ChemDraw.Document.6.0">
                  <p:embed/>
                </p:oleObj>
              </mc:Choice>
              <mc:Fallback>
                <p:oleObj name="CS ChemDraw Drawing" r:id="rId5" imgW="1535889" imgH="65345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0" y="2438400"/>
                        <a:ext cx="2146178" cy="91440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681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610600" cy="47244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Chalcone</a:t>
            </a:r>
            <a:endParaRPr lang="en-US" dirty="0" smtClean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002060"/>
                </a:solidFill>
              </a:rPr>
              <a:t>Infrared spectrum </a:t>
            </a:r>
          </a:p>
          <a:p>
            <a:pPr lvl="2"/>
            <a:r>
              <a:rPr lang="en-US" dirty="0" smtClean="0"/>
              <a:t>Shift of carbonyl stretching frequency due to increased conjugation (</a:t>
            </a:r>
            <a:r>
              <a:rPr lang="en-US" dirty="0" smtClean="0">
                <a:latin typeface="Symbol" pitchFamily="18" charset="2"/>
              </a:rPr>
              <a:t>n</a:t>
            </a:r>
            <a:r>
              <a:rPr lang="en-US" dirty="0" smtClean="0"/>
              <a:t>(C=O): 1640-1650 cm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Presence of alkene function (strong </a:t>
            </a:r>
            <a:r>
              <a:rPr lang="en-US" dirty="0" smtClean="0">
                <a:latin typeface="Symbol" pitchFamily="18" charset="2"/>
              </a:rPr>
              <a:t>n</a:t>
            </a:r>
            <a:r>
              <a:rPr lang="en-US" dirty="0" smtClean="0"/>
              <a:t>(C=C): ~1600 cm</a:t>
            </a:r>
            <a:r>
              <a:rPr lang="en-US" baseline="30000" dirty="0" smtClean="0"/>
              <a:t>-1</a:t>
            </a:r>
            <a:r>
              <a:rPr lang="en-US" dirty="0" smtClean="0"/>
              <a:t>, oop trans: ~980 cm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Presence of “</a:t>
            </a:r>
            <a:r>
              <a:rPr lang="en-US" dirty="0" err="1" smtClean="0"/>
              <a:t>ferrocene</a:t>
            </a:r>
            <a:r>
              <a:rPr lang="en-US" dirty="0" smtClean="0"/>
              <a:t> modes”: 1102 </a:t>
            </a:r>
            <a:r>
              <a:rPr lang="en-US" dirty="0"/>
              <a:t>cm</a:t>
            </a:r>
            <a:r>
              <a:rPr lang="en-US" baseline="30000" dirty="0"/>
              <a:t>-1</a:t>
            </a:r>
            <a:r>
              <a:rPr lang="en-US" dirty="0" smtClean="0"/>
              <a:t>, 820 </a:t>
            </a:r>
            <a:r>
              <a:rPr lang="en-US" dirty="0"/>
              <a:t>cm</a:t>
            </a:r>
            <a:r>
              <a:rPr lang="en-US" baseline="30000" dirty="0"/>
              <a:t>-1</a:t>
            </a:r>
            <a:r>
              <a:rPr lang="en-US" dirty="0" smtClean="0"/>
              <a:t>, 480 cm</a:t>
            </a:r>
            <a:r>
              <a:rPr lang="en-US" baseline="30000" dirty="0" smtClean="0"/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aseline="30000" dirty="0" smtClean="0"/>
              <a:t> </a:t>
            </a:r>
            <a:r>
              <a:rPr lang="en-US" b="1" i="1" baseline="30000" dirty="0">
                <a:solidFill>
                  <a:srgbClr val="008000"/>
                </a:solidFill>
              </a:rPr>
              <a:t>1</a:t>
            </a:r>
            <a:r>
              <a:rPr lang="en-US" b="1" i="1" dirty="0" smtClean="0">
                <a:solidFill>
                  <a:srgbClr val="008000"/>
                </a:solidFill>
              </a:rPr>
              <a:t>H-NMR spectrum</a:t>
            </a:r>
          </a:p>
          <a:p>
            <a:pPr lvl="2"/>
            <a:r>
              <a:rPr lang="en-US" dirty="0" smtClean="0"/>
              <a:t>Presence of an alkene group: two doublets with large </a:t>
            </a:r>
            <a:r>
              <a:rPr lang="en-US" i="1" dirty="0" smtClean="0"/>
              <a:t>J</a:t>
            </a:r>
            <a:r>
              <a:rPr lang="en-US" dirty="0" smtClean="0"/>
              <a:t>-values (~15-16 Hz) in the range from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=6.8-8.0 ppm (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dirty="0" smtClean="0"/>
              <a:t>-proton much more shifted than the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-proton due to the resonance)</a:t>
            </a:r>
          </a:p>
          <a:p>
            <a:pPr lvl="2"/>
            <a:r>
              <a:rPr lang="en-US" dirty="0" smtClean="0"/>
              <a:t>Presence of the aromatic and </a:t>
            </a:r>
            <a:r>
              <a:rPr lang="en-US" dirty="0"/>
              <a:t>ferrocene </a:t>
            </a:r>
            <a:r>
              <a:rPr lang="en-US" dirty="0" smtClean="0"/>
              <a:t>protons with the appropriate splitting pattern and integration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baseline="30000" dirty="0" smtClean="0">
                <a:solidFill>
                  <a:schemeClr val="tx1"/>
                </a:solidFill>
              </a:rPr>
              <a:t>13</a:t>
            </a:r>
            <a:r>
              <a:rPr lang="en-US" b="1" i="1" dirty="0" smtClean="0">
                <a:solidFill>
                  <a:schemeClr val="tx1"/>
                </a:solidFill>
              </a:rPr>
              <a:t>C-NMR spectrum</a:t>
            </a:r>
          </a:p>
          <a:p>
            <a:pPr lvl="2"/>
            <a:r>
              <a:rPr lang="en-US" dirty="0" smtClean="0"/>
              <a:t>Presence of the carbonyl group at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=190-200 ppm</a:t>
            </a:r>
          </a:p>
          <a:p>
            <a:pPr lvl="2"/>
            <a:r>
              <a:rPr lang="en-US" dirty="0" smtClean="0"/>
              <a:t>The</a:t>
            </a:r>
            <a:r>
              <a:rPr lang="en-US" dirty="0" smtClean="0">
                <a:latin typeface="Symbol" pitchFamily="18" charset="2"/>
              </a:rPr>
              <a:t> b</a:t>
            </a:r>
            <a:r>
              <a:rPr lang="en-US" dirty="0" smtClean="0"/>
              <a:t>-carbon </a:t>
            </a:r>
            <a:r>
              <a:rPr lang="en-US" dirty="0"/>
              <a:t>much more shifted than the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-carbon </a:t>
            </a:r>
            <a:r>
              <a:rPr lang="en-US" dirty="0"/>
              <a:t>due to the resonance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UV-Vis</a:t>
            </a:r>
          </a:p>
          <a:p>
            <a:pPr lvl="2"/>
            <a:r>
              <a:rPr lang="en-US" dirty="0" smtClean="0"/>
              <a:t>Bathochromic and hyperchromic shift of the peaks in the visible range due to increased conjugation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 smtClean="0">
                <a:solidFill>
                  <a:srgbClr val="FF6600"/>
                </a:solidFill>
              </a:rPr>
              <a:t>Mass spectrometry</a:t>
            </a:r>
          </a:p>
          <a:p>
            <a:pPr lvl="2"/>
            <a:r>
              <a:rPr lang="en-US" dirty="0" smtClean="0"/>
              <a:t>Parent peak of the compound, Fe(C</a:t>
            </a:r>
            <a:r>
              <a:rPr lang="en-US" baseline="-25000" dirty="0" smtClean="0"/>
              <a:t>5</a:t>
            </a:r>
            <a:r>
              <a:rPr lang="en-US" dirty="0" smtClean="0"/>
              <a:t>H</a:t>
            </a:r>
            <a:r>
              <a:rPr lang="en-US" baseline="-25000" dirty="0" smtClean="0"/>
              <a:t>5</a:t>
            </a:r>
            <a:r>
              <a:rPr lang="en-US" dirty="0" smtClean="0"/>
              <a:t>)(C</a:t>
            </a:r>
            <a:r>
              <a:rPr lang="en-US" baseline="-25000" dirty="0" smtClean="0"/>
              <a:t>5</a:t>
            </a:r>
            <a:r>
              <a:rPr lang="en-US" dirty="0" smtClean="0"/>
              <a:t>H</a:t>
            </a:r>
            <a:r>
              <a:rPr lang="en-US" baseline="-25000" dirty="0" smtClean="0"/>
              <a:t>4</a:t>
            </a:r>
            <a:r>
              <a:rPr lang="en-US" dirty="0" smtClean="0"/>
              <a:t>) [</a:t>
            </a:r>
            <a:r>
              <a:rPr lang="en-US" i="1" dirty="0" smtClean="0"/>
              <a:t>m/z</a:t>
            </a:r>
            <a:r>
              <a:rPr lang="en-US" dirty="0" smtClean="0"/>
              <a:t>=185], </a:t>
            </a:r>
            <a:r>
              <a:rPr lang="en-US" dirty="0"/>
              <a:t>Fe(C</a:t>
            </a:r>
            <a:r>
              <a:rPr lang="en-US" baseline="-25000" dirty="0"/>
              <a:t>5</a:t>
            </a:r>
            <a:r>
              <a:rPr lang="en-US" dirty="0"/>
              <a:t>H</a:t>
            </a:r>
            <a:r>
              <a:rPr lang="en-US" baseline="-25000" dirty="0"/>
              <a:t>5</a:t>
            </a:r>
            <a:r>
              <a:rPr lang="en-US" dirty="0" smtClean="0"/>
              <a:t>) [</a:t>
            </a:r>
            <a:r>
              <a:rPr lang="en-US" i="1" dirty="0" smtClean="0"/>
              <a:t>m/z</a:t>
            </a:r>
            <a:r>
              <a:rPr lang="en-US" dirty="0" smtClean="0"/>
              <a:t>=121]</a:t>
            </a:r>
          </a:p>
          <a:p>
            <a:pPr lvl="2"/>
            <a:r>
              <a:rPr lang="en-US" dirty="0" smtClean="0"/>
              <a:t>Loss of functional group on the phenyl ring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19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 err="1" smtClean="0">
                <a:solidFill>
                  <a:schemeClr val="accent2">
                    <a:lumMod val="50000"/>
                  </a:schemeClr>
                </a:solidFill>
              </a:rPr>
              <a:t>Pyrazoline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i="1" dirty="0" smtClean="0">
                <a:solidFill>
                  <a:srgbClr val="002060"/>
                </a:solidFill>
              </a:rPr>
              <a:t>Infrared spectrum</a:t>
            </a:r>
          </a:p>
          <a:p>
            <a:pPr lvl="2"/>
            <a:r>
              <a:rPr lang="en-US" sz="1600" dirty="0" smtClean="0"/>
              <a:t>Presence of the C=N function (1590-1620 cm</a:t>
            </a:r>
            <a:r>
              <a:rPr lang="en-US" sz="1600" baseline="30000" dirty="0" smtClean="0"/>
              <a:t>-1</a:t>
            </a:r>
            <a:r>
              <a:rPr lang="en-US" sz="1600" dirty="0" smtClean="0"/>
              <a:t>)</a:t>
            </a:r>
          </a:p>
          <a:p>
            <a:pPr lvl="2"/>
            <a:r>
              <a:rPr lang="en-US" sz="1600" dirty="0" smtClean="0"/>
              <a:t>Presence </a:t>
            </a:r>
            <a:r>
              <a:rPr lang="en-US" sz="1600" dirty="0"/>
              <a:t>of “</a:t>
            </a:r>
            <a:r>
              <a:rPr lang="en-US" sz="1600" dirty="0" err="1"/>
              <a:t>ferrocene</a:t>
            </a:r>
            <a:r>
              <a:rPr lang="en-US" sz="1600" dirty="0"/>
              <a:t> modes”: 1102 cm</a:t>
            </a:r>
            <a:r>
              <a:rPr lang="en-US" sz="1600" baseline="30000" dirty="0"/>
              <a:t>-1</a:t>
            </a:r>
            <a:r>
              <a:rPr lang="en-US" sz="1600" dirty="0"/>
              <a:t>, 820 cm</a:t>
            </a:r>
            <a:r>
              <a:rPr lang="en-US" sz="1600" baseline="30000" dirty="0"/>
              <a:t>-1</a:t>
            </a:r>
            <a:r>
              <a:rPr lang="en-US" sz="1600" dirty="0"/>
              <a:t>, 480 cm</a:t>
            </a:r>
            <a:r>
              <a:rPr lang="en-US" sz="1600" baseline="30000" dirty="0"/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i="1" baseline="30000" dirty="0" smtClean="0">
                <a:solidFill>
                  <a:srgbClr val="008000"/>
                </a:solidFill>
              </a:rPr>
              <a:t>1</a:t>
            </a:r>
            <a:r>
              <a:rPr lang="en-US" sz="1800" b="1" i="1" dirty="0" smtClean="0">
                <a:solidFill>
                  <a:srgbClr val="008000"/>
                </a:solidFill>
              </a:rPr>
              <a:t>H-NMR </a:t>
            </a:r>
            <a:r>
              <a:rPr lang="en-US" sz="1800" b="1" i="1" dirty="0">
                <a:solidFill>
                  <a:srgbClr val="008000"/>
                </a:solidFill>
              </a:rPr>
              <a:t>spectrum</a:t>
            </a:r>
          </a:p>
          <a:p>
            <a:pPr lvl="2"/>
            <a:r>
              <a:rPr lang="en-US" sz="1600" dirty="0" smtClean="0"/>
              <a:t>Loss of the two alkene hydrogen and presence </a:t>
            </a:r>
            <a:r>
              <a:rPr lang="en-US" sz="1600" dirty="0"/>
              <a:t>of </a:t>
            </a:r>
            <a:r>
              <a:rPr lang="en-US" sz="1600" dirty="0" smtClean="0"/>
              <a:t>three doublets of doublets for the diastereotopic protons on the ring in the </a:t>
            </a:r>
            <a:r>
              <a:rPr lang="en-US" sz="1600" dirty="0"/>
              <a:t>range from </a:t>
            </a:r>
            <a:r>
              <a:rPr lang="en-US" sz="1600" dirty="0" smtClean="0">
                <a:latin typeface="Symbol" pitchFamily="18" charset="2"/>
              </a:rPr>
              <a:t>d</a:t>
            </a:r>
            <a:r>
              <a:rPr lang="en-US" sz="1600" dirty="0" smtClean="0"/>
              <a:t>= ~3.1-3.7 ppm and </a:t>
            </a:r>
            <a:r>
              <a:rPr lang="en-US" sz="1600" dirty="0" smtClean="0">
                <a:latin typeface="Symbol" pitchFamily="18" charset="2"/>
              </a:rPr>
              <a:t>d</a:t>
            </a:r>
            <a:r>
              <a:rPr lang="en-US" sz="1600" dirty="0"/>
              <a:t>= </a:t>
            </a:r>
            <a:r>
              <a:rPr lang="en-US" sz="1600" dirty="0" smtClean="0"/>
              <a:t>~5.2-5.4 ppm  </a:t>
            </a:r>
          </a:p>
          <a:p>
            <a:pPr lvl="2"/>
            <a:r>
              <a:rPr lang="en-US" sz="1600" dirty="0"/>
              <a:t>Presence of the aromatic and ferrocene protons with the appropriate splitting pattern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and integration</a:t>
            </a:r>
          </a:p>
          <a:p>
            <a:pPr lvl="2"/>
            <a:r>
              <a:rPr lang="en-US" sz="1600" dirty="0" smtClean="0"/>
              <a:t>The oxidation product only displays one protons for the five-membered ring at </a:t>
            </a:r>
            <a:r>
              <a:rPr lang="en-US" sz="1600" dirty="0">
                <a:latin typeface="Symbol" pitchFamily="18" charset="2"/>
              </a:rPr>
              <a:t>d</a:t>
            </a:r>
            <a:r>
              <a:rPr lang="en-US" sz="1600" dirty="0"/>
              <a:t>= </a:t>
            </a:r>
            <a:r>
              <a:rPr lang="en-US" sz="1600" dirty="0" smtClean="0"/>
              <a:t>~6.5 </a:t>
            </a:r>
            <a:r>
              <a:rPr lang="en-US" sz="1600" dirty="0"/>
              <a:t>ppm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i="1" baseline="30000" dirty="0" smtClean="0">
                <a:solidFill>
                  <a:schemeClr val="tx1"/>
                </a:solidFill>
              </a:rPr>
              <a:t>13</a:t>
            </a:r>
            <a:r>
              <a:rPr lang="en-US" sz="1800" b="1" i="1" dirty="0" smtClean="0">
                <a:solidFill>
                  <a:schemeClr val="tx1"/>
                </a:solidFill>
              </a:rPr>
              <a:t>C-NMR spectrum</a:t>
            </a:r>
          </a:p>
          <a:p>
            <a:pPr lvl="2"/>
            <a:r>
              <a:rPr lang="en-US" sz="1600" dirty="0" smtClean="0"/>
              <a:t>Loss of two </a:t>
            </a:r>
            <a:r>
              <a:rPr lang="en-US" sz="1600" i="1" dirty="0" smtClean="0"/>
              <a:t>sp</a:t>
            </a:r>
            <a:r>
              <a:rPr lang="en-US" sz="1600" i="1" baseline="30000" dirty="0" smtClean="0"/>
              <a:t>2</a:t>
            </a:r>
            <a:r>
              <a:rPr lang="en-US" sz="1600" dirty="0" smtClean="0"/>
              <a:t>-carbons (alkene function) and the presence of two additional carbon atoms (one CH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and one CH) in the </a:t>
            </a:r>
            <a:r>
              <a:rPr lang="en-US" sz="1600" i="1" dirty="0" smtClean="0"/>
              <a:t>sp</a:t>
            </a:r>
            <a:r>
              <a:rPr lang="en-US" sz="1600" i="1" baseline="30000" dirty="0" smtClean="0"/>
              <a:t>3</a:t>
            </a:r>
            <a:r>
              <a:rPr lang="en-US" sz="1600" dirty="0" smtClean="0"/>
              <a:t>-range (~43, ~65 ppm)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i="1" dirty="0" smtClean="0">
                <a:solidFill>
                  <a:schemeClr val="accent2">
                    <a:lumMod val="50000"/>
                  </a:schemeClr>
                </a:solidFill>
              </a:rPr>
              <a:t>UV-Vis</a:t>
            </a:r>
          </a:p>
          <a:p>
            <a:pPr lvl="2"/>
            <a:r>
              <a:rPr lang="en-US" sz="1600" dirty="0" smtClean="0"/>
              <a:t>The target compounds are usually orange or light brown in color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i="1" dirty="0">
                <a:solidFill>
                  <a:srgbClr val="FF6600"/>
                </a:solidFill>
              </a:rPr>
              <a:t>Mass spectrometry</a:t>
            </a:r>
          </a:p>
          <a:p>
            <a:pPr lvl="2"/>
            <a:r>
              <a:rPr lang="en-US" sz="1600" dirty="0"/>
              <a:t>Parent peak of the compound, </a:t>
            </a:r>
            <a:r>
              <a:rPr lang="en-US" sz="1600" dirty="0" smtClean="0"/>
              <a:t>Fe(C</a:t>
            </a:r>
            <a:r>
              <a:rPr lang="en-US" sz="1600" baseline="-25000" dirty="0" smtClean="0"/>
              <a:t>5</a:t>
            </a:r>
            <a:r>
              <a:rPr lang="en-US" sz="1600" dirty="0" smtClean="0"/>
              <a:t>H</a:t>
            </a:r>
            <a:r>
              <a:rPr lang="en-US" sz="1600" baseline="-25000" dirty="0" smtClean="0"/>
              <a:t>5</a:t>
            </a:r>
            <a:r>
              <a:rPr lang="en-US" sz="1600" dirty="0" smtClean="0"/>
              <a:t>)(C</a:t>
            </a:r>
            <a:r>
              <a:rPr lang="en-US" sz="1600" baseline="-25000" dirty="0" smtClean="0"/>
              <a:t>5</a:t>
            </a:r>
            <a:r>
              <a:rPr lang="en-US" sz="1600" dirty="0" smtClean="0"/>
              <a:t>H</a:t>
            </a:r>
            <a:r>
              <a:rPr lang="en-US" sz="1600" baseline="-25000" dirty="0" smtClean="0"/>
              <a:t>4</a:t>
            </a:r>
            <a:r>
              <a:rPr lang="en-US" sz="1600" dirty="0" smtClean="0"/>
              <a:t>CN) [</a:t>
            </a:r>
            <a:r>
              <a:rPr lang="en-US" sz="1600" i="1" dirty="0" smtClean="0"/>
              <a:t>m/z</a:t>
            </a:r>
            <a:r>
              <a:rPr lang="en-US" sz="1600" dirty="0" smtClean="0"/>
              <a:t>=213], Fe(C</a:t>
            </a:r>
            <a:r>
              <a:rPr lang="en-US" sz="1600" baseline="-25000" dirty="0" smtClean="0"/>
              <a:t>5</a:t>
            </a:r>
            <a:r>
              <a:rPr lang="en-US" sz="1600" dirty="0" smtClean="0"/>
              <a:t>H</a:t>
            </a:r>
            <a:r>
              <a:rPr lang="en-US" sz="1600" baseline="-25000" dirty="0" smtClean="0"/>
              <a:t>5</a:t>
            </a:r>
            <a:r>
              <a:rPr lang="en-US" sz="1600" dirty="0"/>
              <a:t>)(C</a:t>
            </a:r>
            <a:r>
              <a:rPr lang="en-US" sz="1600" baseline="-25000" dirty="0"/>
              <a:t>5</a:t>
            </a:r>
            <a:r>
              <a:rPr lang="en-US" sz="1600" dirty="0"/>
              <a:t>H</a:t>
            </a:r>
            <a:r>
              <a:rPr lang="en-US" sz="1600" baseline="-25000" dirty="0"/>
              <a:t>4</a:t>
            </a:r>
            <a:r>
              <a:rPr lang="en-US" sz="1600" dirty="0"/>
              <a:t>) </a:t>
            </a:r>
            <a:r>
              <a:rPr lang="en-US" sz="1600" i="1" dirty="0"/>
              <a:t>[m/z</a:t>
            </a:r>
            <a:r>
              <a:rPr lang="en-US" sz="1600" dirty="0"/>
              <a:t>=185], Fe(C</a:t>
            </a:r>
            <a:r>
              <a:rPr lang="en-US" sz="1600" baseline="-25000" dirty="0"/>
              <a:t>5</a:t>
            </a:r>
            <a:r>
              <a:rPr lang="en-US" sz="1600" dirty="0"/>
              <a:t>H</a:t>
            </a:r>
            <a:r>
              <a:rPr lang="en-US" sz="1600" baseline="-25000" dirty="0"/>
              <a:t>5</a:t>
            </a:r>
            <a:r>
              <a:rPr lang="en-US" sz="1600" dirty="0"/>
              <a:t>) </a:t>
            </a:r>
            <a:r>
              <a:rPr lang="en-US" sz="1600" dirty="0" smtClean="0"/>
              <a:t>[</a:t>
            </a:r>
            <a:r>
              <a:rPr lang="en-US" sz="1600" i="1" dirty="0" smtClean="0"/>
              <a:t>m/z</a:t>
            </a:r>
            <a:r>
              <a:rPr lang="en-US" sz="1600" dirty="0" smtClean="0"/>
              <a:t>=121]</a:t>
            </a:r>
            <a:endParaRPr lang="en-US" sz="1600" dirty="0"/>
          </a:p>
          <a:p>
            <a:pPr lvl="2"/>
            <a:r>
              <a:rPr lang="en-US" sz="1600" dirty="0"/>
              <a:t>Loss of functional group on the phenyl ring</a:t>
            </a:r>
          </a:p>
          <a:p>
            <a:pPr lvl="2"/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1750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r>
              <a:rPr lang="en-US" sz="1800" b="1" dirty="0" err="1" smtClean="0">
                <a:solidFill>
                  <a:srgbClr val="FF3300"/>
                </a:solidFill>
              </a:rPr>
              <a:t>Cyclopropanes</a:t>
            </a:r>
            <a:endParaRPr lang="en-US" sz="1800" b="1" dirty="0" smtClean="0">
              <a:solidFill>
                <a:srgbClr val="FF33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i="1" dirty="0">
                <a:solidFill>
                  <a:srgbClr val="002060"/>
                </a:solidFill>
              </a:rPr>
              <a:t>Infrared spectrum</a:t>
            </a:r>
          </a:p>
          <a:p>
            <a:pPr lvl="2"/>
            <a:r>
              <a:rPr lang="en-US" sz="1600" dirty="0" smtClean="0"/>
              <a:t>Presence </a:t>
            </a:r>
            <a:r>
              <a:rPr lang="en-US" sz="1600" dirty="0"/>
              <a:t>of carbonyl function (~</a:t>
            </a:r>
            <a:r>
              <a:rPr lang="en-US" sz="1600" dirty="0" smtClean="0"/>
              <a:t>1640 </a:t>
            </a:r>
            <a:r>
              <a:rPr lang="en-US" sz="1600" dirty="0"/>
              <a:t>cm</a:t>
            </a:r>
            <a:r>
              <a:rPr lang="en-US" sz="1600" baseline="30000" dirty="0"/>
              <a:t>-1</a:t>
            </a:r>
            <a:r>
              <a:rPr lang="en-US" sz="1600" dirty="0"/>
              <a:t>)</a:t>
            </a:r>
          </a:p>
          <a:p>
            <a:pPr lvl="2"/>
            <a:r>
              <a:rPr lang="en-US" sz="1600" dirty="0"/>
              <a:t>Presence of “ferrocene modes”: 1102 cm</a:t>
            </a:r>
            <a:r>
              <a:rPr lang="en-US" sz="1600" baseline="30000" dirty="0"/>
              <a:t>-1</a:t>
            </a:r>
            <a:r>
              <a:rPr lang="en-US" sz="1600" dirty="0"/>
              <a:t>, 820 cm</a:t>
            </a:r>
            <a:r>
              <a:rPr lang="en-US" sz="1600" baseline="30000" dirty="0"/>
              <a:t>-1</a:t>
            </a:r>
            <a:r>
              <a:rPr lang="en-US" sz="1600" dirty="0"/>
              <a:t>, 480 cm</a:t>
            </a:r>
            <a:r>
              <a:rPr lang="en-US" sz="1600" baseline="30000" dirty="0"/>
              <a:t>-1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i="1" baseline="30000" dirty="0">
                <a:solidFill>
                  <a:srgbClr val="008000"/>
                </a:solidFill>
              </a:rPr>
              <a:t>1</a:t>
            </a:r>
            <a:r>
              <a:rPr lang="en-US" sz="1800" b="1" i="1" dirty="0">
                <a:solidFill>
                  <a:srgbClr val="008000"/>
                </a:solidFill>
              </a:rPr>
              <a:t>H-NMR spectrum</a:t>
            </a:r>
          </a:p>
          <a:p>
            <a:pPr lvl="2"/>
            <a:r>
              <a:rPr lang="en-US" sz="1600" dirty="0" smtClean="0"/>
              <a:t>Loss of the two alkene hydrogen and presence </a:t>
            </a:r>
            <a:r>
              <a:rPr lang="en-US" sz="1600" dirty="0"/>
              <a:t>of </a:t>
            </a:r>
            <a:r>
              <a:rPr lang="en-US" sz="1600" dirty="0" smtClean="0"/>
              <a:t>three/four multiplets for </a:t>
            </a:r>
            <a:r>
              <a:rPr lang="en-US" sz="1600" dirty="0"/>
              <a:t>the </a:t>
            </a:r>
            <a:r>
              <a:rPr lang="en-US" sz="1600" dirty="0" smtClean="0"/>
              <a:t>four protons </a:t>
            </a:r>
            <a:r>
              <a:rPr lang="en-US" sz="1600" dirty="0"/>
              <a:t>in the </a:t>
            </a:r>
            <a:r>
              <a:rPr lang="en-US" sz="1600" dirty="0" smtClean="0"/>
              <a:t>three-membered </a:t>
            </a:r>
            <a:r>
              <a:rPr lang="en-US" sz="1600" dirty="0"/>
              <a:t>ring in the range from </a:t>
            </a:r>
            <a:r>
              <a:rPr lang="en-US" sz="1600" dirty="0">
                <a:latin typeface="Symbol" pitchFamily="18" charset="2"/>
              </a:rPr>
              <a:t>d</a:t>
            </a:r>
            <a:r>
              <a:rPr lang="en-US" sz="1600" dirty="0"/>
              <a:t>= </a:t>
            </a:r>
            <a:r>
              <a:rPr lang="en-US" sz="1600" dirty="0" smtClean="0"/>
              <a:t>2.4-2.8 ppm (2 H), </a:t>
            </a:r>
            <a:br>
              <a:rPr lang="en-US" sz="1600" dirty="0" smtClean="0"/>
            </a:br>
            <a:r>
              <a:rPr lang="en-US" sz="1600" dirty="0" smtClean="0"/>
              <a:t>1.7-2.0 ppm (1 H) and 1.2-1.4 ppm (1 H) </a:t>
            </a:r>
          </a:p>
          <a:p>
            <a:pPr lvl="2"/>
            <a:r>
              <a:rPr lang="en-US" sz="1600" dirty="0"/>
              <a:t>Presence of the aromatic and ferrocene protons with the appropriate splitting pattern </a:t>
            </a:r>
            <a:r>
              <a:rPr lang="en-US" sz="1600" dirty="0" smtClean="0"/>
              <a:t>and integration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i="1" baseline="30000" dirty="0" smtClean="0">
                <a:solidFill>
                  <a:schemeClr val="tx1"/>
                </a:solidFill>
              </a:rPr>
              <a:t>13</a:t>
            </a:r>
            <a:r>
              <a:rPr lang="en-US" sz="1800" b="1" i="1" dirty="0" smtClean="0">
                <a:solidFill>
                  <a:schemeClr val="tx1"/>
                </a:solidFill>
              </a:rPr>
              <a:t>C-NMR spectrum</a:t>
            </a:r>
          </a:p>
          <a:p>
            <a:pPr lvl="2"/>
            <a:r>
              <a:rPr lang="en-US" sz="1600" dirty="0" smtClean="0"/>
              <a:t>Loss of two </a:t>
            </a:r>
            <a:r>
              <a:rPr lang="en-US" sz="1600" i="1" dirty="0" smtClean="0"/>
              <a:t>sp</a:t>
            </a:r>
            <a:r>
              <a:rPr lang="en-US" sz="1600" i="1" baseline="30000" dirty="0" smtClean="0"/>
              <a:t>2</a:t>
            </a:r>
            <a:r>
              <a:rPr lang="en-US" sz="1600" dirty="0" smtClean="0"/>
              <a:t>-carbons (alkene function) and presence </a:t>
            </a:r>
            <a:r>
              <a:rPr lang="en-US" sz="1600" dirty="0"/>
              <a:t>of </a:t>
            </a:r>
            <a:r>
              <a:rPr lang="en-US" sz="1600" dirty="0" smtClean="0"/>
              <a:t>three additional </a:t>
            </a:r>
            <a:r>
              <a:rPr lang="en-US" sz="1600" dirty="0"/>
              <a:t>carbon atoms </a:t>
            </a:r>
            <a:r>
              <a:rPr lang="en-US" sz="1600" dirty="0" smtClean="0"/>
              <a:t>(one CH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and two CH) in </a:t>
            </a:r>
            <a:r>
              <a:rPr lang="en-US" sz="1600" dirty="0"/>
              <a:t>the </a:t>
            </a:r>
            <a:r>
              <a:rPr lang="en-US" sz="1600" i="1" dirty="0"/>
              <a:t>sp</a:t>
            </a:r>
            <a:r>
              <a:rPr lang="en-US" sz="1600" i="1" baseline="30000" dirty="0"/>
              <a:t>3</a:t>
            </a:r>
            <a:r>
              <a:rPr lang="en-US" sz="1600" dirty="0"/>
              <a:t>-range </a:t>
            </a:r>
            <a:r>
              <a:rPr lang="en-US" sz="1600" dirty="0" smtClean="0"/>
              <a:t>(~19-30 </a:t>
            </a:r>
            <a:r>
              <a:rPr lang="en-US" sz="1600" dirty="0"/>
              <a:t>ppm</a:t>
            </a:r>
            <a:r>
              <a:rPr lang="en-US" sz="16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i="1" dirty="0">
                <a:solidFill>
                  <a:srgbClr val="FF6600"/>
                </a:solidFill>
              </a:rPr>
              <a:t>Mass spectrometry</a:t>
            </a:r>
          </a:p>
          <a:p>
            <a:pPr lvl="2"/>
            <a:r>
              <a:rPr lang="en-US" sz="1600" dirty="0"/>
              <a:t>Parent peak of the compound, Fe(C</a:t>
            </a:r>
            <a:r>
              <a:rPr lang="en-US" sz="1600" baseline="-25000" dirty="0"/>
              <a:t>5</a:t>
            </a:r>
            <a:r>
              <a:rPr lang="en-US" sz="1600" dirty="0"/>
              <a:t>H</a:t>
            </a:r>
            <a:r>
              <a:rPr lang="en-US" sz="1600" baseline="-25000" dirty="0"/>
              <a:t>5</a:t>
            </a:r>
            <a:r>
              <a:rPr lang="en-US" sz="1600" dirty="0"/>
              <a:t>)(C</a:t>
            </a:r>
            <a:r>
              <a:rPr lang="en-US" sz="1600" baseline="-25000" dirty="0"/>
              <a:t>5</a:t>
            </a:r>
            <a:r>
              <a:rPr lang="en-US" sz="1600" dirty="0"/>
              <a:t>H</a:t>
            </a:r>
            <a:r>
              <a:rPr lang="en-US" sz="1600" baseline="-25000" dirty="0"/>
              <a:t>4</a:t>
            </a:r>
            <a:r>
              <a:rPr lang="en-US" sz="1600" dirty="0"/>
              <a:t>) [</a:t>
            </a:r>
            <a:r>
              <a:rPr lang="en-US" sz="1600" i="1" dirty="0"/>
              <a:t>m/z</a:t>
            </a:r>
            <a:r>
              <a:rPr lang="en-US" sz="1600" dirty="0"/>
              <a:t>=185], Fe(C</a:t>
            </a:r>
            <a:r>
              <a:rPr lang="en-US" sz="1600" baseline="-25000" dirty="0"/>
              <a:t>5</a:t>
            </a:r>
            <a:r>
              <a:rPr lang="en-US" sz="1600" dirty="0"/>
              <a:t>H</a:t>
            </a:r>
            <a:r>
              <a:rPr lang="en-US" sz="1600" baseline="-25000" dirty="0"/>
              <a:t>5</a:t>
            </a:r>
            <a:r>
              <a:rPr lang="en-US" sz="1600" dirty="0"/>
              <a:t>) [</a:t>
            </a:r>
            <a:r>
              <a:rPr lang="en-US" sz="1600" i="1" dirty="0" smtClean="0"/>
              <a:t>m/z</a:t>
            </a:r>
            <a:r>
              <a:rPr lang="en-US" sz="1600" dirty="0" smtClean="0"/>
              <a:t>=121]</a:t>
            </a:r>
          </a:p>
          <a:p>
            <a:pPr lvl="2"/>
            <a:r>
              <a:rPr lang="en-US" sz="1600" dirty="0" smtClean="0"/>
              <a:t>Loss </a:t>
            </a:r>
            <a:r>
              <a:rPr lang="en-US" sz="1600" dirty="0"/>
              <a:t>of functional group on the phenyl ring</a:t>
            </a:r>
          </a:p>
          <a:p>
            <a:pPr marL="1062990" lvl="2" indent="-285750"/>
            <a:endParaRPr lang="en-US" sz="16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4573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Note that all intermediates and the final product have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to be fully characterized. NMR samples should be submitted as soon as possible.</a:t>
            </a:r>
          </a:p>
          <a:p>
            <a:r>
              <a:rPr lang="en-US" dirty="0" smtClean="0"/>
              <a:t>When analyzing any spectrum, the student has to keep in mind that the sample still might contain: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The  solvents used in the reaction or during the purification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i.e., ethyl acetate, hexane, acetic acid, ethanol, water,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Unreacted starting material i.e., acetyl ferrocene, chalcone, phenyl hydrazine,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Stationary phases or solid state catalysts i.e., silica, alumina,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Drying agent i.e., MgSO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, Na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SO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It is highly advisable to research the spectra of these compounds as well.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62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Microwave Reactions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They often </a:t>
            </a:r>
            <a:r>
              <a:rPr lang="en-US" sz="2400" dirty="0"/>
              <a:t>use phase transfer </a:t>
            </a:r>
            <a:r>
              <a:rPr lang="en-US" sz="2400" dirty="0" smtClean="0"/>
              <a:t>catalyst i.e., </a:t>
            </a:r>
            <a:r>
              <a:rPr lang="en-US" sz="2400" dirty="0" err="1" smtClean="0"/>
              <a:t>Aliquat</a:t>
            </a:r>
            <a:r>
              <a:rPr lang="en-US" sz="2400" dirty="0" smtClean="0"/>
              <a:t> 336®</a:t>
            </a:r>
            <a:endParaRPr lang="en-US" sz="2400" dirty="0"/>
          </a:p>
          <a:p>
            <a:r>
              <a:rPr lang="en-US" sz="2400" b="1" dirty="0" smtClean="0">
                <a:solidFill>
                  <a:srgbClr val="FF0000"/>
                </a:solidFill>
              </a:rPr>
              <a:t>They do not use a solvent thus the label </a:t>
            </a:r>
            <a:r>
              <a:rPr lang="en-US" sz="2400" b="1" i="1" dirty="0" smtClean="0">
                <a:solidFill>
                  <a:srgbClr val="FF0000"/>
                </a:solidFill>
              </a:rPr>
              <a:t>solvent-free</a:t>
            </a:r>
          </a:p>
          <a:p>
            <a:r>
              <a:rPr lang="en-US" sz="2400" dirty="0" smtClean="0"/>
              <a:t>The heating is much faster and to higher temperatures compared to solvent reactions</a:t>
            </a:r>
          </a:p>
          <a:p>
            <a:r>
              <a:rPr lang="en-US" sz="2400" dirty="0" smtClean="0"/>
              <a:t>There is a danger that the sample mixture ignites if improperly heated. This can be remedied by reducing power setting to a lower level (Max. </a:t>
            </a:r>
            <a:r>
              <a:rPr lang="en-US" sz="2400" smtClean="0"/>
              <a:t>output=700 Watt)</a:t>
            </a:r>
            <a:endParaRPr lang="en-US" sz="2400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The well-mixed reaction mixture has to be placed in a small beaker (25 mL) that is covered with a watch glass during the reaction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The reaction has to be pulsed (30-60 seconds heating, mixing, 60 seconds heating, etc.) and carefully monitored</a:t>
            </a:r>
          </a:p>
        </p:txBody>
      </p:sp>
    </p:spTree>
    <p:extLst>
      <p:ext uri="{BB962C8B-B14F-4D97-AF65-F5344CB8AC3E}">
        <p14:creationId xmlns:p14="http://schemas.microsoft.com/office/powerpoint/2010/main" val="135252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Grindstone Chemistry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Why do people do “Grindstone Chemistry”?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Many reaction slow down in certain solvents because the solvent molecules generate a cage about the active specie (i.e., hydroxide, nucleophile, etc.). A solvent-free reaction circumvents or reduces this problem.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Many reactions are already exothermic and do not need a lot of additional heat to proceed at a reasonable rate. Often times, performing the reaction at lower temperatures leads to a higher selectivity and less byproducts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43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Grindstone Chemistry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Why do we not carried out all reactions this way?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Some reactions are just too slow under the conditions (i.e., mortar and pestle does not provide enough heat to overcome the activation energy resulting in a very slow reaction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Some reaction require the strict exclusion of water which is difficult to do if a mortar and pestle is used and hygroscopic compounds are used in the reaction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In some cases, the solvent participates in the reaction as proton transfer reagent or otherwise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56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Introduction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Heterocycles</a:t>
            </a:r>
            <a:r>
              <a:rPr lang="en-US" dirty="0" smtClean="0"/>
              <a:t> are frequently found in biological system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Oxygen atom(s) in the ring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lvl="2"/>
            <a:r>
              <a:rPr lang="en-US" dirty="0" err="1" smtClean="0">
                <a:solidFill>
                  <a:srgbClr val="660066"/>
                </a:solidFill>
              </a:rPr>
              <a:t>Oxiranes</a:t>
            </a:r>
            <a:r>
              <a:rPr lang="en-US" dirty="0" smtClean="0">
                <a:solidFill>
                  <a:srgbClr val="660066"/>
                </a:solidFill>
              </a:rPr>
              <a:t> (epoxides) are key intermediates in drug synthesis</a:t>
            </a:r>
          </a:p>
          <a:p>
            <a:pPr lvl="2"/>
            <a:r>
              <a:rPr lang="en-US" dirty="0" smtClean="0">
                <a:solidFill>
                  <a:srgbClr val="660066"/>
                </a:solidFill>
              </a:rPr>
              <a:t>Tetrahydrofuran is commonly used solvent </a:t>
            </a:r>
          </a:p>
          <a:p>
            <a:pPr lvl="2"/>
            <a:r>
              <a:rPr lang="en-US" i="1" dirty="0" smtClean="0">
                <a:solidFill>
                  <a:srgbClr val="660066"/>
                </a:solidFill>
              </a:rPr>
              <a:t>2,3,7,8</a:t>
            </a:r>
            <a:r>
              <a:rPr lang="en-US" dirty="0" smtClean="0">
                <a:solidFill>
                  <a:srgbClr val="660066"/>
                </a:solidFill>
              </a:rPr>
              <a:t>-tetrachlorodibenzo-</a:t>
            </a:r>
            <a:r>
              <a:rPr lang="en-US" i="1" dirty="0" smtClean="0">
                <a:solidFill>
                  <a:srgbClr val="660066"/>
                </a:solidFill>
              </a:rPr>
              <a:t>p</a:t>
            </a:r>
            <a:r>
              <a:rPr lang="en-US" dirty="0" smtClean="0">
                <a:solidFill>
                  <a:srgbClr val="660066"/>
                </a:solidFill>
              </a:rPr>
              <a:t>-dioxin (and other polychlorinated </a:t>
            </a:r>
            <a:r>
              <a:rPr lang="en-US" dirty="0" err="1" smtClean="0">
                <a:solidFill>
                  <a:srgbClr val="660066"/>
                </a:solidFill>
              </a:rPr>
              <a:t>dibenzo</a:t>
            </a:r>
            <a:r>
              <a:rPr lang="en-US" dirty="0" smtClean="0">
                <a:solidFill>
                  <a:srgbClr val="660066"/>
                </a:solidFill>
              </a:rPr>
              <a:t>-p-dioxins) is formed in the combustion of chlorinated </a:t>
            </a:r>
            <a:br>
              <a:rPr lang="en-US" dirty="0" smtClean="0">
                <a:solidFill>
                  <a:srgbClr val="660066"/>
                </a:solidFill>
              </a:rPr>
            </a:br>
            <a:r>
              <a:rPr lang="en-US" dirty="0" smtClean="0">
                <a:solidFill>
                  <a:srgbClr val="660066"/>
                </a:solidFill>
              </a:rPr>
              <a:t>organic compounds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It was released into the environment in the </a:t>
            </a:r>
            <a:r>
              <a:rPr lang="en-US" i="1" dirty="0" err="1" smtClean="0">
                <a:solidFill>
                  <a:srgbClr val="C00000"/>
                </a:solidFill>
              </a:rPr>
              <a:t>Seveso</a:t>
            </a:r>
            <a:r>
              <a:rPr lang="en-US" i="1" dirty="0" smtClean="0">
                <a:solidFill>
                  <a:srgbClr val="C00000"/>
                </a:solidFill>
              </a:rPr>
              <a:t> disaster </a:t>
            </a:r>
            <a:r>
              <a:rPr lang="en-US" dirty="0" smtClean="0">
                <a:solidFill>
                  <a:srgbClr val="C00000"/>
                </a:solidFill>
              </a:rPr>
              <a:t>(1976)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It is also contaminant in </a:t>
            </a:r>
            <a:r>
              <a:rPr lang="en-US" i="1" dirty="0" smtClean="0">
                <a:solidFill>
                  <a:srgbClr val="C00000"/>
                </a:solidFill>
              </a:rPr>
              <a:t>Agent Orange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 err="1" smtClean="0">
                <a:solidFill>
                  <a:srgbClr val="C00000"/>
                </a:solidFill>
              </a:rPr>
              <a:t>hexachloro</a:t>
            </a:r>
            <a:r>
              <a:rPr lang="en-US" dirty="0" smtClean="0">
                <a:solidFill>
                  <a:srgbClr val="C00000"/>
                </a:solidFill>
              </a:rPr>
              <a:t> and </a:t>
            </a:r>
            <a:r>
              <a:rPr lang="en-US" dirty="0" err="1" smtClean="0">
                <a:solidFill>
                  <a:srgbClr val="C00000"/>
                </a:solidFill>
              </a:rPr>
              <a:t>octachloro</a:t>
            </a:r>
            <a:r>
              <a:rPr lang="en-US" dirty="0" smtClean="0">
                <a:solidFill>
                  <a:srgbClr val="C00000"/>
                </a:solidFill>
              </a:rPr>
              <a:t> derivatives are less </a:t>
            </a:r>
            <a:r>
              <a:rPr lang="en-US" dirty="0" err="1" smtClean="0">
                <a:solidFill>
                  <a:srgbClr val="C00000"/>
                </a:solidFill>
              </a:rPr>
              <a:t>bioaccumulated</a:t>
            </a:r>
            <a:r>
              <a:rPr lang="en-US" dirty="0" smtClean="0">
                <a:solidFill>
                  <a:srgbClr val="C00000"/>
                </a:solidFill>
              </a:rPr>
              <a:t>  than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 err="1" smtClean="0">
                <a:solidFill>
                  <a:srgbClr val="C00000"/>
                </a:solidFill>
              </a:rPr>
              <a:t>tetrachloro</a:t>
            </a:r>
            <a:r>
              <a:rPr lang="en-US" dirty="0" smtClean="0">
                <a:solidFill>
                  <a:srgbClr val="C00000"/>
                </a:solidFill>
              </a:rPr>
              <a:t> or </a:t>
            </a:r>
            <a:r>
              <a:rPr lang="en-US" dirty="0" err="1" smtClean="0">
                <a:solidFill>
                  <a:srgbClr val="C00000"/>
                </a:solidFill>
              </a:rPr>
              <a:t>pentachloro</a:t>
            </a:r>
            <a:r>
              <a:rPr lang="en-US" dirty="0" smtClean="0">
                <a:solidFill>
                  <a:srgbClr val="C00000"/>
                </a:solidFill>
              </a:rPr>
              <a:t> compounds due to their lower solubility</a:t>
            </a:r>
            <a:endParaRPr lang="en-US" dirty="0">
              <a:solidFill>
                <a:srgbClr val="C00000"/>
              </a:solidFill>
            </a:endParaRPr>
          </a:p>
          <a:p>
            <a:pPr lvl="2"/>
            <a:endParaRPr lang="en-US" dirty="0" smtClean="0">
              <a:solidFill>
                <a:srgbClr val="C0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268978"/>
              </p:ext>
            </p:extLst>
          </p:nvPr>
        </p:nvGraphicFramePr>
        <p:xfrm>
          <a:off x="1219200" y="2667000"/>
          <a:ext cx="5048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6" name="CS ChemDraw Drawing" r:id="rId3" imgW="505568" imgH="473375" progId="ChemDraw.Document.6.0">
                  <p:embed/>
                </p:oleObj>
              </mc:Choice>
              <mc:Fallback>
                <p:oleObj name="CS ChemDraw Drawing" r:id="rId3" imgW="505568" imgH="47337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2667000"/>
                        <a:ext cx="504825" cy="473075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107776"/>
              </p:ext>
            </p:extLst>
          </p:nvPr>
        </p:nvGraphicFramePr>
        <p:xfrm>
          <a:off x="2755900" y="2590800"/>
          <a:ext cx="67310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7" name="CS ChemDraw Drawing" r:id="rId5" imgW="673370" imgH="677713" progId="ChemDraw.Document.6.0">
                  <p:embed/>
                </p:oleObj>
              </mc:Choice>
              <mc:Fallback>
                <p:oleObj name="CS ChemDraw Drawing" r:id="rId5" imgW="673370" imgH="677713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55900" y="2590800"/>
                        <a:ext cx="673100" cy="677863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803951"/>
              </p:ext>
            </p:extLst>
          </p:nvPr>
        </p:nvGraphicFramePr>
        <p:xfrm>
          <a:off x="4436461" y="2467711"/>
          <a:ext cx="2573939" cy="808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8" name="CS ChemDraw Drawing" r:id="rId7" imgW="2859932" imgH="898765" progId="ChemDraw.Document.6.0">
                  <p:embed/>
                </p:oleObj>
              </mc:Choice>
              <mc:Fallback>
                <p:oleObj name="CS ChemDraw Drawing" r:id="rId7" imgW="2859932" imgH="89876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36461" y="2467711"/>
                        <a:ext cx="2573939" cy="808889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6541" y="342900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rgbClr val="660066"/>
                </a:solidFill>
              </a:rPr>
              <a:t>Oxirane</a:t>
            </a:r>
            <a:endParaRPr lang="en-US" b="1" i="1" dirty="0">
              <a:solidFill>
                <a:srgbClr val="6600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9800" y="3429000"/>
            <a:ext cx="1766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solidFill>
                  <a:srgbClr val="660066"/>
                </a:solidFill>
              </a:rPr>
              <a:t>Tetrahydrofuran</a:t>
            </a:r>
            <a:endParaRPr lang="en-US" b="1" i="1" dirty="0">
              <a:solidFill>
                <a:srgbClr val="66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600" y="3440668"/>
            <a:ext cx="3550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660066"/>
                </a:solidFill>
                <a:effectLst/>
              </a:rPr>
              <a:t>2,3,7,8-tetrachlorodibenzo-p-dioxin</a:t>
            </a:r>
            <a:endParaRPr lang="en-US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1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33800"/>
          </a:xfrm>
        </p:spPr>
        <p:txBody>
          <a:bodyPr>
            <a:normAutofit fontScale="77500" lnSpcReduction="20000"/>
          </a:bodyPr>
          <a:lstStyle/>
          <a:p>
            <a:pPr marL="45720" indent="-457200">
              <a:spcBef>
                <a:spcPts val="600"/>
              </a:spcBef>
            </a:pPr>
            <a:r>
              <a:rPr lang="en-US" dirty="0" smtClean="0"/>
              <a:t>Nitrogen atom(s</a:t>
            </a:r>
            <a:r>
              <a:rPr lang="en-US" dirty="0"/>
              <a:t>) in the </a:t>
            </a:r>
            <a:r>
              <a:rPr lang="en-US" dirty="0" smtClean="0"/>
              <a:t>ring</a:t>
            </a:r>
          </a:p>
          <a:p>
            <a:pPr marL="44577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4577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4577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3500" dirty="0"/>
          </a:p>
          <a:p>
            <a:pPr marL="754380" lvl="2" indent="-342900">
              <a:spcBef>
                <a:spcPts val="600"/>
              </a:spcBef>
            </a:pPr>
            <a:endParaRPr lang="en-US" dirty="0" smtClean="0"/>
          </a:p>
          <a:p>
            <a:pPr marL="754380" lvl="2" indent="-342900">
              <a:spcBef>
                <a:spcPts val="600"/>
              </a:spcBef>
            </a:pPr>
            <a:r>
              <a:rPr lang="en-US" dirty="0" smtClean="0">
                <a:solidFill>
                  <a:srgbClr val="002060"/>
                </a:solidFill>
              </a:rPr>
              <a:t>Pyridine: often used as tertiary base to scavenge acids in reactions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i.e., </a:t>
            </a:r>
            <a:r>
              <a:rPr lang="en-US" dirty="0" err="1" smtClean="0">
                <a:solidFill>
                  <a:srgbClr val="002060"/>
                </a:solidFill>
              </a:rPr>
              <a:t>esterifications</a:t>
            </a:r>
            <a:r>
              <a:rPr lang="en-US" dirty="0" smtClean="0">
                <a:solidFill>
                  <a:srgbClr val="002060"/>
                </a:solidFill>
              </a:rPr>
              <a:t>, etc., harmful (causes reproductive problems)</a:t>
            </a:r>
          </a:p>
          <a:p>
            <a:pPr marL="754380" lvl="2" indent="-342900">
              <a:spcBef>
                <a:spcPts val="600"/>
              </a:spcBef>
            </a:pPr>
            <a:r>
              <a:rPr lang="en-US" dirty="0" smtClean="0">
                <a:solidFill>
                  <a:srgbClr val="002060"/>
                </a:solidFill>
              </a:rPr>
              <a:t>Imidazole salts are used as ionic liquids i.e., BMIM</a:t>
            </a:r>
            <a:r>
              <a:rPr lang="en-US" baseline="30000" dirty="0" smtClean="0">
                <a:solidFill>
                  <a:srgbClr val="002060"/>
                </a:solidFill>
              </a:rPr>
              <a:t>+</a:t>
            </a:r>
            <a:r>
              <a:rPr lang="en-US" dirty="0" smtClean="0">
                <a:solidFill>
                  <a:srgbClr val="002060"/>
                </a:solidFill>
              </a:rPr>
              <a:t>X</a:t>
            </a:r>
            <a:r>
              <a:rPr lang="en-US" baseline="30000" dirty="0" smtClean="0">
                <a:solidFill>
                  <a:srgbClr val="002060"/>
                </a:solidFill>
              </a:rPr>
              <a:t>-</a:t>
            </a:r>
          </a:p>
          <a:p>
            <a:pPr marL="754380" lvl="2" indent="-342900">
              <a:spcBef>
                <a:spcPts val="600"/>
              </a:spcBef>
            </a:pPr>
            <a:r>
              <a:rPr lang="en-US" dirty="0" smtClean="0">
                <a:solidFill>
                  <a:srgbClr val="002060"/>
                </a:solidFill>
              </a:rPr>
              <a:t>Imidazole and pyrimidine are parts of purine bases</a:t>
            </a:r>
          </a:p>
          <a:p>
            <a:pPr marL="754380" lvl="2" indent="-342900">
              <a:spcBef>
                <a:spcPts val="600"/>
              </a:spcBef>
            </a:pPr>
            <a:r>
              <a:rPr lang="en-US" dirty="0" smtClean="0">
                <a:solidFill>
                  <a:srgbClr val="002060"/>
                </a:solidFill>
              </a:rPr>
              <a:t>Serotonin is a an indole derivative (R=CH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CH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NH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, 5-OH)</a:t>
            </a:r>
          </a:p>
          <a:p>
            <a:pPr marL="411480" lvl="2" indent="0">
              <a:spcBef>
                <a:spcPts val="600"/>
              </a:spcBef>
              <a:buNone/>
            </a:pP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727600"/>
              </p:ext>
            </p:extLst>
          </p:nvPr>
        </p:nvGraphicFramePr>
        <p:xfrm>
          <a:off x="1495425" y="2057400"/>
          <a:ext cx="71437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" name="CS ChemDraw Drawing" r:id="rId3" imgW="714443" imgH="860485" progId="ChemDraw.Document.6.0">
                  <p:embed/>
                </p:oleObj>
              </mc:Choice>
              <mc:Fallback>
                <p:oleObj name="CS ChemDraw Drawing" r:id="rId3" imgW="714443" imgH="86048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95425" y="2057400"/>
                        <a:ext cx="714375" cy="86042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576584"/>
              </p:ext>
            </p:extLst>
          </p:nvPr>
        </p:nvGraphicFramePr>
        <p:xfrm>
          <a:off x="3048000" y="2057400"/>
          <a:ext cx="674687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" name="CS ChemDraw Drawing" r:id="rId5" imgW="674991" imgH="825440" progId="ChemDraw.Document.6.0">
                  <p:embed/>
                </p:oleObj>
              </mc:Choice>
              <mc:Fallback>
                <p:oleObj name="CS ChemDraw Drawing" r:id="rId5" imgW="674991" imgH="82544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0" y="2057400"/>
                        <a:ext cx="674687" cy="8255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31685"/>
              </p:ext>
            </p:extLst>
          </p:nvPr>
        </p:nvGraphicFramePr>
        <p:xfrm>
          <a:off x="6477000" y="2036064"/>
          <a:ext cx="755650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" name="CS ChemDraw Drawing" r:id="rId7" imgW="755515" imgH="862102" progId="ChemDraw.Document.6.0">
                  <p:embed/>
                </p:oleObj>
              </mc:Choice>
              <mc:Fallback>
                <p:oleObj name="CS ChemDraw Drawing" r:id="rId7" imgW="755515" imgH="86210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77000" y="2036064"/>
                        <a:ext cx="755650" cy="862013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 flipH="1">
            <a:off x="1371600" y="2971800"/>
            <a:ext cx="1021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Pyridine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7683" y="2971800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Imidazole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2967377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Pyrimidine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flipH="1">
            <a:off x="609600" y="603146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002060"/>
                </a:solidFill>
              </a:rPr>
              <a:t>Indole</a:t>
            </a:r>
            <a:r>
              <a:rPr lang="en-US" b="1" i="1" dirty="0" smtClean="0">
                <a:solidFill>
                  <a:srgbClr val="002060"/>
                </a:solidFill>
              </a:rPr>
              <a:t>, R=H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2016204" y="6031468"/>
            <a:ext cx="1107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Purine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3200400" y="6031468"/>
            <a:ext cx="1107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Caffeine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12" name="AutoShape 85" descr="data:image/jpg;base64,/9j/4AAQSkZJRgABAQAAAQABAAD/2wBDAAkGBwgHBgkIBwgKCgkLDRYPDQwMDRsUFRAWIB0iIiAdHx8kKDQsJCYxJx8fLT0tMTU3Ojo6Iys/RD84QzQ5Ojf/2wBDAQoKCg0MDRoPDxo3JR8lNzc3Nzc3Nzc3Nzc3Nzc3Nzc3Nzc3Nzc3Nzc3Nzc3Nzc3Nzc3Nzc3Nzc3Nzc3Nzc3Nzf/wAARCABeAGkDASIAAhEBAxEB/8QAHAAAAQQDAQAAAAAAAAAAAAAAAAQFBgcBAgMI/8QANRAAAQMCBAQEBQMDBQAAAAAAAQACAwQRBRIhMQZBUWETgZGhByJxwdEUI0IyUrEzgqLh8P/EABgBAAMBAQAAAAAAAAAAAAAAAAECAwAE/8QAIhEAAwACAgMAAgMAAAAAAAAAAAECAxESIRMxQQQiMlFh/9oADAMBAAIRAxEAPwC8UIQsYEIJsoxxJxPDhzDHG67+VjqUG0u2FJt6RIZqmGEfuSAdk3T8Q0EP9UvuFVWJ8R1dUXOdP4cd9fmsP/aqLzcUYeHuD65twbEhpOqg8+/4rZ0L8fS/Z6L0PFmHXtm/5BKIOI6CYgNfr9QqDbxRhGlqtzupN2+VrXv7dSEvpcfwyVjHNxCKFxF7SzM07XB+3voB5ci9yHw436ov2Gsp5reHK0k8rpQqUwrH5A4Cnq2yaB2XNyOxtupzgPFHilsVR7/ZPGaa6+iXgqVv2iZIWkUjZWB7DcFbqxAEIQsYFi6QY1XtoKTxHG2Y2BSRlLWviEpjZdwvlMnzf4t7obQdfRRj9aKLDpJL20KofjHiA0maaQ+JUS6sY69rXtf2PoVafEcr58FrGsa9r4rZmu3FnC/svMuOV0lfidRM9xIMjso6DYe1lK550l8LxXjlv6c6zE6ysldJPUPcSLWBsAOgA2SS6whVSSWkQbbe2Zv2Hos5lqhEB2gnfBIHRuc3XWxsrD4T4wfW1Taevc1ryQIpAADfkDaw89NlWy2je5jrtJB7FJkxq12Ux5ah/wCHrXhLE3TRiKQ3tYH7FStVB8I8QmxGghlkHztZkcR1Dhb2IVvoYm3PfsOZJV0CEIVCQy8V0T63CXiMXdGc9uo5rPDeKNrqJscrgKiEZXg8wOaeDsojjVAKGtM1C7LmGZzB/H6duynSafJFJ1S4sXYmYZalzmsDmvGR4OzhY39tF5s+IXB1Vwxib5GNdLhk7yaeottfXI7o4e+47X9FXiXK14s7NuNlmshiqaeSCphjmhlGWSKVoc1w7gpppPtAcP0eUkK5OIPhPh9W582BVhoXnX9PUAvi8nD5m+YKhNf8N+KqMuy4Yapg/nSSNlB8gc3qEdoVpoiKE7ScM4/E7LJgmJNPQ0kg+y7UvB/EtW4CDAsRN+bqZzR6kAIgGNdKeCWpnjhgjfJLI4NYxjSS4nYAc1PMJ+E+N1LmuxSamw6LmHPEsluzW6epCs7hThDB+GhnoIXS1ZFnVc9jJbmGjZo+mvUlDaGUtin4bYHPwzw/TQVYaawu8WZoOjDyZftz7qxKWpZUszM0I3B3CjUfygAJTTTOglD2HbcdQsjU++yRoWsbxJG17TcOFwtkRQKheLzT/rppmfM0u0b2CmiitVH+48HqlpbQ8PTI/JV075A514JgbkEaO+v5Tq2QOYL+SR1tK14IcwEdwk9BVtzGkebSM1aDzb/0opuXpnS0qXQvk30Sd41uN10MmvZaFwPNZsCX9mA+RosJXj/cVi7nG7nOce5usXHVZaW9VtjaOkY6aJSwhqSsk6DzWtVWRUlO6aZ1gNAObidgO6KpIVy2xyY7S67tcmyiqDLG1199UvjvdVl7RC50x9weTNA5h/idPNOCbMFGkp5aD/Kc0xMEw4tAY5y8bP1/Kflwq6dlTCWO+oPQrGIpK3MCopxFSS2E9O5zJYzma5u4KmdTTvgkMcjbEc+RTfVU7ZGkEXCjkjkjpxXxZEMO4shcfAxQeBO3QyW+R34/wnxs8crQ6ORr2nYtNwUx43w22ocXxixUVlwivonkwPlj13jcRf0XK6qemdXGa7RYxkA5hZEoHMKtTU42zT9bUeYB+y5vZilWMs1RUyA8i4gei3MPjJ5iXEmH4c0tfN4sw2iiN3efTzTBBWVmPV7JagZIWH9uIHRv5PdIMO4cme8F7bDnoptg+FMpmizdlkqtgbmEOuHsyRtHROsemqTU8eVt+Q3T7hdASWzTNsBq1p59yu2VpHDkrbF+HwGGmaHaOPzOHQpShCckCEIWMcqinjqGZZG36HmEyVmFSxXMQ8RnbceX49FIEIaCnohMkIcSLXI3HMeSRzUUbt2g+Snk9LBUf60TH93DUeaTHCKQ7Mc36SO/KVzsoshAn4XGdmD0WW4bG3+IU5OC0h/v9R+FszB6Rv8AF5+rz9kvjQ3meiHRUTWi+Sw67J0pMNqJreHH8v8Ac7QKSw0VPCbxwxg9cuvqlFkynQjyNjdRYXHAQ+Q+JINtNB9AnFCE5MEIQsY//9k=">
            <a:hlinkClick r:id="rId9"/>
          </p:cNvPr>
          <p:cNvSpPr>
            <a:spLocks noChangeAspect="1" noChangeArrowheads="1"/>
          </p:cNvSpPr>
          <p:nvPr/>
        </p:nvSpPr>
        <p:spPr bwMode="auto">
          <a:xfrm>
            <a:off x="155575" y="-427038"/>
            <a:ext cx="100012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34" name="Picture 8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515" y="3657600"/>
            <a:ext cx="1225685" cy="109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84" name="Picture 236" descr="http://upload.wikimedia.org/wikipedia/commons/thumb/b/bf/Bmim.svg/220px-Bmim.svg.png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726" y="2036064"/>
            <a:ext cx="1370274" cy="8595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</p:pic>
      <p:sp>
        <p:nvSpPr>
          <p:cNvPr id="18" name="TextBox 17"/>
          <p:cNvSpPr txBox="1"/>
          <p:nvPr/>
        </p:nvSpPr>
        <p:spPr>
          <a:xfrm>
            <a:off x="4343400" y="2971800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BMIM</a:t>
            </a:r>
            <a:r>
              <a:rPr lang="en-US" b="1" i="1" baseline="30000" dirty="0" smtClean="0">
                <a:solidFill>
                  <a:srgbClr val="002060"/>
                </a:solidFill>
              </a:rPr>
              <a:t>+</a:t>
            </a:r>
            <a:r>
              <a:rPr lang="en-US" b="1" i="1" dirty="0" smtClean="0">
                <a:solidFill>
                  <a:srgbClr val="002060"/>
                </a:solidFill>
              </a:rPr>
              <a:t>PF</a:t>
            </a:r>
            <a:r>
              <a:rPr lang="en-US" b="1" i="1" baseline="-25000" dirty="0" smtClean="0">
                <a:solidFill>
                  <a:srgbClr val="002060"/>
                </a:solidFill>
              </a:rPr>
              <a:t>6</a:t>
            </a:r>
            <a:r>
              <a:rPr lang="en-US" b="1" i="1" baseline="30000" dirty="0" smtClean="0">
                <a:solidFill>
                  <a:srgbClr val="002060"/>
                </a:solidFill>
              </a:rPr>
              <a:t>-</a:t>
            </a:r>
            <a:endParaRPr lang="en-US" b="1" i="1" baseline="30000" dirty="0">
              <a:solidFill>
                <a:srgbClr val="002060"/>
              </a:solidFill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937890"/>
              </p:ext>
            </p:extLst>
          </p:nvPr>
        </p:nvGraphicFramePr>
        <p:xfrm>
          <a:off x="758890" y="4913868"/>
          <a:ext cx="6499225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1" name="CS ChemDraw Drawing" r:id="rId13" imgW="9546077" imgH="1645489" progId="ChemDraw.Document.6.0">
                  <p:embed/>
                </p:oleObj>
              </mc:Choice>
              <mc:Fallback>
                <p:oleObj name="CS ChemDraw Drawing" r:id="rId13" imgW="9546077" imgH="164548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58890" y="4913868"/>
                        <a:ext cx="6499225" cy="11176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 flipH="1">
            <a:off x="4343400" y="6031468"/>
            <a:ext cx="1600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002060"/>
                </a:solidFill>
              </a:rPr>
              <a:t>Theobromine</a:t>
            </a:r>
            <a:endParaRPr lang="en-US" b="1" i="1" dirty="0">
              <a:solidFill>
                <a:srgbClr val="002060"/>
              </a:solidFill>
            </a:endParaRPr>
          </a:p>
        </p:txBody>
      </p:sp>
      <p:pic>
        <p:nvPicPr>
          <p:cNvPr id="2383" name="Picture 335" descr="http://upload.wikimedia.org/wikipedia/commons/thumb/3/34/Chocolate02.jpg/220px-Chocolate02.jpg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918" y="4922520"/>
            <a:ext cx="1144082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 flipH="1">
            <a:off x="5943598" y="6031468"/>
            <a:ext cx="1600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Uric acid</a:t>
            </a:r>
            <a:endParaRPr lang="en-US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1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3" grpId="0"/>
      <p:bldP spid="14" grpId="0"/>
      <p:bldP spid="15" grpId="0"/>
      <p:bldP spid="18" grpId="0"/>
      <p:bldP spid="23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Synthesis of </a:t>
            </a:r>
            <a:r>
              <a:rPr lang="en-US" dirty="0" err="1" smtClean="0">
                <a:solidFill>
                  <a:srgbClr val="002060"/>
                </a:solidFill>
              </a:rPr>
              <a:t>Heterocycles</a:t>
            </a:r>
            <a:r>
              <a:rPr lang="en-US" dirty="0" smtClean="0">
                <a:solidFill>
                  <a:srgbClr val="002060"/>
                </a:solidFill>
              </a:rPr>
              <a:t> 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 smtClean="0">
                <a:solidFill>
                  <a:srgbClr val="660066"/>
                </a:solidFill>
              </a:rPr>
              <a:t>Fischer Indole Synthesis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Reaction of a ketone with phenylhydrazine in the presence </a:t>
            </a:r>
            <a:br>
              <a:rPr lang="en-US" dirty="0" smtClean="0"/>
            </a:br>
            <a:r>
              <a:rPr lang="en-US" dirty="0" smtClean="0"/>
              <a:t>of a Br</a:t>
            </a:r>
            <a:r>
              <a:rPr lang="en-US" dirty="0" smtClean="0">
                <a:latin typeface="Times New Roman"/>
                <a:cs typeface="Times New Roman"/>
              </a:rPr>
              <a:t>ø</a:t>
            </a:r>
            <a:r>
              <a:rPr lang="en-US" dirty="0" smtClean="0"/>
              <a:t>nsted acids like HCl,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, H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, etc.</a:t>
            </a:r>
          </a:p>
          <a:p>
            <a:r>
              <a:rPr lang="en-US" i="1" dirty="0" smtClean="0">
                <a:solidFill>
                  <a:srgbClr val="660066"/>
                </a:solidFill>
              </a:rPr>
              <a:t>Step 1:</a:t>
            </a:r>
            <a:r>
              <a:rPr lang="en-US" dirty="0" smtClean="0">
                <a:solidFill>
                  <a:srgbClr val="660066"/>
                </a:solidFill>
              </a:rPr>
              <a:t> Formation of a  </a:t>
            </a:r>
            <a:r>
              <a:rPr lang="en-US" dirty="0" err="1" smtClean="0">
                <a:solidFill>
                  <a:srgbClr val="660066"/>
                </a:solidFill>
              </a:rPr>
              <a:t>phenylhydrazone</a:t>
            </a:r>
            <a:r>
              <a:rPr lang="en-US" dirty="0" smtClean="0">
                <a:solidFill>
                  <a:srgbClr val="660066"/>
                </a:solidFill>
              </a:rPr>
              <a:t> (R</a:t>
            </a:r>
            <a:r>
              <a:rPr lang="en-US" baseline="-25000" dirty="0" smtClean="0">
                <a:solidFill>
                  <a:srgbClr val="660066"/>
                </a:solidFill>
              </a:rPr>
              <a:t>2</a:t>
            </a:r>
            <a:r>
              <a:rPr lang="en-US" dirty="0" smtClean="0">
                <a:solidFill>
                  <a:srgbClr val="660066"/>
                </a:solidFill>
              </a:rPr>
              <a:t>C=N-NH-</a:t>
            </a:r>
            <a:r>
              <a:rPr lang="en-US" dirty="0" err="1" smtClean="0">
                <a:solidFill>
                  <a:srgbClr val="660066"/>
                </a:solidFill>
              </a:rPr>
              <a:t>Ph</a:t>
            </a:r>
            <a:r>
              <a:rPr lang="en-US" dirty="0" smtClean="0">
                <a:solidFill>
                  <a:srgbClr val="660066"/>
                </a:solidFill>
              </a:rPr>
              <a:t>)</a:t>
            </a:r>
          </a:p>
          <a:p>
            <a:r>
              <a:rPr lang="en-US" i="1" dirty="0" smtClean="0">
                <a:solidFill>
                  <a:srgbClr val="008000"/>
                </a:solidFill>
              </a:rPr>
              <a:t>Step 2: </a:t>
            </a:r>
            <a:r>
              <a:rPr lang="en-US" dirty="0" smtClean="0">
                <a:solidFill>
                  <a:srgbClr val="008000"/>
                </a:solidFill>
              </a:rPr>
              <a:t>Acid-catalyzed aromatic substitution</a:t>
            </a:r>
          </a:p>
          <a:p>
            <a:r>
              <a:rPr lang="en-US" i="1" dirty="0" smtClean="0">
                <a:solidFill>
                  <a:srgbClr val="002060"/>
                </a:solidFill>
              </a:rPr>
              <a:t>Step 3: </a:t>
            </a:r>
            <a:r>
              <a:rPr lang="en-US" dirty="0" smtClean="0">
                <a:solidFill>
                  <a:srgbClr val="002060"/>
                </a:solidFill>
              </a:rPr>
              <a:t>Cyclization to form the five-membered ring</a:t>
            </a:r>
          </a:p>
          <a:p>
            <a:r>
              <a:rPr lang="en-US" i="1" dirty="0" smtClean="0"/>
              <a:t>Step 4: </a:t>
            </a:r>
            <a:r>
              <a:rPr lang="en-US" dirty="0" smtClean="0"/>
              <a:t>Loss of ammonia to form the conjugated system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06456"/>
              </p:ext>
            </p:extLst>
          </p:nvPr>
        </p:nvGraphicFramePr>
        <p:xfrm>
          <a:off x="457200" y="2133600"/>
          <a:ext cx="4340454" cy="128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" name="CS ChemDraw Drawing" r:id="rId3" imgW="6306840" imgH="1860120" progId="ChemDraw.Document.6.0">
                  <p:embed/>
                </p:oleObj>
              </mc:Choice>
              <mc:Fallback>
                <p:oleObj name="CS ChemDraw Drawing" r:id="rId3" imgW="6306840" imgH="186012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133600"/>
                        <a:ext cx="4340454" cy="128016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025840"/>
              </p:ext>
            </p:extLst>
          </p:nvPr>
        </p:nvGraphicFramePr>
        <p:xfrm>
          <a:off x="4800600" y="2133600"/>
          <a:ext cx="3917210" cy="128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8" name="CS ChemDraw Drawing" r:id="rId5" imgW="5991480" imgH="1958040" progId="ChemDraw.Document.6.0">
                  <p:embed/>
                </p:oleObj>
              </mc:Choice>
              <mc:Fallback>
                <p:oleObj name="CS ChemDraw Drawing" r:id="rId5" imgW="5991480" imgH="1958040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133600"/>
                        <a:ext cx="3917210" cy="128016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286000" y="3145536"/>
            <a:ext cx="24384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29200" y="3200400"/>
            <a:ext cx="3429000" cy="1737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133600" y="2133600"/>
            <a:ext cx="1066800" cy="1066800"/>
          </a:xfrm>
          <a:prstGeom prst="roundRect">
            <a:avLst/>
          </a:prstGeom>
          <a:noFill/>
          <a:ln w="19050">
            <a:solidFill>
              <a:srgbClr val="66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735689" y="2129536"/>
            <a:ext cx="1066800" cy="1066800"/>
          </a:xfrm>
          <a:prstGeom prst="roundRect">
            <a:avLst/>
          </a:prstGeom>
          <a:noFill/>
          <a:ln w="190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210300" y="2133600"/>
            <a:ext cx="1066800" cy="1066800"/>
          </a:xfrm>
          <a:prstGeom prst="round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7772400" y="2133600"/>
            <a:ext cx="990600" cy="106680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82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Synthesis of </a:t>
            </a:r>
            <a:r>
              <a:rPr lang="en-US" dirty="0" err="1">
                <a:solidFill>
                  <a:srgbClr val="002060"/>
                </a:solidFill>
              </a:rPr>
              <a:t>Heterocycles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 smtClean="0">
                <a:solidFill>
                  <a:schemeClr val="accent4">
                    <a:lumMod val="50000"/>
                  </a:schemeClr>
                </a:solidFill>
              </a:rPr>
              <a:t>Synthesis of </a:t>
            </a:r>
            <a:r>
              <a:rPr lang="en-US" b="1" i="1" dirty="0" err="1">
                <a:solidFill>
                  <a:schemeClr val="accent4">
                    <a:lumMod val="50000"/>
                  </a:schemeClr>
                </a:solidFill>
              </a:rPr>
              <a:t>Isoxazolines</a:t>
            </a:r>
            <a:r>
              <a:rPr lang="en-US" b="1" i="1" dirty="0">
                <a:solidFill>
                  <a:schemeClr val="accent4">
                    <a:lumMod val="50000"/>
                  </a:schemeClr>
                </a:solidFill>
              </a:rPr>
              <a:t> and </a:t>
            </a:r>
            <a:r>
              <a:rPr lang="en-US" b="1" i="1" dirty="0" err="1" smtClean="0">
                <a:solidFill>
                  <a:schemeClr val="accent4">
                    <a:lumMod val="50000"/>
                  </a:schemeClr>
                </a:solidFill>
              </a:rPr>
              <a:t>Isoxazoles</a:t>
            </a:r>
            <a:r>
              <a:rPr lang="en-US" b="1" i="1" dirty="0">
                <a:solidFill>
                  <a:schemeClr val="accent4">
                    <a:lumMod val="50000"/>
                  </a:schemeClr>
                </a:solidFill>
              </a:rPr>
              <a:t> ((3+2)-additions)</a:t>
            </a:r>
          </a:p>
          <a:p>
            <a:endParaRPr lang="en-US" b="1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i="1" dirty="0" smtClean="0">
                <a:solidFill>
                  <a:srgbClr val="008000"/>
                </a:solidFill>
              </a:rPr>
              <a:t>Step 1: </a:t>
            </a:r>
            <a:r>
              <a:rPr lang="en-US" dirty="0" smtClean="0">
                <a:solidFill>
                  <a:srgbClr val="008000"/>
                </a:solidFill>
              </a:rPr>
              <a:t>Formation of the nitrile oxides (unstable and toxic)</a:t>
            </a:r>
          </a:p>
          <a:p>
            <a:r>
              <a:rPr lang="en-US" i="1" dirty="0" smtClean="0"/>
              <a:t>Step 2: 1,3</a:t>
            </a:r>
            <a:r>
              <a:rPr lang="en-US" dirty="0" smtClean="0"/>
              <a:t>-addition of the nitrile oxide to the alkene to form </a:t>
            </a:r>
            <a:br>
              <a:rPr lang="en-US" dirty="0" smtClean="0"/>
            </a:br>
            <a:r>
              <a:rPr lang="en-US" dirty="0" smtClean="0"/>
              <a:t>the five-membered ring (orientation depends on X)</a:t>
            </a:r>
          </a:p>
          <a:p>
            <a:r>
              <a:rPr lang="en-US" i="1" dirty="0" smtClean="0"/>
              <a:t>Step 3:</a:t>
            </a:r>
            <a:r>
              <a:rPr lang="en-US" dirty="0" smtClean="0"/>
              <a:t> Elimination of </a:t>
            </a:r>
            <a:r>
              <a:rPr lang="en-US" i="1" dirty="0" smtClean="0"/>
              <a:t>HX</a:t>
            </a:r>
            <a:r>
              <a:rPr lang="en-US" dirty="0" smtClean="0"/>
              <a:t> from </a:t>
            </a:r>
            <a:r>
              <a:rPr lang="en-US" dirty="0" err="1" smtClean="0"/>
              <a:t>isoxazoline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560254"/>
              </p:ext>
            </p:extLst>
          </p:nvPr>
        </p:nvGraphicFramePr>
        <p:xfrm>
          <a:off x="1981200" y="2076492"/>
          <a:ext cx="5007420" cy="2419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" name="CS ChemDraw Drawing" r:id="rId3" imgW="5563800" imgH="2688120" progId="ChemDraw.Document.6.0">
                  <p:embed/>
                </p:oleObj>
              </mc:Choice>
              <mc:Fallback>
                <p:oleObj name="CS ChemDraw Drawing" r:id="rId3" imgW="5563800" imgH="268812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076492"/>
                        <a:ext cx="5007420" cy="2419308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953000" y="4267200"/>
            <a:ext cx="1981200" cy="228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981200" y="2362200"/>
            <a:ext cx="1066800" cy="381000"/>
          </a:xfrm>
          <a:prstGeom prst="round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630941"/>
              </p:ext>
            </p:extLst>
          </p:nvPr>
        </p:nvGraphicFramePr>
        <p:xfrm>
          <a:off x="2157413" y="2819400"/>
          <a:ext cx="1042987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" r:id="rId5" imgW="1043562" imgH="1033013" progId="">
                  <p:embed/>
                </p:oleObj>
              </mc:Choice>
              <mc:Fallback>
                <p:oleObj r:id="rId5" imgW="1043562" imgH="1033013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57413" y="2819400"/>
                        <a:ext cx="1042987" cy="1033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894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Synthesis of </a:t>
            </a:r>
            <a:r>
              <a:rPr lang="en-US" dirty="0" err="1">
                <a:solidFill>
                  <a:srgbClr val="002060"/>
                </a:solidFill>
              </a:rPr>
              <a:t>Heterocycles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 smtClean="0">
                <a:solidFill>
                  <a:schemeClr val="accent4">
                    <a:lumMod val="50000"/>
                  </a:schemeClr>
                </a:solidFill>
              </a:rPr>
              <a:t>Synthesis of </a:t>
            </a:r>
            <a:r>
              <a:rPr lang="en-US" b="1" i="1" dirty="0" err="1" smtClean="0">
                <a:solidFill>
                  <a:schemeClr val="accent4">
                    <a:lumMod val="50000"/>
                  </a:schemeClr>
                </a:solidFill>
              </a:rPr>
              <a:t>isoxazoles</a:t>
            </a:r>
            <a:r>
              <a:rPr lang="en-US" b="1" i="1" dirty="0" smtClean="0">
                <a:solidFill>
                  <a:schemeClr val="accent4">
                    <a:lumMod val="50000"/>
                  </a:schemeClr>
                </a:solidFill>
              </a:rPr>
              <a:t> ((3+2)-additions)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Reaction of a nitrile oxide with alkyne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Reaction of a </a:t>
            </a:r>
            <a:r>
              <a:rPr lang="en-US" i="1" dirty="0" smtClean="0">
                <a:solidFill>
                  <a:srgbClr val="002060"/>
                </a:solidFill>
                <a:latin typeface="Symbol" pitchFamily="18" charset="2"/>
              </a:rPr>
              <a:t>b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  <a:r>
              <a:rPr lang="en-US" dirty="0" err="1" smtClean="0">
                <a:solidFill>
                  <a:srgbClr val="002060"/>
                </a:solidFill>
              </a:rPr>
              <a:t>diketone</a:t>
            </a:r>
            <a:r>
              <a:rPr lang="en-US" dirty="0" smtClean="0">
                <a:solidFill>
                  <a:srgbClr val="002060"/>
                </a:solidFill>
              </a:rPr>
              <a:t> with hydroxylamine hydrochloride in the presence of a basic catalyst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Problem: Selective reduction of C=C bond while keeping C=N bond in the ring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437285"/>
              </p:ext>
            </p:extLst>
          </p:nvPr>
        </p:nvGraphicFramePr>
        <p:xfrm>
          <a:off x="2971798" y="2453640"/>
          <a:ext cx="2938755" cy="128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7" name="CS ChemDraw Drawing" r:id="rId3" imgW="2921400" imgH="1272600" progId="ChemDraw.Document.6.0">
                  <p:embed/>
                </p:oleObj>
              </mc:Choice>
              <mc:Fallback>
                <p:oleObj name="CS ChemDraw Drawing" r:id="rId3" imgW="2921400" imgH="127260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798" y="2453640"/>
                        <a:ext cx="2938755" cy="128016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731727"/>
              </p:ext>
            </p:extLst>
          </p:nvPr>
        </p:nvGraphicFramePr>
        <p:xfrm>
          <a:off x="2507940" y="4495800"/>
          <a:ext cx="4361171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8" name="CS ChemDraw Drawing" r:id="rId5" imgW="4325400" imgH="1088280" progId="ChemDraw.Document.6.0">
                  <p:embed/>
                </p:oleObj>
              </mc:Choice>
              <mc:Fallback>
                <p:oleObj name="CS ChemDraw Drawing" r:id="rId5" imgW="4325400" imgH="108828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7940" y="4495800"/>
                        <a:ext cx="4361171" cy="1097280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334000" y="3505200"/>
            <a:ext cx="457200" cy="228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324600" y="5410200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9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Synthesis of </a:t>
            </a:r>
            <a:r>
              <a:rPr lang="en-US" dirty="0" err="1">
                <a:solidFill>
                  <a:srgbClr val="002060"/>
                </a:solidFill>
              </a:rPr>
              <a:t>Heterocycles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572000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Synthesis of </a:t>
            </a:r>
            <a:r>
              <a:rPr lang="en-US" b="1" dirty="0">
                <a:solidFill>
                  <a:srgbClr val="0070C0"/>
                </a:solidFill>
              </a:rPr>
              <a:t>Pyrazolines and </a:t>
            </a:r>
            <a:r>
              <a:rPr lang="en-US" b="1" dirty="0" err="1">
                <a:solidFill>
                  <a:srgbClr val="0070C0"/>
                </a:solidFill>
              </a:rPr>
              <a:t>Pyrazoles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i="1" dirty="0">
                <a:solidFill>
                  <a:srgbClr val="0070C0"/>
                </a:solidFill>
              </a:rPr>
              <a:t>((3+2)-additions)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</a:rPr>
              <a:t>Acid catalyst condensation of a </a:t>
            </a:r>
            <a:r>
              <a:rPr lang="en-US" i="1" dirty="0" smtClean="0">
                <a:solidFill>
                  <a:srgbClr val="002060"/>
                </a:solidFill>
                <a:latin typeface="Symbol" pitchFamily="18" charset="2"/>
              </a:rPr>
              <a:t>b</a:t>
            </a:r>
            <a:r>
              <a:rPr lang="en-US" dirty="0" smtClean="0">
                <a:solidFill>
                  <a:srgbClr val="002060"/>
                </a:solidFill>
              </a:rPr>
              <a:t>-</a:t>
            </a:r>
            <a:r>
              <a:rPr lang="en-US" dirty="0" err="1" smtClean="0">
                <a:solidFill>
                  <a:srgbClr val="002060"/>
                </a:solidFill>
              </a:rPr>
              <a:t>diketone</a:t>
            </a:r>
            <a:r>
              <a:rPr lang="en-US" dirty="0" smtClean="0">
                <a:solidFill>
                  <a:srgbClr val="002060"/>
                </a:solidFill>
              </a:rPr>
              <a:t> with phenylhydrazine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Problem: the reaction also leads to two double bonds in the ring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413382"/>
              </p:ext>
            </p:extLst>
          </p:nvPr>
        </p:nvGraphicFramePr>
        <p:xfrm>
          <a:off x="2362199" y="3703320"/>
          <a:ext cx="4795608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4" name="CS ChemDraw Drawing" r:id="rId3" imgW="4535640" imgH="1124280" progId="ChemDraw.Document.6.0">
                  <p:embed/>
                </p:oleObj>
              </mc:Choice>
              <mc:Fallback>
                <p:oleObj name="CS ChemDraw Drawing" r:id="rId3" imgW="4535640" imgH="1124280" progId="ChemDraw.Document.6.0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199" y="3703320"/>
                        <a:ext cx="4795608" cy="118872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179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Chalcones </a:t>
            </a:r>
            <a:r>
              <a:rPr lang="en-US" dirty="0">
                <a:solidFill>
                  <a:srgbClr val="002060"/>
                </a:solidFill>
              </a:rPr>
              <a:t>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/>
              <a:t>Chalcones</a:t>
            </a:r>
            <a:r>
              <a:rPr lang="en-US" b="1" dirty="0"/>
              <a:t> (common name for </a:t>
            </a:r>
            <a:r>
              <a:rPr lang="en-US" b="1" i="1" dirty="0" err="1">
                <a:latin typeface="Symbol" pitchFamily="18" charset="2"/>
              </a:rPr>
              <a:t>a,b</a:t>
            </a:r>
            <a:r>
              <a:rPr lang="en-US" b="1" dirty="0"/>
              <a:t>-unsaturated ketones)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Obtained by Claisen-Schmidt reaction (Aldol-reaction), a reaction of a ketone with an aldehyde using a basic catalyst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The reaction usually utilizes </a:t>
            </a:r>
            <a:r>
              <a:rPr lang="en-US" dirty="0" smtClean="0">
                <a:solidFill>
                  <a:srgbClr val="002060"/>
                </a:solidFill>
              </a:rPr>
              <a:t>a basic catalyst </a:t>
            </a:r>
            <a:r>
              <a:rPr lang="en-US" dirty="0">
                <a:solidFill>
                  <a:srgbClr val="002060"/>
                </a:solidFill>
              </a:rPr>
              <a:t>i.e</a:t>
            </a:r>
            <a:r>
              <a:rPr lang="en-US" dirty="0" smtClean="0">
                <a:solidFill>
                  <a:srgbClr val="002060"/>
                </a:solidFill>
              </a:rPr>
              <a:t>., KOH, K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CO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, K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PO</a:t>
            </a:r>
            <a:r>
              <a:rPr lang="en-US" baseline="-25000" dirty="0" smtClean="0">
                <a:solidFill>
                  <a:srgbClr val="002060"/>
                </a:solidFill>
              </a:rPr>
              <a:t>4</a:t>
            </a:r>
            <a:r>
              <a:rPr lang="en-US" dirty="0" smtClean="0">
                <a:solidFill>
                  <a:srgbClr val="002060"/>
                </a:solidFill>
              </a:rPr>
              <a:t>, etc.</a:t>
            </a:r>
            <a:endParaRPr lang="en-US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In the </a:t>
            </a:r>
            <a:r>
              <a:rPr lang="en-US" dirty="0" smtClean="0">
                <a:solidFill>
                  <a:srgbClr val="002060"/>
                </a:solidFill>
              </a:rPr>
              <a:t>acetyl ferrocene </a:t>
            </a:r>
            <a:r>
              <a:rPr lang="en-US" dirty="0">
                <a:solidFill>
                  <a:srgbClr val="002060"/>
                </a:solidFill>
              </a:rPr>
              <a:t>case, the reaction is </a:t>
            </a:r>
            <a:r>
              <a:rPr lang="en-US" dirty="0" smtClean="0">
                <a:solidFill>
                  <a:srgbClr val="002060"/>
                </a:solidFill>
              </a:rPr>
              <a:t>accompanied </a:t>
            </a:r>
            <a:r>
              <a:rPr lang="en-US" dirty="0">
                <a:solidFill>
                  <a:srgbClr val="002060"/>
                </a:solidFill>
              </a:rPr>
              <a:t>by a color change to dark red, dark purple, dark brown,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If the reaction is carried out in solution, the crude product </a:t>
            </a:r>
            <a:r>
              <a:rPr lang="en-US" dirty="0" smtClean="0">
                <a:solidFill>
                  <a:srgbClr val="002060"/>
                </a:solidFill>
              </a:rPr>
              <a:t>often (not in all cases though) precipitates </a:t>
            </a:r>
            <a:r>
              <a:rPr lang="en-US" dirty="0">
                <a:solidFill>
                  <a:srgbClr val="002060"/>
                </a:solidFill>
              </a:rPr>
              <a:t>during the </a:t>
            </a:r>
            <a:r>
              <a:rPr lang="en-US" dirty="0" smtClean="0">
                <a:solidFill>
                  <a:srgbClr val="002060"/>
                </a:solidFill>
              </a:rPr>
              <a:t>course of the reaction if a small amount of the proper solvent is used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557480"/>
              </p:ext>
            </p:extLst>
          </p:nvPr>
        </p:nvGraphicFramePr>
        <p:xfrm>
          <a:off x="1219200" y="2590800"/>
          <a:ext cx="7234999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1" name="CS ChemDraw Drawing" r:id="rId3" imgW="6462949" imgH="1061858" progId="ChemDraw.Document.6.0">
                  <p:embed/>
                </p:oleObj>
              </mc:Choice>
              <mc:Fallback>
                <p:oleObj name="CS ChemDraw Drawing" r:id="rId3" imgW="6462949" imgH="1061858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590800"/>
                        <a:ext cx="7234999" cy="1188720"/>
                      </a:xfrm>
                      <a:prstGeom prst="rect">
                        <a:avLst/>
                      </a:prstGeom>
                      <a:solidFill>
                        <a:srgbClr val="FF9933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998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Chalcones II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reaction can be performed in solution i.e</a:t>
            </a:r>
            <a:r>
              <a:rPr lang="en-US" dirty="0" smtClean="0"/>
              <a:t>., </a:t>
            </a:r>
            <a:r>
              <a:rPr lang="en-US" dirty="0"/>
              <a:t>ethanol </a:t>
            </a:r>
            <a:r>
              <a:rPr lang="en-US" dirty="0" smtClean="0"/>
              <a:t>or solid </a:t>
            </a:r>
            <a:r>
              <a:rPr lang="en-US" dirty="0"/>
              <a:t>state </a:t>
            </a:r>
            <a:r>
              <a:rPr lang="en-US" dirty="0" smtClean="0"/>
              <a:t>(i.e., grinding, ultrasound, microwave), </a:t>
            </a:r>
            <a:r>
              <a:rPr lang="en-US" dirty="0"/>
              <a:t>which often requires </a:t>
            </a:r>
            <a:r>
              <a:rPr lang="en-US" dirty="0" smtClean="0"/>
              <a:t>a </a:t>
            </a:r>
            <a:r>
              <a:rPr lang="en-US" dirty="0"/>
              <a:t>phase transfer catalyst i.e</a:t>
            </a:r>
            <a:r>
              <a:rPr lang="en-US" dirty="0" smtClean="0"/>
              <a:t>., </a:t>
            </a:r>
            <a:r>
              <a:rPr lang="en-US" dirty="0"/>
              <a:t>Aliquat 336®</a:t>
            </a:r>
          </a:p>
          <a:p>
            <a:r>
              <a:rPr lang="en-US" dirty="0"/>
              <a:t>Which method is preferential depends on the </a:t>
            </a:r>
            <a:r>
              <a:rPr lang="en-US" i="1" dirty="0"/>
              <a:t>R</a:t>
            </a:r>
            <a:r>
              <a:rPr lang="en-US" dirty="0"/>
              <a:t>-group on </a:t>
            </a:r>
            <a:r>
              <a:rPr lang="en-US" dirty="0" smtClean="0"/>
              <a:t>the </a:t>
            </a:r>
            <a:r>
              <a:rPr lang="en-US" dirty="0"/>
              <a:t>aldehyde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2060"/>
                </a:solidFill>
              </a:rPr>
              <a:t>R</a:t>
            </a:r>
            <a:r>
              <a:rPr lang="en-US" dirty="0" smtClean="0">
                <a:solidFill>
                  <a:srgbClr val="002060"/>
                </a:solidFill>
              </a:rPr>
              <a:t>= NO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>
                <a:solidFill>
                  <a:srgbClr val="002060"/>
                </a:solidFill>
              </a:rPr>
              <a:t>, F, </a:t>
            </a:r>
            <a:r>
              <a:rPr lang="en-US" dirty="0" err="1">
                <a:solidFill>
                  <a:srgbClr val="002060"/>
                </a:solidFill>
              </a:rPr>
              <a:t>Cl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002060"/>
                </a:solidFill>
              </a:rPr>
              <a:t>Br, CF</a:t>
            </a:r>
            <a:r>
              <a:rPr lang="en-US" baseline="-25000" dirty="0" smtClean="0">
                <a:solidFill>
                  <a:srgbClr val="002060"/>
                </a:solidFill>
              </a:rPr>
              <a:t>3</a:t>
            </a:r>
            <a:r>
              <a:rPr lang="en-US" dirty="0" smtClean="0">
                <a:solidFill>
                  <a:srgbClr val="002060"/>
                </a:solidFill>
              </a:rPr>
              <a:t>: </a:t>
            </a:r>
            <a:r>
              <a:rPr lang="en-US" dirty="0">
                <a:solidFill>
                  <a:srgbClr val="002060"/>
                </a:solidFill>
              </a:rPr>
              <a:t>solution method preferred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002060"/>
                </a:solidFill>
              </a:rPr>
              <a:t>R</a:t>
            </a:r>
            <a:r>
              <a:rPr lang="en-US" dirty="0" smtClean="0">
                <a:solidFill>
                  <a:srgbClr val="002060"/>
                </a:solidFill>
              </a:rPr>
              <a:t>= alkyl (Me, Et, </a:t>
            </a:r>
            <a:r>
              <a:rPr lang="en-US" i="1" dirty="0" err="1" smtClean="0">
                <a:solidFill>
                  <a:srgbClr val="002060"/>
                </a:solidFill>
              </a:rPr>
              <a:t>iso</a:t>
            </a:r>
            <a:r>
              <a:rPr lang="en-US" dirty="0" err="1" smtClean="0">
                <a:solidFill>
                  <a:srgbClr val="002060"/>
                </a:solidFill>
              </a:rPr>
              <a:t>-Pr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i="1" dirty="0" smtClean="0">
                <a:solidFill>
                  <a:srgbClr val="002060"/>
                </a:solidFill>
              </a:rPr>
              <a:t>tert</a:t>
            </a:r>
            <a:r>
              <a:rPr lang="en-US" dirty="0" smtClean="0">
                <a:solidFill>
                  <a:srgbClr val="002060"/>
                </a:solidFill>
              </a:rPr>
              <a:t>. Bu), </a:t>
            </a:r>
            <a:r>
              <a:rPr lang="en-US" dirty="0" err="1" smtClean="0">
                <a:solidFill>
                  <a:srgbClr val="002060"/>
                </a:solidFill>
              </a:rPr>
              <a:t>alkoxy</a:t>
            </a:r>
            <a:r>
              <a:rPr lang="en-US" dirty="0" smtClean="0">
                <a:solidFill>
                  <a:srgbClr val="002060"/>
                </a:solidFill>
              </a:rPr>
              <a:t> (</a:t>
            </a:r>
            <a:r>
              <a:rPr lang="en-US" dirty="0" err="1" smtClean="0">
                <a:solidFill>
                  <a:srgbClr val="002060"/>
                </a:solidFill>
              </a:rPr>
              <a:t>OMe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OEt</a:t>
            </a:r>
            <a:r>
              <a:rPr lang="en-US" dirty="0" smtClean="0">
                <a:solidFill>
                  <a:srgbClr val="002060"/>
                </a:solidFill>
              </a:rPr>
              <a:t>), amino (NMe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, NEt</a:t>
            </a:r>
            <a:r>
              <a:rPr lang="en-US" baseline="-25000" dirty="0" smtClean="0">
                <a:solidFill>
                  <a:srgbClr val="002060"/>
                </a:solidFill>
              </a:rPr>
              <a:t>2</a:t>
            </a:r>
            <a:r>
              <a:rPr lang="en-US" dirty="0" smtClean="0">
                <a:solidFill>
                  <a:srgbClr val="002060"/>
                </a:solidFill>
              </a:rPr>
              <a:t>): </a:t>
            </a:r>
            <a:r>
              <a:rPr lang="en-US" dirty="0">
                <a:solidFill>
                  <a:srgbClr val="002060"/>
                </a:solidFill>
              </a:rPr>
              <a:t>solution method works, but it is </a:t>
            </a:r>
            <a:r>
              <a:rPr lang="en-US" dirty="0" smtClean="0">
                <a:solidFill>
                  <a:srgbClr val="002060"/>
                </a:solidFill>
              </a:rPr>
              <a:t>very slow;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the microwave reaction is much </a:t>
            </a:r>
            <a:r>
              <a:rPr lang="en-US" dirty="0">
                <a:solidFill>
                  <a:srgbClr val="002060"/>
                </a:solidFill>
              </a:rPr>
              <a:t>faster</a:t>
            </a:r>
          </a:p>
          <a:p>
            <a:r>
              <a:rPr lang="en-US" dirty="0">
                <a:solidFill>
                  <a:srgbClr val="FF0000"/>
                </a:solidFill>
              </a:rPr>
              <a:t>The student has to be much more cautious </a:t>
            </a:r>
            <a:r>
              <a:rPr lang="en-US" dirty="0" smtClean="0">
                <a:solidFill>
                  <a:srgbClr val="FF0000"/>
                </a:solidFill>
              </a:rPr>
              <a:t>when </a:t>
            </a:r>
            <a:r>
              <a:rPr lang="en-US" dirty="0">
                <a:solidFill>
                  <a:srgbClr val="FF0000"/>
                </a:solidFill>
              </a:rPr>
              <a:t>using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microwave because ferrocene </a:t>
            </a:r>
            <a:r>
              <a:rPr lang="en-US" dirty="0" smtClean="0">
                <a:solidFill>
                  <a:srgbClr val="FF0000"/>
                </a:solidFill>
              </a:rPr>
              <a:t>compounds can </a:t>
            </a:r>
            <a:r>
              <a:rPr lang="en-US" dirty="0">
                <a:solidFill>
                  <a:srgbClr val="FF0000"/>
                </a:solidFill>
              </a:rPr>
              <a:t>ignite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in the </a:t>
            </a:r>
            <a:r>
              <a:rPr lang="en-US" dirty="0" smtClean="0">
                <a:solidFill>
                  <a:srgbClr val="FF0000"/>
                </a:solidFill>
              </a:rPr>
              <a:t>microwave if they are </a:t>
            </a:r>
            <a:r>
              <a:rPr lang="en-US" dirty="0">
                <a:solidFill>
                  <a:srgbClr val="FF0000"/>
                </a:solidFill>
              </a:rPr>
              <a:t>overheated (power setting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too </a:t>
            </a:r>
            <a:r>
              <a:rPr lang="en-US" dirty="0" smtClean="0">
                <a:solidFill>
                  <a:srgbClr val="FF0000"/>
                </a:solidFill>
              </a:rPr>
              <a:t>high or uneven heating)</a:t>
            </a:r>
          </a:p>
          <a:p>
            <a:r>
              <a:rPr lang="en-US" dirty="0" smtClean="0"/>
              <a:t>Note that many of these reactions can also be carried </a:t>
            </a:r>
            <a:br>
              <a:rPr lang="en-US" dirty="0" smtClean="0"/>
            </a:br>
            <a:r>
              <a:rPr lang="en-US" dirty="0" smtClean="0"/>
              <a:t>out using Grindstone chemistry (=mixing in a mortar)</a:t>
            </a:r>
            <a:br>
              <a:rPr lang="en-US" dirty="0" smtClean="0"/>
            </a:br>
            <a:r>
              <a:rPr lang="en-US" dirty="0" smtClean="0"/>
              <a:t>which is preferential because it is greener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4" name="Picture 5" descr="Microwave Fire!">
            <a:hlinkClick r:id="rId2" tooltip="Microwave Fire!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37093" y="3746205"/>
            <a:ext cx="1579070" cy="128299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4338" name="Picture 2" descr="Porcelain Mortar and Pestle Set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5" t="6554" r="8246" b="15881"/>
          <a:stretch/>
        </p:blipFill>
        <p:spPr bwMode="auto">
          <a:xfrm>
            <a:off x="7237094" y="5126665"/>
            <a:ext cx="1229100" cy="1121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18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1177</Words>
  <Application>Microsoft Office PowerPoint</Application>
  <PresentationFormat>On-screen Show (4:3)</PresentationFormat>
  <Paragraphs>188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CS ChemDraw Drawing</vt:lpstr>
      <vt:lpstr>Lecture 13a</vt:lpstr>
      <vt:lpstr>Introduction I</vt:lpstr>
      <vt:lpstr>Introduction II</vt:lpstr>
      <vt:lpstr>Synthesis of Heterocycles I</vt:lpstr>
      <vt:lpstr>Synthesis of Heterocycles II</vt:lpstr>
      <vt:lpstr>Synthesis of Heterocycles III</vt:lpstr>
      <vt:lpstr>Synthesis of Heterocycles IV</vt:lpstr>
      <vt:lpstr>Chalcones I</vt:lpstr>
      <vt:lpstr>Chalcones II</vt:lpstr>
      <vt:lpstr>Pyrazolines</vt:lpstr>
      <vt:lpstr>Cyclopropanes</vt:lpstr>
      <vt:lpstr>Characterization I</vt:lpstr>
      <vt:lpstr>Characterization II</vt:lpstr>
      <vt:lpstr>Characterization III</vt:lpstr>
      <vt:lpstr>Characterization IV</vt:lpstr>
      <vt:lpstr>Microwave Reactions</vt:lpstr>
      <vt:lpstr>Grindstone Chemistry I</vt:lpstr>
      <vt:lpstr>Grindstone Chemistry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13a</dc:title>
  <dc:creator>A.Bacher</dc:creator>
  <cp:lastModifiedBy>Alf Bacher</cp:lastModifiedBy>
  <cp:revision>125</cp:revision>
  <dcterms:created xsi:type="dcterms:W3CDTF">2010-11-07T19:01:17Z</dcterms:created>
  <dcterms:modified xsi:type="dcterms:W3CDTF">2015-02-14T03:19:39Z</dcterms:modified>
</cp:coreProperties>
</file>