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3300"/>
    <a:srgbClr val="660066"/>
    <a:srgbClr val="990033"/>
    <a:srgbClr val="800000"/>
    <a:srgbClr val="A50021"/>
    <a:srgbClr val="CC0000"/>
    <a:srgbClr val="FF0000"/>
    <a:srgbClr val="33CC33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3" autoAdjust="0"/>
    <p:restoredTop sz="94660"/>
  </p:normalViewPr>
  <p:slideViewPr>
    <p:cSldViewPr>
      <p:cViewPr>
        <p:scale>
          <a:sx n="90" d="100"/>
          <a:sy n="90" d="100"/>
        </p:scale>
        <p:origin x="-13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9D088-F700-4847-A297-29F32A313AF4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2C3A3-56FE-47DF-940B-ED1ED5E5C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78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2C3A3-56FE-47DF-940B-ED1ED5E5CAB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5746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42C3A3-56FE-47DF-940B-ED1ED5E5CAB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85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3ACDC-A9F6-47A5-A191-59418EFBAFD0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Sketch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643ACDC-A9F6-47A5-A191-59418EFBAFD0}" type="datetimeFigureOut">
              <a:rPr lang="en-US" smtClean="0"/>
              <a:t>2/13/2014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EBD62A41-FDC3-46A9-B28F-95C91B6370B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png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b="1" i="1" dirty="0" smtClean="0">
                <a:solidFill>
                  <a:srgbClr val="FF3300"/>
                </a:solidFill>
              </a:rPr>
              <a:t>Acetyl  ferrocene</a:t>
            </a:r>
            <a:endParaRPr lang="en-US" sz="3600" b="1" i="1" dirty="0">
              <a:solidFill>
                <a:srgbClr val="FF33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Lecture 13a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7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Friedel</a:t>
            </a:r>
            <a:r>
              <a:rPr lang="en-US" dirty="0" smtClean="0"/>
              <a:t>-Crafts acylation of </a:t>
            </a:r>
            <a:r>
              <a:rPr lang="en-US" dirty="0" err="1" smtClean="0"/>
              <a:t>ferrocene</a:t>
            </a:r>
            <a:r>
              <a:rPr lang="en-US" dirty="0" smtClean="0"/>
              <a:t> can be accomplished different reagents and catalysts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sz="1300" dirty="0" smtClean="0"/>
          </a:p>
          <a:p>
            <a:pPr lvl="1"/>
            <a:r>
              <a:rPr lang="en-US" b="1" i="1" dirty="0" smtClean="0">
                <a:solidFill>
                  <a:srgbClr val="002060"/>
                </a:solidFill>
              </a:rPr>
              <a:t>Acetyl chloride and AlCl</a:t>
            </a:r>
            <a:r>
              <a:rPr lang="en-US" b="1" i="1" baseline="-25000" dirty="0" smtClean="0">
                <a:solidFill>
                  <a:srgbClr val="002060"/>
                </a:solidFill>
              </a:rPr>
              <a:t>3</a:t>
            </a:r>
            <a:r>
              <a:rPr lang="en-US" b="1" i="1" dirty="0" smtClean="0">
                <a:solidFill>
                  <a:srgbClr val="002060"/>
                </a:solidFill>
              </a:rPr>
              <a:t> 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Problems: </a:t>
            </a: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Often large amounts of diacylation are observed in the reaction with FeCp</a:t>
            </a:r>
            <a:r>
              <a:rPr lang="en-US" baseline="-25000" dirty="0" smtClean="0">
                <a:solidFill>
                  <a:srgbClr val="FF0000"/>
                </a:solidFill>
              </a:rPr>
              <a:t>2 </a:t>
            </a:r>
            <a:r>
              <a:rPr lang="en-US" dirty="0" smtClean="0">
                <a:solidFill>
                  <a:srgbClr val="FF0000"/>
                </a:solidFill>
              </a:rPr>
              <a:t>because both </a:t>
            </a:r>
            <a:r>
              <a:rPr lang="en-US" dirty="0" err="1" smtClean="0">
                <a:solidFill>
                  <a:srgbClr val="FF0000"/>
                </a:solidFill>
              </a:rPr>
              <a:t>Cp</a:t>
            </a:r>
            <a:r>
              <a:rPr lang="en-US" dirty="0" smtClean="0">
                <a:solidFill>
                  <a:srgbClr val="FF0000"/>
                </a:solidFill>
              </a:rPr>
              <a:t>-rings act as nucleophile</a:t>
            </a:r>
            <a:endParaRPr lang="en-US" baseline="-25000" dirty="0" smtClean="0">
              <a:solidFill>
                <a:srgbClr val="FF0000"/>
              </a:solidFill>
            </a:endParaRP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It requires the use of dichloromethane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dirty="0" smtClean="0">
              <a:solidFill>
                <a:srgbClr val="FF0000"/>
              </a:solidFill>
            </a:endParaRP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It requires a very dry environment to keep the catalyst active and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prevent the hydrolysis of the acetyl chloride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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b="1" i="1" dirty="0" smtClean="0">
                <a:solidFill>
                  <a:srgbClr val="002060"/>
                </a:solidFill>
              </a:rPr>
              <a:t>Acetic acid anhydride and mineral acid</a:t>
            </a:r>
          </a:p>
          <a:p>
            <a:pPr lvl="2"/>
            <a:r>
              <a:rPr lang="en-US" b="1" dirty="0" smtClean="0">
                <a:solidFill>
                  <a:srgbClr val="003300"/>
                </a:solidFill>
              </a:rPr>
              <a:t>Advantage: </a:t>
            </a:r>
          </a:p>
          <a:p>
            <a:pPr lvl="3"/>
            <a:r>
              <a:rPr lang="en-US" dirty="0" smtClean="0">
                <a:solidFill>
                  <a:srgbClr val="003300"/>
                </a:solidFill>
              </a:rPr>
              <a:t>It usually display a better yield for the mono-acylation product</a:t>
            </a:r>
          </a:p>
          <a:p>
            <a:pPr lvl="3"/>
            <a:r>
              <a:rPr lang="en-US" dirty="0" smtClean="0">
                <a:solidFill>
                  <a:srgbClr val="003300"/>
                </a:solidFill>
              </a:rPr>
              <a:t>No need for strictly anhydrous conditions</a:t>
            </a:r>
            <a:endParaRPr lang="en-US" dirty="0">
              <a:solidFill>
                <a:srgbClr val="0033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Acetyl Ferrocene I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4425584"/>
              </p:ext>
            </p:extLst>
          </p:nvPr>
        </p:nvGraphicFramePr>
        <p:xfrm>
          <a:off x="2133600" y="2209800"/>
          <a:ext cx="3962400" cy="1027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4" name="CS ChemDraw Drawing" r:id="rId3" imgW="4449864" imgH="1154861" progId="ChemDraw.Document.6.0">
                  <p:embed/>
                </p:oleObj>
              </mc:Choice>
              <mc:Fallback>
                <p:oleObj name="CS ChemDraw Drawing" r:id="rId3" imgW="4449864" imgH="1154861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0" y="2209800"/>
                        <a:ext cx="3962400" cy="1027708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2436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The acylium ion is electrophile in the reaction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It is formed from acetic acid anhydride and conc. phosphoric acid</a:t>
            </a:r>
          </a:p>
          <a:p>
            <a:pPr lvl="1"/>
            <a:endParaRPr lang="en-US" sz="1700" dirty="0">
              <a:solidFill>
                <a:srgbClr val="002060"/>
              </a:solidFill>
            </a:endParaRPr>
          </a:p>
          <a:p>
            <a:pPr lvl="1"/>
            <a:endParaRPr lang="en-US" sz="1700" dirty="0" smtClean="0">
              <a:solidFill>
                <a:srgbClr val="002060"/>
              </a:solidFill>
            </a:endParaRPr>
          </a:p>
          <a:p>
            <a:pPr lvl="1"/>
            <a:endParaRPr lang="en-US" sz="2200" dirty="0" smtClean="0">
              <a:solidFill>
                <a:srgbClr val="002060"/>
              </a:solidFill>
            </a:endParaRPr>
          </a:p>
          <a:p>
            <a:pPr lvl="1"/>
            <a:endParaRPr lang="en-US" sz="2200" dirty="0" smtClean="0">
              <a:solidFill>
                <a:srgbClr val="002060"/>
              </a:solidFill>
            </a:endParaRP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The acylium ion is resonance stabilized with the triple bonded form being the major contributor</a:t>
            </a:r>
          </a:p>
          <a:p>
            <a:pPr lvl="1"/>
            <a:r>
              <a:rPr lang="en-US" sz="2200" dirty="0">
                <a:solidFill>
                  <a:srgbClr val="002060"/>
                </a:solidFill>
              </a:rPr>
              <a:t>The </a:t>
            </a:r>
            <a:r>
              <a:rPr lang="en-US" sz="2200" dirty="0" smtClean="0">
                <a:solidFill>
                  <a:srgbClr val="002060"/>
                </a:solidFill>
              </a:rPr>
              <a:t>CO bond length </a:t>
            </a:r>
            <a:r>
              <a:rPr lang="en-US" sz="2200" dirty="0">
                <a:solidFill>
                  <a:srgbClr val="002060"/>
                </a:solidFill>
              </a:rPr>
              <a:t>in [CH</a:t>
            </a:r>
            <a:r>
              <a:rPr lang="en-US" sz="2200" baseline="-25000" dirty="0">
                <a:solidFill>
                  <a:srgbClr val="002060"/>
                </a:solidFill>
              </a:rPr>
              <a:t>3</a:t>
            </a:r>
            <a:r>
              <a:rPr lang="en-US" sz="2200" dirty="0">
                <a:solidFill>
                  <a:srgbClr val="002060"/>
                </a:solidFill>
              </a:rPr>
              <a:t>CO]SbCl</a:t>
            </a:r>
            <a:r>
              <a:rPr lang="en-US" sz="2200" baseline="-25000" dirty="0">
                <a:solidFill>
                  <a:srgbClr val="002060"/>
                </a:solidFill>
              </a:rPr>
              <a:t>6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is d=110.9 pm</a:t>
            </a:r>
            <a:r>
              <a:rPr lang="en-US" sz="2200" dirty="0">
                <a:solidFill>
                  <a:srgbClr val="002060"/>
                </a:solidFill>
              </a:rPr>
              <a:t>, which is equivalent to a triple bond </a:t>
            </a:r>
            <a:r>
              <a:rPr lang="en-US" sz="2200" dirty="0" smtClean="0">
                <a:solidFill>
                  <a:srgbClr val="002060"/>
                </a:solidFill>
              </a:rPr>
              <a:t>(free CO</a:t>
            </a:r>
            <a:r>
              <a:rPr lang="en-US" sz="2200" dirty="0">
                <a:solidFill>
                  <a:srgbClr val="002060"/>
                </a:solidFill>
              </a:rPr>
              <a:t>: </a:t>
            </a:r>
            <a:r>
              <a:rPr lang="en-US" sz="2200" dirty="0" smtClean="0">
                <a:solidFill>
                  <a:srgbClr val="002060"/>
                </a:solidFill>
              </a:rPr>
              <a:t>d=112.8 </a:t>
            </a:r>
            <a:r>
              <a:rPr lang="en-US" sz="2200" dirty="0">
                <a:solidFill>
                  <a:srgbClr val="002060"/>
                </a:solidFill>
              </a:rPr>
              <a:t>pm)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The value of </a:t>
            </a:r>
            <a:r>
              <a:rPr lang="en-US" sz="2200" dirty="0" smtClean="0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2200" dirty="0" smtClean="0">
                <a:solidFill>
                  <a:srgbClr val="002060"/>
                </a:solidFill>
              </a:rPr>
              <a:t>(CO)=2300 cm</a:t>
            </a:r>
            <a:r>
              <a:rPr lang="en-US" sz="2200" baseline="30000" dirty="0" smtClean="0">
                <a:solidFill>
                  <a:srgbClr val="002060"/>
                </a:solidFill>
              </a:rPr>
              <a:t>-1</a:t>
            </a:r>
            <a:r>
              <a:rPr lang="en-US" sz="2200" dirty="0" smtClean="0">
                <a:solidFill>
                  <a:srgbClr val="002060"/>
                </a:solidFill>
              </a:rPr>
              <a:t> also indicates the presence of a triple bond  </a:t>
            </a:r>
            <a:r>
              <a:rPr lang="en-US" sz="2200" dirty="0">
                <a:solidFill>
                  <a:srgbClr val="002060"/>
                </a:solidFill>
              </a:rPr>
              <a:t>(free CO: </a:t>
            </a:r>
            <a:r>
              <a:rPr lang="en-US" sz="2200" dirty="0" smtClean="0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2200" dirty="0" smtClean="0">
                <a:solidFill>
                  <a:srgbClr val="002060"/>
                </a:solidFill>
              </a:rPr>
              <a:t>=2143 </a:t>
            </a:r>
            <a:r>
              <a:rPr lang="en-US" sz="2200" dirty="0">
                <a:solidFill>
                  <a:srgbClr val="002060"/>
                </a:solidFill>
              </a:rPr>
              <a:t>pm</a:t>
            </a:r>
            <a:r>
              <a:rPr lang="en-US" sz="2200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The isotropic shift for the carbon atom in the acylium ion is </a:t>
            </a:r>
            <a:r>
              <a:rPr lang="en-US" sz="2200" dirty="0" smtClean="0">
                <a:solidFill>
                  <a:srgbClr val="002060"/>
                </a:solidFill>
                <a:latin typeface="Symbol" panose="05050102010706020507" pitchFamily="18" charset="2"/>
              </a:rPr>
              <a:t>d</a:t>
            </a:r>
            <a:r>
              <a:rPr lang="en-US" sz="2200" dirty="0" smtClean="0">
                <a:solidFill>
                  <a:srgbClr val="002060"/>
                </a:solidFill>
              </a:rPr>
              <a:t>=154 ppm </a:t>
            </a:r>
            <a:br>
              <a:rPr lang="en-US" sz="2200" dirty="0" smtClean="0">
                <a:solidFill>
                  <a:srgbClr val="002060"/>
                </a:solidFill>
              </a:rPr>
            </a:br>
            <a:r>
              <a:rPr lang="en-US" sz="2200" dirty="0" smtClean="0">
                <a:solidFill>
                  <a:srgbClr val="002060"/>
                </a:solidFill>
              </a:rPr>
              <a:t>(for comparison: acetonitrile: ~117 ppm)</a:t>
            </a:r>
            <a:endParaRPr lang="en-US" sz="2200" dirty="0">
              <a:solidFill>
                <a:srgbClr val="002060"/>
              </a:solidFill>
            </a:endParaRP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The acylium ion is a weak electrophile due to the fact that the resonance structure with the positive charge on the carbon atom is a minor contributor</a:t>
            </a:r>
          </a:p>
          <a:p>
            <a:pPr lvl="2"/>
            <a:r>
              <a:rPr lang="en-US" sz="2000" dirty="0" smtClean="0">
                <a:solidFill>
                  <a:srgbClr val="660066"/>
                </a:solidFill>
              </a:rPr>
              <a:t>It usually only reacts with aromatic systems that are more reactive than benzene (electron-donating </a:t>
            </a:r>
            <a:r>
              <a:rPr lang="en-US" sz="2000" dirty="0" smtClean="0">
                <a:solidFill>
                  <a:srgbClr val="660066"/>
                </a:solidFill>
              </a:rPr>
              <a:t>substituent or high </a:t>
            </a:r>
            <a:r>
              <a:rPr lang="en-US" sz="2000" dirty="0" smtClean="0">
                <a:solidFill>
                  <a:srgbClr val="660066"/>
                </a:solidFill>
                <a:latin typeface="Symbol" panose="05050102010706020507" pitchFamily="18" charset="2"/>
              </a:rPr>
              <a:t>p</a:t>
            </a:r>
            <a:r>
              <a:rPr lang="en-US" sz="2000" dirty="0" smtClean="0">
                <a:solidFill>
                  <a:srgbClr val="660066"/>
                </a:solidFill>
              </a:rPr>
              <a:t>-electron density)</a:t>
            </a:r>
            <a:endParaRPr lang="en-US" sz="2000" dirty="0" smtClean="0">
              <a:solidFill>
                <a:srgbClr val="660066"/>
              </a:solidFill>
            </a:endParaRPr>
          </a:p>
          <a:p>
            <a:pPr lvl="2"/>
            <a:r>
              <a:rPr lang="en-US" sz="2000" dirty="0" smtClean="0">
                <a:solidFill>
                  <a:srgbClr val="660066"/>
                </a:solidFill>
              </a:rPr>
              <a:t>Diacylation on the same ring is rarely </a:t>
            </a:r>
            <a:r>
              <a:rPr lang="en-US" sz="2000" dirty="0" smtClean="0">
                <a:solidFill>
                  <a:srgbClr val="660066"/>
                </a:solidFill>
              </a:rPr>
              <a:t>observed because the first acylation leads to a deactivation of the ring</a:t>
            </a:r>
            <a:endParaRPr lang="en-US" sz="2000" dirty="0" smtClean="0">
              <a:solidFill>
                <a:srgbClr val="660066"/>
              </a:solidFill>
            </a:endParaRPr>
          </a:p>
          <a:p>
            <a:pPr lvl="2"/>
            <a:endParaRPr lang="en-US" dirty="0" smtClean="0">
              <a:solidFill>
                <a:srgbClr val="660066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Acetyl Ferrocene II</a:t>
            </a:r>
            <a:endParaRPr lang="en-US" dirty="0"/>
          </a:p>
        </p:txBody>
      </p:sp>
      <p:pic>
        <p:nvPicPr>
          <p:cNvPr id="6146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09800"/>
            <a:ext cx="4511040" cy="7721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209800"/>
            <a:ext cx="990600" cy="767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805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572000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C00000"/>
                </a:solidFill>
              </a:rPr>
              <a:t>Acylation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reaction requires elevated temperatures (80-85 </a:t>
            </a:r>
            <a:r>
              <a:rPr lang="en-US" baseline="30000" dirty="0" smtClean="0"/>
              <a:t>o</a:t>
            </a:r>
            <a:r>
              <a:rPr lang="en-US" dirty="0" smtClean="0"/>
              <a:t>C)</a:t>
            </a:r>
          </a:p>
          <a:p>
            <a:r>
              <a:rPr lang="en-US" dirty="0"/>
              <a:t>After the reaction is completed, the reaction mixture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usually contains some unreacted </a:t>
            </a:r>
            <a:r>
              <a:rPr lang="en-US" dirty="0"/>
              <a:t>ferrocene, </a:t>
            </a:r>
            <a:r>
              <a:rPr lang="en-US" dirty="0" smtClean="0"/>
              <a:t>acetyl ferrocene</a:t>
            </a:r>
            <a:r>
              <a:rPr lang="en-US" dirty="0"/>
              <a:t>, </a:t>
            </a:r>
            <a:r>
              <a:rPr lang="en-US" dirty="0" smtClean="0"/>
              <a:t>1,1’-diacetylferrocene </a:t>
            </a:r>
            <a:r>
              <a:rPr lang="en-US" dirty="0"/>
              <a:t>and some oxidation products </a:t>
            </a:r>
          </a:p>
          <a:p>
            <a:r>
              <a:rPr lang="en-US" dirty="0" smtClean="0"/>
              <a:t>If the reaction was performed correctly, the reaction yield would be about 70 % according to the literature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Acetyl Ferrocene III</a:t>
            </a:r>
            <a:endParaRPr lang="en-US" dirty="0"/>
          </a:p>
        </p:txBody>
      </p:sp>
      <p:pic>
        <p:nvPicPr>
          <p:cNvPr id="7171" name="Picture 13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057400"/>
            <a:ext cx="4838700" cy="1231900"/>
          </a:xfrm>
          <a:prstGeom prst="rect">
            <a:avLst/>
          </a:prstGeom>
          <a:solidFill>
            <a:srgbClr val="FF9933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4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Experimental 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1148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Dissolve the ferrocene in acetic acid anhydride in round-bottomed flask</a:t>
            </a:r>
          </a:p>
          <a:p>
            <a:r>
              <a:rPr lang="en-US" dirty="0" smtClean="0"/>
              <a:t>Slowly add the concentrated phosphoric acid</a:t>
            </a:r>
          </a:p>
          <a:p>
            <a:endParaRPr lang="en-US" dirty="0" smtClean="0"/>
          </a:p>
          <a:p>
            <a:r>
              <a:rPr lang="en-US" dirty="0" smtClean="0"/>
              <a:t>Attach a drying tube</a:t>
            </a:r>
          </a:p>
          <a:p>
            <a:endParaRPr lang="en-US" sz="2000" dirty="0"/>
          </a:p>
          <a:p>
            <a:r>
              <a:rPr lang="en-US" dirty="0" smtClean="0"/>
              <a:t>Heat the mixture in a water bath to 80-85 </a:t>
            </a:r>
            <a:r>
              <a:rPr lang="en-US" baseline="30000" dirty="0" smtClean="0"/>
              <a:t>o</a:t>
            </a:r>
            <a:r>
              <a:rPr lang="en-US" dirty="0" smtClean="0"/>
              <a:t>C for 20 min</a:t>
            </a:r>
          </a:p>
          <a:p>
            <a:endParaRPr lang="en-US" dirty="0" smtClean="0"/>
          </a:p>
          <a:p>
            <a:r>
              <a:rPr lang="en-US" dirty="0" smtClean="0"/>
              <a:t>Cool the reaction mixture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Which observation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should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the student make here?</a:t>
            </a:r>
          </a:p>
          <a:p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student make here?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the drying tube attached?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this temperature chosen?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05400" y="2209800"/>
            <a:ext cx="1717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 red solution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3276600"/>
            <a:ext cx="3435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solution turns darker red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53000" y="5144869"/>
            <a:ext cx="40847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increase the rate of the reaction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without causing too much oxidation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01468" y="4095690"/>
            <a:ext cx="2549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keep the water out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52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3434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Pour the reaction mixture into sodium acetate solution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1700" dirty="0"/>
          </a:p>
          <a:p>
            <a:endParaRPr lang="en-US" sz="1700" dirty="0"/>
          </a:p>
          <a:p>
            <a:r>
              <a:rPr lang="en-US" dirty="0" smtClean="0"/>
              <a:t>Adjust the pH-value to pH=5-7 by adding solid sodium bicarbonate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Extract the mixture with ethyl acetate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purpose does this step serve?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3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glassware should be used here?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Which observation should the student make here?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is the pH-value determined?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many extractions should be performed?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79733" y="5640091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3x10 mL</a:t>
            </a:r>
            <a:endParaRPr lang="en-US" sz="2000" b="1" dirty="0">
              <a:solidFill>
                <a:srgbClr val="FF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724400"/>
            <a:ext cx="1395788" cy="562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05012" y="1981200"/>
            <a:ext cx="30721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raise the pH-value and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precipitate the product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44325" y="2819400"/>
            <a:ext cx="1794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 large beaker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29200" y="3657600"/>
            <a:ext cx="39889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1. Increased amount of precipitate 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2. Heavy foaming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6076890"/>
            <a:ext cx="7816755" cy="400110"/>
          </a:xfrm>
          <a:prstGeom prst="rect">
            <a:avLst/>
          </a:prstGeom>
          <a:noFill/>
        </p:spPr>
        <p:txBody>
          <a:bodyPr wrap="none" rtlCol="0">
            <a:prstTxWarp prst="textDeflateBottom">
              <a:avLst/>
            </a:prstTxWarp>
            <a:spAutoFit/>
          </a:bodyPr>
          <a:lstStyle/>
          <a:p>
            <a:r>
              <a:rPr lang="en-US" sz="2000" b="1" cap="all" dirty="0" smtClean="0">
                <a:ln w="9000" cmpd="sng">
                  <a:solidFill>
                    <a:srgbClr val="FF0000"/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Bottom line: If it does not dissolve in ethyl acetate, it is not the product ! </a:t>
            </a:r>
            <a:endParaRPr lang="en-US" sz="2000" b="1" cap="all" dirty="0">
              <a:ln w="9000" cmpd="sng">
                <a:solidFill>
                  <a:srgbClr val="FF0000"/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9696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495800" cy="4572000"/>
          </a:xfrm>
        </p:spPr>
        <p:txBody>
          <a:bodyPr/>
          <a:lstStyle/>
          <a:p>
            <a:r>
              <a:rPr lang="en-US" dirty="0" smtClean="0"/>
              <a:t>Extract the combined organic layers with water and sodium bicarbonate solution</a:t>
            </a:r>
          </a:p>
          <a:p>
            <a:r>
              <a:rPr lang="en-US" dirty="0" smtClean="0"/>
              <a:t>Dry the organic layer over anhydrous magnesium sulfate</a:t>
            </a:r>
          </a:p>
          <a:p>
            <a:r>
              <a:rPr lang="en-US" dirty="0" smtClean="0"/>
              <a:t>Remove the solvent using the rotary evaporator</a:t>
            </a:r>
          </a:p>
          <a:p>
            <a:endParaRPr lang="en-US" dirty="0" smtClean="0"/>
          </a:p>
          <a:p>
            <a:r>
              <a:rPr lang="en-US" dirty="0" smtClean="0"/>
              <a:t>Purify the crude product using flash chromatography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524000"/>
            <a:ext cx="4267200" cy="4572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this step performed?</a:t>
            </a: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does the product look like at this point?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is this technique used here?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1981200"/>
            <a:ext cx="36031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To remove the remaining acids </a:t>
            </a:r>
            <a:br>
              <a:rPr lang="en-US" sz="2000" b="1" dirty="0" smtClean="0">
                <a:solidFill>
                  <a:srgbClr val="FF0000"/>
                </a:solidFill>
              </a:rPr>
            </a:br>
            <a:r>
              <a:rPr lang="en-US" sz="2000" b="1" dirty="0" smtClean="0">
                <a:solidFill>
                  <a:srgbClr val="FF0000"/>
                </a:solidFill>
              </a:rPr>
              <a:t>from the organic layer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57800" y="4560332"/>
            <a:ext cx="1996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Red-brown solid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4233" y="6019800"/>
            <a:ext cx="52920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All compounds (</a:t>
            </a:r>
            <a:r>
              <a:rPr lang="en-US" sz="2000" b="1" dirty="0" err="1" smtClean="0">
                <a:solidFill>
                  <a:srgbClr val="FF0000"/>
                </a:solidFill>
              </a:rPr>
              <a:t>FcH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en-US" sz="2000" b="1" dirty="0" err="1" smtClean="0">
                <a:solidFill>
                  <a:srgbClr val="FF0000"/>
                </a:solidFill>
              </a:rPr>
              <a:t>FcAc</a:t>
            </a:r>
            <a:r>
              <a:rPr lang="en-US" sz="2000" b="1" dirty="0" smtClean="0">
                <a:solidFill>
                  <a:srgbClr val="FF0000"/>
                </a:solidFill>
              </a:rPr>
              <a:t>, FcAc</a:t>
            </a:r>
            <a:r>
              <a:rPr lang="en-US" sz="2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) are neutral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22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Experimental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2672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Pack the column like before</a:t>
            </a:r>
          </a:p>
          <a:p>
            <a:endParaRPr lang="en-US" sz="2200" dirty="0"/>
          </a:p>
          <a:p>
            <a:r>
              <a:rPr lang="en-US" dirty="0" smtClean="0"/>
              <a:t>Suspend the crude in </a:t>
            </a:r>
            <a:r>
              <a:rPr lang="en-US" i="1" dirty="0" smtClean="0"/>
              <a:t>petroleum </a:t>
            </a:r>
            <a:r>
              <a:rPr lang="en-US" i="1" dirty="0" err="1" smtClean="0"/>
              <a:t>ether:ethyl</a:t>
            </a:r>
            <a:r>
              <a:rPr lang="en-US" i="1" dirty="0" smtClean="0"/>
              <a:t> acetate (98:2) </a:t>
            </a:r>
            <a:r>
              <a:rPr lang="en-US" dirty="0" smtClean="0"/>
              <a:t>and apply all of the suspension to the column</a:t>
            </a:r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i="1" dirty="0"/>
              <a:t>petroleum </a:t>
            </a:r>
            <a:r>
              <a:rPr lang="en-US" i="1" dirty="0" err="1"/>
              <a:t>ether:ethyl</a:t>
            </a:r>
            <a:r>
              <a:rPr lang="en-US" i="1" dirty="0"/>
              <a:t> acetate (</a:t>
            </a:r>
            <a:r>
              <a:rPr lang="en-US" i="1" dirty="0" smtClean="0"/>
              <a:t>98:2) </a:t>
            </a:r>
            <a:r>
              <a:rPr lang="en-US" dirty="0" smtClean="0"/>
              <a:t>to elute the ferrocene off the column</a:t>
            </a:r>
          </a:p>
          <a:p>
            <a:endParaRPr lang="en-US" sz="800" dirty="0" smtClean="0"/>
          </a:p>
          <a:p>
            <a:r>
              <a:rPr lang="en-US" dirty="0" smtClean="0"/>
              <a:t>Use a solvent mixture </a:t>
            </a:r>
            <a:r>
              <a:rPr lang="en-US" i="1" dirty="0" smtClean="0"/>
              <a:t>petroleum </a:t>
            </a:r>
            <a:r>
              <a:rPr lang="en-US" i="1" dirty="0" err="1" smtClean="0"/>
              <a:t>ether:ethyl</a:t>
            </a:r>
            <a:r>
              <a:rPr lang="en-US" i="1" dirty="0" smtClean="0"/>
              <a:t> acetate (90:10) </a:t>
            </a:r>
            <a:r>
              <a:rPr lang="en-US" dirty="0" smtClean="0"/>
              <a:t>to elute acetyl ferrocene</a:t>
            </a:r>
          </a:p>
          <a:p>
            <a:r>
              <a:rPr lang="en-US" dirty="0" smtClean="0"/>
              <a:t>Collect fraction that contain acetyl </a:t>
            </a:r>
            <a:r>
              <a:rPr lang="en-US" dirty="0" err="1" smtClean="0"/>
              <a:t>ferrocene</a:t>
            </a:r>
            <a:r>
              <a:rPr lang="en-US" dirty="0" smtClean="0"/>
              <a:t> only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Is the pretreatment with 1 % NEt</a:t>
            </a:r>
            <a:r>
              <a:rPr lang="en-US" baseline="-25000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solution needed here? 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What is petroleum ether?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Why does the crude not dissolve completely in solvent mixture?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does the student know that he is done?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How does the student know that he is done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?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does the student identify these fractions?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86556" y="1748135"/>
            <a:ext cx="56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NO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05400" y="2895600"/>
            <a:ext cx="3398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compounds are too polar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05400" y="3810000"/>
            <a:ext cx="25811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eluent is colorless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38346" y="4648200"/>
            <a:ext cx="2901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eluent is light yellow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00047" y="5562600"/>
            <a:ext cx="1399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Using TLC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6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Melting point</a:t>
            </a:r>
          </a:p>
          <a:p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Infrared spectrum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rgbClr val="002060"/>
                </a:solidFill>
              </a:rPr>
              <a:t>(C=O)=1655, 1662 cm</a:t>
            </a:r>
            <a:r>
              <a:rPr lang="en-US" sz="2000" baseline="30000" dirty="0" smtClean="0">
                <a:solidFill>
                  <a:srgbClr val="002060"/>
                </a:solidFill>
              </a:rPr>
              <a:t>-1</a:t>
            </a:r>
          </a:p>
          <a:p>
            <a:pPr lvl="1"/>
            <a:r>
              <a:rPr lang="en-US" sz="2000" dirty="0" smtClean="0">
                <a:solidFill>
                  <a:srgbClr val="FF3300"/>
                </a:solidFill>
                <a:latin typeface="Symbol" pitchFamily="18" charset="2"/>
              </a:rPr>
              <a:t>n</a:t>
            </a:r>
            <a:r>
              <a:rPr lang="en-US" sz="2000" dirty="0" smtClean="0">
                <a:solidFill>
                  <a:srgbClr val="FF3300"/>
                </a:solidFill>
              </a:rPr>
              <a:t>(CH, </a:t>
            </a:r>
            <a:r>
              <a:rPr lang="en-US" sz="2000" i="1" dirty="0" smtClean="0">
                <a:solidFill>
                  <a:srgbClr val="FF3300"/>
                </a:solidFill>
              </a:rPr>
              <a:t>sp</a:t>
            </a:r>
            <a:r>
              <a:rPr lang="en-US" sz="2000" i="1" baseline="30000" dirty="0" smtClean="0">
                <a:solidFill>
                  <a:srgbClr val="FF3300"/>
                </a:solidFill>
              </a:rPr>
              <a:t>2</a:t>
            </a:r>
            <a:r>
              <a:rPr lang="en-US" sz="2000" dirty="0" smtClean="0">
                <a:solidFill>
                  <a:srgbClr val="FF3300"/>
                </a:solidFill>
              </a:rPr>
              <a:t>)=3079, 3097, 3116 cm</a:t>
            </a:r>
            <a:r>
              <a:rPr lang="en-US" sz="2000" baseline="30000" dirty="0" smtClean="0">
                <a:solidFill>
                  <a:srgbClr val="FF3300"/>
                </a:solidFill>
              </a:rPr>
              <a:t>-1</a:t>
            </a:r>
            <a:endParaRPr lang="en-US" sz="2000" baseline="30000" dirty="0">
              <a:solidFill>
                <a:srgbClr val="FF3300"/>
              </a:solidFill>
            </a:endParaRPr>
          </a:p>
          <a:p>
            <a:pPr lvl="1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(CH</a:t>
            </a:r>
            <a:r>
              <a:rPr lang="en-US" sz="2000" baseline="-25000" dirty="0" smtClean="0">
                <a:solidFill>
                  <a:schemeClr val="accent2">
                    <a:lumMod val="50000"/>
                  </a:schemeClr>
                </a:solidFill>
              </a:rPr>
              <a:t>3</a:t>
            </a: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)=1378, 1457 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</a:rPr>
              <a:t>cm</a:t>
            </a:r>
            <a:r>
              <a:rPr lang="en-US" sz="2000" baseline="30000" dirty="0">
                <a:solidFill>
                  <a:schemeClr val="accent2">
                    <a:lumMod val="50000"/>
                  </a:schemeClr>
                </a:solidFill>
              </a:rPr>
              <a:t>-1</a:t>
            </a:r>
          </a:p>
          <a:p>
            <a:pPr lvl="1"/>
            <a:r>
              <a:rPr lang="en-US" sz="2000" dirty="0" err="1" smtClean="0">
                <a:solidFill>
                  <a:srgbClr val="003300"/>
                </a:solidFill>
              </a:rPr>
              <a:t>asym</a:t>
            </a:r>
            <a:r>
              <a:rPr lang="en-US" sz="2000" dirty="0">
                <a:solidFill>
                  <a:srgbClr val="003300"/>
                </a:solidFill>
              </a:rPr>
              <a:t>. ring breathing: </a:t>
            </a:r>
            <a:r>
              <a:rPr lang="en-US" sz="2000" dirty="0" smtClean="0">
                <a:solidFill>
                  <a:srgbClr val="003300"/>
                </a:solidFill>
                <a:latin typeface="Symbol" pitchFamily="18" charset="2"/>
              </a:rPr>
              <a:t>n=</a:t>
            </a:r>
            <a:r>
              <a:rPr lang="en-US" sz="2000" dirty="0" smtClean="0">
                <a:solidFill>
                  <a:srgbClr val="003300"/>
                </a:solidFill>
              </a:rPr>
              <a:t>1102 </a:t>
            </a:r>
            <a:r>
              <a:rPr lang="en-US" sz="2000" dirty="0">
                <a:solidFill>
                  <a:srgbClr val="003300"/>
                </a:solidFill>
              </a:rPr>
              <a:t>cm</a:t>
            </a:r>
            <a:r>
              <a:rPr lang="en-US" sz="2000" baseline="30000" dirty="0">
                <a:solidFill>
                  <a:srgbClr val="003300"/>
                </a:solidFill>
              </a:rPr>
              <a:t>-1</a:t>
            </a:r>
            <a:endParaRPr lang="en-US" sz="2000" dirty="0">
              <a:solidFill>
                <a:srgbClr val="003300"/>
              </a:solidFill>
            </a:endParaRPr>
          </a:p>
          <a:p>
            <a:pPr lvl="1"/>
            <a:r>
              <a:rPr lang="en-US" sz="2000" dirty="0" smtClean="0">
                <a:solidFill>
                  <a:srgbClr val="7030A0"/>
                </a:solidFill>
              </a:rPr>
              <a:t>C-H </a:t>
            </a:r>
            <a:r>
              <a:rPr lang="en-US" sz="2000" dirty="0">
                <a:solidFill>
                  <a:srgbClr val="7030A0"/>
                </a:solidFill>
              </a:rPr>
              <a:t>out of plane bending: 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n=</a:t>
            </a:r>
            <a:r>
              <a:rPr lang="en-US" sz="2000" dirty="0" smtClean="0">
                <a:solidFill>
                  <a:srgbClr val="7030A0"/>
                </a:solidFill>
              </a:rPr>
              <a:t>822 </a:t>
            </a:r>
            <a:r>
              <a:rPr lang="en-US" sz="2000" dirty="0">
                <a:solidFill>
                  <a:srgbClr val="7030A0"/>
                </a:solidFill>
              </a:rPr>
              <a:t>cm</a:t>
            </a:r>
            <a:r>
              <a:rPr lang="en-US" sz="2000" baseline="30000" dirty="0">
                <a:solidFill>
                  <a:srgbClr val="7030A0"/>
                </a:solidFill>
              </a:rPr>
              <a:t>-1</a:t>
            </a:r>
            <a:endParaRPr lang="en-US" sz="2000" dirty="0">
              <a:solidFill>
                <a:srgbClr val="7030A0"/>
              </a:solidFill>
            </a:endParaRPr>
          </a:p>
          <a:p>
            <a:pPr lvl="1"/>
            <a:r>
              <a:rPr lang="en-US" sz="2000" dirty="0" err="1" smtClean="0">
                <a:solidFill>
                  <a:srgbClr val="C00000"/>
                </a:solidFill>
              </a:rPr>
              <a:t>asym</a:t>
            </a:r>
            <a:r>
              <a:rPr lang="en-US" sz="2000" dirty="0">
                <a:solidFill>
                  <a:srgbClr val="C00000"/>
                </a:solidFill>
              </a:rPr>
              <a:t>. ring tilt:</a:t>
            </a:r>
            <a:r>
              <a:rPr lang="en-US" sz="2000" dirty="0">
                <a:solidFill>
                  <a:srgbClr val="C00000"/>
                </a:solidFill>
                <a:latin typeface="Symbol" pitchFamily="18" charset="2"/>
              </a:rPr>
              <a:t>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n=</a:t>
            </a:r>
            <a:r>
              <a:rPr lang="en-US" sz="2000" dirty="0" smtClean="0">
                <a:solidFill>
                  <a:srgbClr val="C00000"/>
                </a:solidFill>
              </a:rPr>
              <a:t>502 cm</a:t>
            </a:r>
            <a:r>
              <a:rPr lang="en-US" sz="2000" baseline="30000" dirty="0" smtClean="0">
                <a:solidFill>
                  <a:srgbClr val="C00000"/>
                </a:solidFill>
              </a:rPr>
              <a:t>-1</a:t>
            </a:r>
            <a:endParaRPr lang="en-US" sz="2000" dirty="0">
              <a:solidFill>
                <a:srgbClr val="C00000"/>
              </a:solidFill>
            </a:endParaRP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sym. ring metal stretch: </a:t>
            </a:r>
            <a:r>
              <a:rPr lang="en-US" sz="2000" dirty="0" smtClean="0">
                <a:solidFill>
                  <a:srgbClr val="C00000"/>
                </a:solidFill>
                <a:latin typeface="Symbol" pitchFamily="18" charset="2"/>
              </a:rPr>
              <a:t>n=</a:t>
            </a:r>
            <a:r>
              <a:rPr lang="en-US" sz="2000" dirty="0" smtClean="0">
                <a:solidFill>
                  <a:srgbClr val="C00000"/>
                </a:solidFill>
              </a:rPr>
              <a:t>484 cm</a:t>
            </a:r>
            <a:r>
              <a:rPr lang="en-US" sz="2000" baseline="30000" dirty="0" smtClean="0">
                <a:solidFill>
                  <a:srgbClr val="C00000"/>
                </a:solidFill>
              </a:rPr>
              <a:t>-1</a:t>
            </a:r>
            <a:endParaRPr lang="en-US" sz="2000" dirty="0">
              <a:solidFill>
                <a:srgbClr val="C00000"/>
              </a:solidFill>
            </a:endParaRPr>
          </a:p>
          <a:p>
            <a:r>
              <a:rPr lang="en-US" b="1" i="1" dirty="0" smtClean="0">
                <a:solidFill>
                  <a:srgbClr val="660066"/>
                </a:solidFill>
              </a:rPr>
              <a:t>UV-Vis spectrum</a:t>
            </a:r>
          </a:p>
          <a:p>
            <a:pPr lvl="1"/>
            <a:r>
              <a:rPr lang="en-US" sz="2000" dirty="0">
                <a:solidFill>
                  <a:srgbClr val="002060"/>
                </a:solidFill>
                <a:latin typeface="Symbol" pitchFamily="18" charset="2"/>
              </a:rPr>
              <a:t>l</a:t>
            </a:r>
            <a:r>
              <a:rPr lang="en-US" sz="2000" dirty="0">
                <a:solidFill>
                  <a:srgbClr val="002060"/>
                </a:solidFill>
              </a:rPr>
              <a:t>=220 nm (24000), 266 nm (5600), 319 nm (1140</a:t>
            </a:r>
            <a:r>
              <a:rPr lang="en-US" sz="2000" dirty="0" smtClean="0">
                <a:solidFill>
                  <a:srgbClr val="002060"/>
                </a:solidFill>
              </a:rPr>
              <a:t>), 446 </a:t>
            </a:r>
            <a:r>
              <a:rPr lang="en-US" sz="2000" dirty="0">
                <a:solidFill>
                  <a:srgbClr val="002060"/>
                </a:solidFill>
              </a:rPr>
              <a:t>nm (335</a:t>
            </a:r>
            <a:r>
              <a:rPr lang="en-US" sz="2000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sz="2000" dirty="0" smtClean="0">
                <a:solidFill>
                  <a:srgbClr val="002060"/>
                </a:solidFill>
              </a:rPr>
              <a:t>The product appears a little darker orange-red than ferrocene itself </a:t>
            </a:r>
            <a:br>
              <a:rPr lang="en-US" sz="2000" dirty="0" smtClean="0">
                <a:solidFill>
                  <a:srgbClr val="002060"/>
                </a:solidFill>
              </a:rPr>
            </a:br>
            <a:r>
              <a:rPr lang="en-US" sz="2000" dirty="0" smtClean="0">
                <a:solidFill>
                  <a:srgbClr val="002060"/>
                </a:solidFill>
              </a:rPr>
              <a:t>due a bathochromic and hyperchromic shift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21" b="19088"/>
          <a:stretch/>
        </p:blipFill>
        <p:spPr bwMode="auto">
          <a:xfrm>
            <a:off x="4787243" y="1417320"/>
            <a:ext cx="4051957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343230" y="2971800"/>
            <a:ext cx="6671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2060"/>
                </a:solidFill>
                <a:latin typeface="Symbol" pitchFamily="18" charset="2"/>
              </a:rPr>
              <a:t>n</a:t>
            </a:r>
            <a:r>
              <a:rPr lang="en-US" sz="1200" dirty="0">
                <a:solidFill>
                  <a:srgbClr val="002060"/>
                </a:solidFill>
              </a:rPr>
              <a:t>(C=O)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7260336" y="2694802"/>
            <a:ext cx="0" cy="505598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391400" y="2362200"/>
            <a:ext cx="0" cy="505598"/>
          </a:xfrm>
          <a:prstGeom prst="straightConnector1">
            <a:avLst/>
          </a:prstGeom>
          <a:ln w="254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7790688" y="2313802"/>
            <a:ext cx="0" cy="505598"/>
          </a:xfrm>
          <a:prstGeom prst="straightConnector1">
            <a:avLst/>
          </a:prstGeom>
          <a:ln w="25400">
            <a:solidFill>
              <a:srgbClr val="00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202168" y="2542402"/>
            <a:ext cx="0" cy="505598"/>
          </a:xfrm>
          <a:prstGeom prst="straightConnector1">
            <a:avLst/>
          </a:prstGeom>
          <a:ln w="254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686800" y="2590800"/>
            <a:ext cx="0" cy="50559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638800" y="1917562"/>
            <a:ext cx="0" cy="505598"/>
          </a:xfrm>
          <a:prstGeom prst="straightConnector1">
            <a:avLst/>
          </a:prstGeom>
          <a:ln w="254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397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baseline="300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en-US" b="1" i="1" dirty="0" smtClean="0">
                <a:solidFill>
                  <a:schemeClr val="accent6">
                    <a:lumMod val="50000"/>
                  </a:schemeClr>
                </a:solidFill>
              </a:rPr>
              <a:t>H-NMR spectrum</a:t>
            </a:r>
          </a:p>
          <a:p>
            <a:pPr lvl="1"/>
            <a:r>
              <a:rPr lang="en-US" dirty="0" smtClean="0">
                <a:solidFill>
                  <a:schemeClr val="accent4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=2.39 ppm (</a:t>
            </a:r>
            <a:r>
              <a:rPr lang="en-US" i="1" dirty="0" smtClean="0">
                <a:solidFill>
                  <a:schemeClr val="accent4">
                    <a:lumMod val="50000"/>
                  </a:schemeClr>
                </a:solidFill>
              </a:rPr>
              <a:t>3 H</a:t>
            </a:r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, s, F)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=4.20 ppm (</a:t>
            </a:r>
            <a:r>
              <a:rPr lang="en-US" i="1" dirty="0" smtClean="0">
                <a:solidFill>
                  <a:srgbClr val="C00000"/>
                </a:solidFill>
              </a:rPr>
              <a:t>5 H</a:t>
            </a:r>
            <a:r>
              <a:rPr lang="en-US" dirty="0" smtClean="0">
                <a:solidFill>
                  <a:srgbClr val="C00000"/>
                </a:solidFill>
              </a:rPr>
              <a:t>, s, A)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=4.50 ppm (</a:t>
            </a:r>
            <a:r>
              <a:rPr lang="en-US" i="1" dirty="0" smtClean="0">
                <a:solidFill>
                  <a:schemeClr val="accent6">
                    <a:lumMod val="50000"/>
                  </a:schemeClr>
                </a:solidFill>
              </a:rPr>
              <a:t>2 H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, “s”, B)</a:t>
            </a:r>
          </a:p>
          <a:p>
            <a:pPr lvl="1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=4.77 ppm (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2 H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, “s”, C)</a:t>
            </a:r>
          </a:p>
          <a:p>
            <a:r>
              <a:rPr lang="en-US" dirty="0" smtClean="0"/>
              <a:t>The coupling constants on </a:t>
            </a:r>
            <a:br>
              <a:rPr lang="en-US" dirty="0" smtClean="0"/>
            </a:br>
            <a:r>
              <a:rPr lang="en-US" dirty="0" smtClean="0"/>
              <a:t>a cyclopentadienide ring </a:t>
            </a:r>
            <a:br>
              <a:rPr lang="en-US" dirty="0" smtClean="0"/>
            </a:br>
            <a:r>
              <a:rPr lang="en-US" dirty="0" smtClean="0"/>
              <a:t>are very small (~2 Hz)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-protons (C) are more shifted that the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-protons (B) due to the effect of the carbonyl group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015" y="1600200"/>
            <a:ext cx="4360985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544876"/>
              </p:ext>
            </p:extLst>
          </p:nvPr>
        </p:nvGraphicFramePr>
        <p:xfrm>
          <a:off x="4543312" y="1731086"/>
          <a:ext cx="1247888" cy="108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5" name="CS ChemDraw Drawing" r:id="rId4" imgW="1726389" imgH="1505309" progId="ChemDraw.Document.6.0">
                  <p:embed/>
                </p:oleObj>
              </mc:Choice>
              <mc:Fallback>
                <p:oleObj name="CS ChemDraw Drawing" r:id="rId4" imgW="1726389" imgH="150530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43312" y="1731086"/>
                        <a:ext cx="1247888" cy="108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78974" y="2590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4">
                    <a:lumMod val="50000"/>
                  </a:schemeClr>
                </a:solidFill>
              </a:rPr>
              <a:t>F</a:t>
            </a:r>
            <a:endParaRPr lang="en-US" sz="1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67526" y="1676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A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1800" y="360920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</a:rPr>
              <a:t>B</a:t>
            </a:r>
            <a:endParaRPr lang="en-US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46942" y="360920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2">
                    <a:lumMod val="50000"/>
                  </a:schemeClr>
                </a:solidFill>
              </a:rPr>
              <a:t>C</a:t>
            </a:r>
            <a:endParaRPr lang="en-US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327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baseline="30000" dirty="0" smtClean="0"/>
              <a:t>13</a:t>
            </a:r>
            <a:r>
              <a:rPr lang="en-US" b="1" i="1" dirty="0" smtClean="0"/>
              <a:t>C-NMR spectrum</a:t>
            </a:r>
          </a:p>
          <a:p>
            <a:pPr lvl="1"/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=27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ppm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(F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C00000"/>
                </a:solidFill>
              </a:rPr>
              <a:t>=202 </a:t>
            </a:r>
            <a:r>
              <a:rPr lang="en-US" dirty="0">
                <a:solidFill>
                  <a:srgbClr val="C00000"/>
                </a:solidFill>
              </a:rPr>
              <a:t>ppm </a:t>
            </a:r>
            <a:r>
              <a:rPr lang="en-US" dirty="0" smtClean="0">
                <a:solidFill>
                  <a:srgbClr val="C00000"/>
                </a:solidFill>
              </a:rPr>
              <a:t>(E)</a:t>
            </a: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=79 ppm (D)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=72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ppm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(C)</a:t>
            </a:r>
          </a:p>
          <a:p>
            <a:pPr lvl="1"/>
            <a:r>
              <a:rPr lang="en-US" dirty="0" smtClean="0">
                <a:solidFill>
                  <a:srgbClr val="00330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3300"/>
                </a:solidFill>
              </a:rPr>
              <a:t>=69.8 </a:t>
            </a:r>
            <a:r>
              <a:rPr lang="en-US" dirty="0">
                <a:solidFill>
                  <a:srgbClr val="003300"/>
                </a:solidFill>
              </a:rPr>
              <a:t>ppm </a:t>
            </a:r>
            <a:r>
              <a:rPr lang="en-US" dirty="0" smtClean="0">
                <a:solidFill>
                  <a:srgbClr val="003300"/>
                </a:solidFill>
              </a:rPr>
              <a:t>(A)</a:t>
            </a:r>
            <a:endParaRPr lang="en-US" dirty="0">
              <a:solidFill>
                <a:srgbClr val="003300"/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=69.6 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ppm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(B)	</a:t>
            </a:r>
          </a:p>
          <a:p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rgbClr val="003300"/>
                </a:solidFill>
              </a:rPr>
              <a:t>The carbon atoms of the unsubstituted ring are all equivalent and give rise to one very large signal</a:t>
            </a:r>
            <a:endParaRPr lang="en-US" dirty="0">
              <a:solidFill>
                <a:srgbClr val="003300"/>
              </a:solidFill>
            </a:endParaRPr>
          </a:p>
          <a:p>
            <a:pPr lvl="1"/>
            <a:endParaRPr lang="en-US" dirty="0">
              <a:solidFill>
                <a:srgbClr val="00B050"/>
              </a:solidFill>
            </a:endParaRPr>
          </a:p>
          <a:p>
            <a:pPr lvl="1"/>
            <a:endParaRPr lang="en-US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III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447800"/>
            <a:ext cx="4352553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890842"/>
              </p:ext>
            </p:extLst>
          </p:nvPr>
        </p:nvGraphicFramePr>
        <p:xfrm>
          <a:off x="4876800" y="1676400"/>
          <a:ext cx="124777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5" name="CS ChemDraw Drawing" r:id="rId4" imgW="1726389" imgH="1505309" progId="ChemDraw.Document.6.0">
                  <p:embed/>
                </p:oleObj>
              </mc:Choice>
              <mc:Fallback>
                <p:oleObj name="CS ChemDraw Drawing" r:id="rId4" imgW="1726389" imgH="1505309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676400"/>
                        <a:ext cx="1247775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48600" y="322820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accent5">
                    <a:lumMod val="50000"/>
                  </a:schemeClr>
                </a:solidFill>
              </a:rPr>
              <a:t>F</a:t>
            </a:r>
            <a:endParaRPr lang="en-US" sz="1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26156" y="33528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C00000"/>
                </a:solidFill>
              </a:rPr>
              <a:t>E</a:t>
            </a:r>
            <a:endParaRPr lang="en-US" sz="1200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4200" y="3456801"/>
            <a:ext cx="22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2">
                    <a:lumMod val="10000"/>
                  </a:schemeClr>
                </a:solidFill>
              </a:rPr>
              <a:t>D</a:t>
            </a:r>
            <a:endParaRPr lang="en-US" sz="1200" b="1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27942" y="2668771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2">
                    <a:lumMod val="50000"/>
                  </a:schemeClr>
                </a:solidFill>
              </a:rPr>
              <a:t>C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7096126" y="1683212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</a:rPr>
              <a:t>A</a:t>
            </a:r>
            <a:endParaRPr lang="en-US" sz="1200" dirty="0">
              <a:solidFill>
                <a:srgbClr val="0033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62800" y="33528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>
                    <a:lumMod val="50000"/>
                  </a:schemeClr>
                </a:solidFill>
              </a:rPr>
              <a:t>B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93889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rgbClr val="FF3300"/>
                </a:solidFill>
              </a:rPr>
              <a:t>Ferrocene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It was discovered by two research groups by serendipity in </a:t>
            </a:r>
            <a:r>
              <a:rPr lang="en-US" dirty="0">
                <a:solidFill>
                  <a:srgbClr val="002060"/>
                </a:solidFill>
              </a:rPr>
              <a:t>1951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sz="2300" dirty="0" smtClean="0"/>
              <a:t>P. </a:t>
            </a:r>
            <a:r>
              <a:rPr lang="en-US" sz="2300" dirty="0" err="1" smtClean="0"/>
              <a:t>Pauson</a:t>
            </a:r>
            <a:r>
              <a:rPr lang="en-US" sz="2300" dirty="0" smtClean="0"/>
              <a:t>: Fe(III) salts and </a:t>
            </a:r>
            <a:r>
              <a:rPr lang="en-US" sz="2300" dirty="0" err="1" smtClean="0"/>
              <a:t>cyclopentadiene</a:t>
            </a:r>
            <a:endParaRPr lang="en-US" sz="2300" dirty="0" smtClean="0"/>
          </a:p>
          <a:p>
            <a:pPr lvl="2"/>
            <a:r>
              <a:rPr lang="en-US" sz="2300" dirty="0" smtClean="0"/>
              <a:t>S. A. Miller: Iron metal and cyclopentadiene at 300 </a:t>
            </a:r>
            <a:r>
              <a:rPr lang="en-US" sz="2300" baseline="30000" dirty="0" smtClean="0"/>
              <a:t>o</a:t>
            </a:r>
            <a:r>
              <a:rPr lang="en-US" sz="2300" dirty="0" smtClean="0"/>
              <a:t>C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It is an orange solid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Thermodynamically very stable due to its 18 VE configuration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Cobaltocene </a:t>
            </a:r>
            <a:r>
              <a:rPr lang="en-US" dirty="0"/>
              <a:t>(19 VE) and Nickelocene (20 VE) </a:t>
            </a:r>
            <a:r>
              <a:rPr lang="en-US" dirty="0" smtClean="0"/>
              <a:t>are </a:t>
            </a:r>
            <a:r>
              <a:rPr lang="en-US" dirty="0"/>
              <a:t>very sensitive towards </a:t>
            </a:r>
            <a:r>
              <a:rPr lang="en-US" dirty="0" smtClean="0"/>
              <a:t>oxidation because they have electrons in anti-bonding orbitals</a:t>
            </a:r>
            <a:endParaRPr lang="en-US" dirty="0"/>
          </a:p>
          <a:p>
            <a:r>
              <a:rPr lang="en-US" dirty="0"/>
              <a:t>Ferrocene can be oxidized </a:t>
            </a:r>
            <a:r>
              <a:rPr lang="en-US" dirty="0" smtClean="0"/>
              <a:t>electrochemically or by silver nitrate to </a:t>
            </a:r>
            <a:r>
              <a:rPr lang="en-US" dirty="0"/>
              <a:t>form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blue ferrocenium ion (FeCp</a:t>
            </a:r>
            <a:r>
              <a:rPr lang="en-US" baseline="-25000" dirty="0"/>
              <a:t>2</a:t>
            </a:r>
            <a:r>
              <a:rPr lang="en-US" baseline="30000" dirty="0"/>
              <a:t>+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Ferrocene</a:t>
            </a:r>
            <a:r>
              <a:rPr lang="en-US" dirty="0" smtClean="0">
                <a:solidFill>
                  <a:srgbClr val="002060"/>
                </a:solidFill>
              </a:rPr>
              <a:t>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828800"/>
            <a:ext cx="990600" cy="1002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203593"/>
              </p:ext>
            </p:extLst>
          </p:nvPr>
        </p:nvGraphicFramePr>
        <p:xfrm>
          <a:off x="990600" y="3307080"/>
          <a:ext cx="7010400" cy="1341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62969"/>
                <a:gridCol w="3547431"/>
              </a:tblGrid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</a:rPr>
                        <a:t>Alternative 1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0" dirty="0" smtClean="0">
                          <a:solidFill>
                            <a:schemeClr val="tx1"/>
                          </a:solidFill>
                          <a:effectLst/>
                        </a:rPr>
                        <a:t>Alternative 2</a:t>
                      </a:r>
                      <a:endParaRPr lang="en-US" sz="16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Iron(0)  =  8 electrons (4</a:t>
                      </a:r>
                      <a:r>
                        <a:rPr lang="en-US" sz="1600" i="1" dirty="0" smtClean="0">
                          <a:effectLst/>
                        </a:rPr>
                        <a:t>s</a:t>
                      </a:r>
                      <a:r>
                        <a:rPr lang="en-US" sz="1600" i="1" baseline="30000" dirty="0" smtClean="0">
                          <a:effectLst/>
                        </a:rPr>
                        <a:t>2</a:t>
                      </a:r>
                      <a:r>
                        <a:rPr lang="en-US" sz="1600" baseline="30000" dirty="0" smtClean="0">
                          <a:effectLst/>
                        </a:rPr>
                        <a:t> </a:t>
                      </a:r>
                      <a:r>
                        <a:rPr lang="en-US" sz="1600" baseline="0" dirty="0" smtClean="0">
                          <a:effectLst/>
                        </a:rPr>
                        <a:t>3</a:t>
                      </a:r>
                      <a:r>
                        <a:rPr lang="en-US" sz="1600" i="1" dirty="0" smtClean="0">
                          <a:effectLst/>
                        </a:rPr>
                        <a:t>d</a:t>
                      </a:r>
                      <a:r>
                        <a:rPr lang="en-US" sz="1600" i="1" baseline="30000" dirty="0" smtClean="0">
                          <a:effectLst/>
                        </a:rPr>
                        <a:t>6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Iron(II)  = 6 electrons (</a:t>
                      </a:r>
                      <a:r>
                        <a:rPr lang="en-US" sz="1600" baseline="0" dirty="0" smtClean="0">
                          <a:effectLst/>
                        </a:rPr>
                        <a:t>3</a:t>
                      </a:r>
                      <a:r>
                        <a:rPr lang="en-US" sz="1600" i="1" dirty="0" smtClean="0">
                          <a:effectLst/>
                        </a:rPr>
                        <a:t>d</a:t>
                      </a:r>
                      <a:r>
                        <a:rPr lang="en-US" sz="1600" i="1" baseline="30000" dirty="0" smtClean="0">
                          <a:effectLst/>
                        </a:rPr>
                        <a:t>6</a:t>
                      </a:r>
                      <a:r>
                        <a:rPr lang="en-US" sz="1600" dirty="0" smtClean="0">
                          <a:effectLst/>
                        </a:rPr>
                        <a:t>)</a:t>
                      </a:r>
                      <a:endParaRPr lang="en-US" sz="16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2 </a:t>
                      </a:r>
                      <a:r>
                        <a:rPr lang="en-US" sz="1600" dirty="0" err="1" smtClean="0">
                          <a:effectLst/>
                        </a:rPr>
                        <a:t>Cyclopentadiene</a:t>
                      </a:r>
                      <a:r>
                        <a:rPr lang="en-US" sz="1600" dirty="0" smtClean="0">
                          <a:effectLst/>
                        </a:rPr>
                        <a:t> = 5 electrons each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2 </a:t>
                      </a:r>
                      <a:r>
                        <a:rPr lang="en-US" sz="1600" dirty="0" err="1" smtClean="0">
                          <a:effectLst/>
                        </a:rPr>
                        <a:t>Cyclopentadienide</a:t>
                      </a:r>
                      <a:r>
                        <a:rPr lang="en-US" sz="1600" dirty="0" smtClean="0">
                          <a:effectLst/>
                        </a:rPr>
                        <a:t> = 6 electrons each</a:t>
                      </a:r>
                      <a:endParaRPr lang="en-US" sz="1600" dirty="0"/>
                    </a:p>
                  </a:txBody>
                  <a:tcPr/>
                </a:tc>
              </a:tr>
              <a:tr h="2971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Total = 18 electrons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effectLst/>
                        </a:rPr>
                        <a:t>Total = 18 electrons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4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572000"/>
          </a:xfrm>
        </p:spPr>
        <p:txBody>
          <a:bodyPr/>
          <a:lstStyle/>
          <a:p>
            <a:r>
              <a:rPr lang="en-US" b="1" dirty="0" smtClean="0"/>
              <a:t>Mass spectrum </a:t>
            </a:r>
          </a:p>
          <a:p>
            <a:pPr lvl="1"/>
            <a:r>
              <a:rPr lang="en-US" dirty="0" smtClean="0">
                <a:solidFill>
                  <a:srgbClr val="660066"/>
                </a:solidFill>
              </a:rPr>
              <a:t>Fe-isotopes: 54 (5.8 %), 56 (91.7 %), 57 (2.2 %), 58 (0.28 %) </a:t>
            </a:r>
            <a:endParaRPr lang="en-US" dirty="0">
              <a:solidFill>
                <a:srgbClr val="660066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Characterization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451588"/>
            <a:ext cx="5867400" cy="3949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400" y="2539425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=228</a:t>
            </a:r>
          </a:p>
          <a:p>
            <a:r>
              <a:rPr lang="en-US" sz="1600" b="1" dirty="0" smtClean="0"/>
              <a:t>FeC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4</a:t>
            </a:r>
            <a:r>
              <a:rPr lang="en-US" sz="1600" b="1" dirty="0" smtClean="0"/>
              <a:t>COCH</a:t>
            </a:r>
            <a:r>
              <a:rPr lang="en-US" sz="1600" b="1" baseline="-25000" dirty="0" smtClean="0"/>
              <a:t>3</a:t>
            </a:r>
            <a:endParaRPr lang="en-US" sz="1600" b="1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3834825"/>
            <a:ext cx="1292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=185</a:t>
            </a:r>
          </a:p>
          <a:p>
            <a:r>
              <a:rPr lang="en-US" sz="1600" b="1" dirty="0" smtClean="0"/>
              <a:t>FeC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4</a:t>
            </a:r>
            <a:endParaRPr lang="en-US" sz="1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892979" y="4901625"/>
            <a:ext cx="9076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=121</a:t>
            </a:r>
          </a:p>
          <a:p>
            <a:r>
              <a:rPr lang="en-US" sz="1600" b="1" dirty="0" smtClean="0"/>
              <a:t>FeC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endParaRPr lang="en-US" sz="1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4611469"/>
            <a:ext cx="11448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=129</a:t>
            </a:r>
          </a:p>
          <a:p>
            <a:r>
              <a:rPr lang="en-US" sz="1600" b="1" dirty="0" smtClean="0"/>
              <a:t>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-C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4</a:t>
            </a:r>
            <a:endParaRPr lang="en-US" sz="1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76371" y="4901625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=56</a:t>
            </a:r>
          </a:p>
          <a:p>
            <a:r>
              <a:rPr lang="en-US" sz="1600" b="1" dirty="0" smtClean="0"/>
              <a:t>Fe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19800" y="4800600"/>
            <a:ext cx="16001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dirty="0" smtClean="0"/>
              <a:t>m/z</a:t>
            </a:r>
            <a:r>
              <a:rPr lang="en-US" sz="1600" b="1" dirty="0" smtClean="0"/>
              <a:t>=213</a:t>
            </a:r>
          </a:p>
          <a:p>
            <a:r>
              <a:rPr lang="en-US" sz="1600" b="1" dirty="0" smtClean="0"/>
              <a:t>FeC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C</a:t>
            </a:r>
            <a:r>
              <a:rPr lang="en-US" sz="1600" b="1" baseline="-25000" dirty="0" smtClean="0"/>
              <a:t>5</a:t>
            </a:r>
            <a:r>
              <a:rPr lang="en-US" sz="1600" b="1" dirty="0" smtClean="0"/>
              <a:t>H</a:t>
            </a:r>
            <a:r>
              <a:rPr lang="en-US" sz="1600" b="1" baseline="-25000" dirty="0" smtClean="0"/>
              <a:t>4</a:t>
            </a:r>
            <a:r>
              <a:rPr lang="en-US" sz="1600" b="1" dirty="0" smtClean="0"/>
              <a:t>CO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5006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Using acetic acid as solvent instead of acetic acid anhydride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Lack of use of concentrated phosphoric acid as catalyst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Overheating of the reaction mixture during the reaction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Trying to neutralize the reaction mixture to  pH=7.00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Using the wrong solvent (too polar) to dissolve the crude sample to apply the sample to column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Not applying the entire crude to  the column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Using the wrong mobile phase resulting in poor separation 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(if eluted too quickly) or too many fractions (if mobile phase was too low in polarity)</a:t>
            </a:r>
          </a:p>
          <a:p>
            <a:r>
              <a:rPr lang="en-US" dirty="0" smtClean="0">
                <a:solidFill>
                  <a:srgbClr val="660066"/>
                </a:solidFill>
              </a:rPr>
              <a:t>Pretreating the column with triethylamine solution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Packing the column incorrectly</a:t>
            </a: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 smtClean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Common Mistakes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lnSpcReduction="10000"/>
          </a:bodyPr>
          <a:lstStyle/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dirty="0" err="1" smtClean="0">
                <a:solidFill>
                  <a:schemeClr val="tx1"/>
                </a:solidFill>
              </a:rPr>
              <a:t>Pauson</a:t>
            </a:r>
            <a:r>
              <a:rPr lang="en-US" dirty="0" smtClean="0">
                <a:solidFill>
                  <a:schemeClr val="tx1"/>
                </a:solidFill>
              </a:rPr>
              <a:t> proposed a structure containing two </a:t>
            </a:r>
            <a:r>
              <a:rPr lang="en-US" dirty="0" err="1" smtClean="0">
                <a:solidFill>
                  <a:schemeClr val="tx1"/>
                </a:solidFill>
              </a:rPr>
              <a:t>cyclopentadiene</a:t>
            </a:r>
            <a:r>
              <a:rPr lang="en-US" dirty="0" smtClean="0">
                <a:solidFill>
                  <a:schemeClr val="tx1"/>
                </a:solidFill>
              </a:rPr>
              <a:t> rings that are connected to the iron atom via </a:t>
            </a:r>
            <a:r>
              <a:rPr lang="en-US" dirty="0" smtClean="0">
                <a:solidFill>
                  <a:schemeClr val="tx1"/>
                </a:solidFill>
                <a:latin typeface="Symbol" pitchFamily="18" charset="2"/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-bonds  </a:t>
            </a:r>
            <a:endParaRPr lang="en-US" dirty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endParaRPr lang="en-US" dirty="0" smtClean="0">
              <a:solidFill>
                <a:schemeClr val="tx1"/>
              </a:solidFill>
            </a:endParaRPr>
          </a:p>
          <a:p>
            <a:pPr marL="274320" lvl="1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chemeClr val="tx1"/>
                </a:solidFill>
              </a:rPr>
              <a:t>During the following year, </a:t>
            </a:r>
            <a:r>
              <a:rPr lang="en-US" dirty="0">
                <a:solidFill>
                  <a:schemeClr val="tx1"/>
                </a:solidFill>
              </a:rPr>
              <a:t>G. Wilkinson </a:t>
            </a:r>
            <a:r>
              <a:rPr lang="en-US" dirty="0" smtClean="0">
                <a:solidFill>
                  <a:schemeClr val="tx1"/>
                </a:solidFill>
              </a:rPr>
              <a:t>(NP 1973)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determined </a:t>
            </a:r>
            <a:r>
              <a:rPr lang="en-US" dirty="0">
                <a:solidFill>
                  <a:schemeClr val="tx1"/>
                </a:solidFill>
              </a:rPr>
              <a:t>that </a:t>
            </a:r>
            <a:r>
              <a:rPr lang="en-US" dirty="0" smtClean="0">
                <a:solidFill>
                  <a:schemeClr val="tx1"/>
                </a:solidFill>
              </a:rPr>
              <a:t>it actually </a:t>
            </a:r>
            <a:r>
              <a:rPr lang="en-US" dirty="0">
                <a:solidFill>
                  <a:schemeClr val="tx1"/>
                </a:solidFill>
              </a:rPr>
              <a:t>possesses sandwich </a:t>
            </a:r>
            <a:r>
              <a:rPr lang="en-US" dirty="0" smtClean="0">
                <a:solidFill>
                  <a:schemeClr val="tx1"/>
                </a:solidFill>
              </a:rPr>
              <a:t>structure, 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which was not known at this point</a:t>
            </a:r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rgbClr val="002060"/>
                </a:solidFill>
              </a:rPr>
              <a:t>The molecule exhibits </a:t>
            </a:r>
            <a:r>
              <a:rPr lang="en-US" i="1" dirty="0" smtClean="0">
                <a:solidFill>
                  <a:srgbClr val="002060"/>
                </a:solidFill>
              </a:rPr>
              <a:t>D</a:t>
            </a:r>
            <a:r>
              <a:rPr lang="en-US" i="1" baseline="-25000" dirty="0" smtClean="0">
                <a:solidFill>
                  <a:srgbClr val="002060"/>
                </a:solidFill>
              </a:rPr>
              <a:t>5d</a:t>
            </a:r>
            <a:r>
              <a:rPr lang="en-US" dirty="0" smtClean="0">
                <a:solidFill>
                  <a:srgbClr val="002060"/>
                </a:solidFill>
              </a:rPr>
              <a:t>-symmetry (staggered </a:t>
            </a:r>
            <a:r>
              <a:rPr lang="en-US" dirty="0" err="1" smtClean="0">
                <a:solidFill>
                  <a:srgbClr val="002060"/>
                </a:solidFill>
              </a:rPr>
              <a:t>Cp</a:t>
            </a:r>
            <a:r>
              <a:rPr lang="en-US" dirty="0" smtClean="0">
                <a:solidFill>
                  <a:srgbClr val="002060"/>
                </a:solidFill>
              </a:rPr>
              <a:t>-rings), but is highly distorted in the solid state because of the low rotational barrier around the Fe-</a:t>
            </a:r>
            <a:r>
              <a:rPr lang="en-US" dirty="0" err="1" smtClean="0">
                <a:solidFill>
                  <a:srgbClr val="002060"/>
                </a:solidFill>
              </a:rPr>
              <a:t>Cp</a:t>
            </a:r>
            <a:r>
              <a:rPr lang="en-US" dirty="0" smtClean="0">
                <a:solidFill>
                  <a:srgbClr val="002060"/>
                </a:solidFill>
              </a:rPr>
              <a:t> bond (~4 kJ/mol)</a:t>
            </a:r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rgbClr val="002060"/>
                </a:solidFill>
              </a:rPr>
              <a:t>All carbon atoms display the same distance to the Fe-atom (204 pm)</a:t>
            </a:r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r>
              <a:rPr lang="en-US" dirty="0" smtClean="0">
                <a:solidFill>
                  <a:srgbClr val="002060"/>
                </a:solidFill>
              </a:rPr>
              <a:t>The two </a:t>
            </a:r>
            <a:r>
              <a:rPr lang="en-US" dirty="0" err="1" smtClean="0">
                <a:solidFill>
                  <a:srgbClr val="002060"/>
                </a:solidFill>
              </a:rPr>
              <a:t>Cp</a:t>
            </a:r>
            <a:r>
              <a:rPr lang="en-US" dirty="0" smtClean="0">
                <a:solidFill>
                  <a:srgbClr val="002060"/>
                </a:solidFill>
              </a:rPr>
              <a:t>-rings have a distance of 332 pm (ruthenocene: 368 pm, osmocene: 371 pm) </a:t>
            </a:r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endParaRPr lang="en-US" dirty="0" smtClean="0"/>
          </a:p>
          <a:p>
            <a:pPr marL="640080" lvl="2">
              <a:spcBef>
                <a:spcPts val="600"/>
              </a:spcBef>
              <a:buClr>
                <a:schemeClr val="accent2"/>
              </a:buClr>
            </a:pPr>
            <a:endParaRPr lang="en-US" dirty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Ferrocene</a:t>
            </a:r>
            <a:r>
              <a:rPr lang="en-US" dirty="0" smtClean="0">
                <a:solidFill>
                  <a:srgbClr val="002060"/>
                </a:solidFill>
              </a:rPr>
              <a:t> II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810550"/>
              </p:ext>
            </p:extLst>
          </p:nvPr>
        </p:nvGraphicFramePr>
        <p:xfrm>
          <a:off x="3276600" y="2286000"/>
          <a:ext cx="182562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CS ChemDraw Drawing" r:id="rId3" imgW="1825287" imgH="674747" progId="ChemDraw.Document.6.0">
                  <p:embed/>
                </p:oleObj>
              </mc:Choice>
              <mc:Fallback>
                <p:oleObj name="CS ChemDraw Drawing" r:id="rId3" imgW="1825287" imgH="674747" progId="ChemDraw.Document.6.0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286000"/>
                        <a:ext cx="1825625" cy="674688"/>
                      </a:xfrm>
                      <a:prstGeom prst="rect">
                        <a:avLst/>
                      </a:prstGeom>
                      <a:solidFill>
                        <a:srgbClr val="CCD8E7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3276600" y="2286000"/>
            <a:ext cx="1828800" cy="686506"/>
            <a:chOff x="5257800" y="5302956"/>
            <a:chExt cx="1828800" cy="686506"/>
          </a:xfrm>
        </p:grpSpPr>
        <p:sp>
          <p:nvSpPr>
            <p:cNvPr id="6" name="Rectangle 5"/>
            <p:cNvSpPr/>
            <p:nvPr/>
          </p:nvSpPr>
          <p:spPr>
            <a:xfrm>
              <a:off x="5257800" y="5302956"/>
              <a:ext cx="1828800" cy="68650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5257800" y="5302956"/>
              <a:ext cx="1828800" cy="686506"/>
              <a:chOff x="1600200" y="5105400"/>
              <a:chExt cx="1828800" cy="686506"/>
            </a:xfrm>
          </p:grpSpPr>
          <p:cxnSp>
            <p:nvCxnSpPr>
              <p:cNvPr id="8" name="Straight Connector 7"/>
              <p:cNvCxnSpPr/>
              <p:nvPr/>
            </p:nvCxnSpPr>
            <p:spPr>
              <a:xfrm>
                <a:off x="1600200" y="5105400"/>
                <a:ext cx="1828800" cy="686506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H="1">
                <a:off x="1600200" y="5105400"/>
                <a:ext cx="1828800" cy="686506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086100"/>
            <a:ext cx="904875" cy="952500"/>
          </a:xfrm>
          <a:prstGeom prst="rect">
            <a:avLst/>
          </a:prstGeom>
          <a:solidFill>
            <a:srgbClr val="FF9933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65079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In solution, a fast </a:t>
            </a:r>
            <a:r>
              <a:rPr lang="en-US" dirty="0"/>
              <a:t>rotation </a:t>
            </a:r>
            <a:r>
              <a:rPr lang="en-US" dirty="0" smtClean="0"/>
              <a:t>is observed due to the low rotational barrier around the Fe-</a:t>
            </a:r>
            <a:r>
              <a:rPr lang="en-US" dirty="0" err="1" smtClean="0"/>
              <a:t>Cp</a:t>
            </a:r>
            <a:r>
              <a:rPr lang="en-US" dirty="0" smtClean="0"/>
              <a:t> axis: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One signal </a:t>
            </a:r>
            <a:r>
              <a:rPr lang="en-US" dirty="0">
                <a:solidFill>
                  <a:srgbClr val="002060"/>
                </a:solidFill>
              </a:rPr>
              <a:t>is observed in the </a:t>
            </a:r>
            <a:r>
              <a:rPr lang="en-US" baseline="30000" dirty="0">
                <a:solidFill>
                  <a:srgbClr val="002060"/>
                </a:solidFill>
              </a:rPr>
              <a:t>1</a:t>
            </a:r>
            <a:r>
              <a:rPr lang="en-US" dirty="0">
                <a:solidFill>
                  <a:srgbClr val="002060"/>
                </a:solidFill>
              </a:rPr>
              <a:t>H-NMR </a:t>
            </a:r>
            <a:r>
              <a:rPr lang="en-US" dirty="0" smtClean="0">
                <a:solidFill>
                  <a:srgbClr val="002060"/>
                </a:solidFill>
              </a:rPr>
              <a:t>spectrum 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=4.15 ppm) 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One </a:t>
            </a:r>
            <a:r>
              <a:rPr lang="en-US" dirty="0">
                <a:solidFill>
                  <a:srgbClr val="002060"/>
                </a:solidFill>
              </a:rPr>
              <a:t>signal in the </a:t>
            </a:r>
            <a:r>
              <a:rPr lang="en-US" baseline="30000" dirty="0" smtClean="0">
                <a:solidFill>
                  <a:srgbClr val="002060"/>
                </a:solidFill>
              </a:rPr>
              <a:t>13</a:t>
            </a:r>
            <a:r>
              <a:rPr lang="en-US" dirty="0" smtClean="0">
                <a:solidFill>
                  <a:srgbClr val="002060"/>
                </a:solidFill>
              </a:rPr>
              <a:t>C-NMR </a:t>
            </a:r>
            <a:r>
              <a:rPr lang="en-US" dirty="0">
                <a:solidFill>
                  <a:srgbClr val="002060"/>
                </a:solidFill>
              </a:rPr>
              <a:t>spectrum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smtClean="0">
                <a:solidFill>
                  <a:srgbClr val="002060"/>
                </a:solidFill>
              </a:rPr>
              <a:t>=67.8 </a:t>
            </a:r>
            <a:r>
              <a:rPr lang="en-US" dirty="0">
                <a:solidFill>
                  <a:srgbClr val="002060"/>
                </a:solidFill>
              </a:rPr>
              <a:t>ppm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Compared </a:t>
            </a:r>
            <a:r>
              <a:rPr lang="en-US" dirty="0">
                <a:solidFill>
                  <a:srgbClr val="002060"/>
                </a:solidFill>
              </a:rPr>
              <a:t>to benzene </a:t>
            </a: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signals </a:t>
            </a:r>
            <a:r>
              <a:rPr lang="en-US" dirty="0" smtClean="0">
                <a:solidFill>
                  <a:srgbClr val="002060"/>
                </a:solidFill>
              </a:rPr>
              <a:t>in ferrocene are </a:t>
            </a:r>
            <a:r>
              <a:rPr lang="en-US" dirty="0">
                <a:solidFill>
                  <a:srgbClr val="002060"/>
                </a:solidFill>
              </a:rPr>
              <a:t>shifted upfield </a:t>
            </a:r>
            <a:endParaRPr lang="en-US" dirty="0" smtClean="0">
              <a:solidFill>
                <a:srgbClr val="002060"/>
              </a:solidFill>
            </a:endParaRPr>
          </a:p>
          <a:p>
            <a:pPr lvl="2"/>
            <a:r>
              <a:rPr lang="en-US" sz="2200" dirty="0" smtClean="0">
                <a:solidFill>
                  <a:srgbClr val="990033"/>
                </a:solidFill>
              </a:rPr>
              <a:t>This is due </a:t>
            </a:r>
            <a:r>
              <a:rPr lang="en-US" sz="2200" dirty="0">
                <a:solidFill>
                  <a:srgbClr val="990033"/>
                </a:solidFill>
              </a:rPr>
              <a:t>to the increased </a:t>
            </a:r>
            <a:r>
              <a:rPr lang="en-US" sz="2200" dirty="0">
                <a:solidFill>
                  <a:srgbClr val="990033"/>
                </a:solidFill>
                <a:latin typeface="Symbol" pitchFamily="18" charset="2"/>
              </a:rPr>
              <a:t>p</a:t>
            </a:r>
            <a:r>
              <a:rPr lang="en-US" sz="2200" dirty="0">
                <a:solidFill>
                  <a:srgbClr val="990033"/>
                </a:solidFill>
              </a:rPr>
              <a:t>-electron density </a:t>
            </a:r>
            <a:r>
              <a:rPr lang="en-US" sz="2200" dirty="0" smtClean="0">
                <a:solidFill>
                  <a:srgbClr val="990033"/>
                </a:solidFill>
              </a:rPr>
              <a:t>(1.2 </a:t>
            </a:r>
            <a:r>
              <a:rPr lang="en-US" sz="2200" dirty="0">
                <a:solidFill>
                  <a:srgbClr val="990033"/>
                </a:solidFill>
                <a:latin typeface="Symbol" pitchFamily="18" charset="2"/>
              </a:rPr>
              <a:t>p</a:t>
            </a:r>
            <a:r>
              <a:rPr lang="en-US" sz="2200" dirty="0" smtClean="0">
                <a:solidFill>
                  <a:srgbClr val="990033"/>
                </a:solidFill>
              </a:rPr>
              <a:t>-electrons </a:t>
            </a:r>
            <a:br>
              <a:rPr lang="en-US" sz="2200" dirty="0" smtClean="0">
                <a:solidFill>
                  <a:srgbClr val="990033"/>
                </a:solidFill>
              </a:rPr>
            </a:br>
            <a:r>
              <a:rPr lang="en-US" sz="2200" dirty="0" smtClean="0">
                <a:solidFill>
                  <a:srgbClr val="990033"/>
                </a:solidFill>
              </a:rPr>
              <a:t>per </a:t>
            </a:r>
            <a:r>
              <a:rPr lang="en-US" sz="2200" dirty="0">
                <a:solidFill>
                  <a:srgbClr val="990033"/>
                </a:solidFill>
              </a:rPr>
              <a:t>carbon atom in ferrocene vs. 1 </a:t>
            </a:r>
            <a:r>
              <a:rPr lang="en-US" sz="2200" dirty="0">
                <a:solidFill>
                  <a:srgbClr val="990033"/>
                </a:solidFill>
                <a:latin typeface="Symbol" pitchFamily="18" charset="2"/>
              </a:rPr>
              <a:t>p</a:t>
            </a:r>
            <a:r>
              <a:rPr lang="en-US" sz="2200" dirty="0" smtClean="0">
                <a:solidFill>
                  <a:srgbClr val="990033"/>
                </a:solidFill>
              </a:rPr>
              <a:t>-electron </a:t>
            </a:r>
            <a:r>
              <a:rPr lang="en-US" sz="2200" dirty="0">
                <a:solidFill>
                  <a:srgbClr val="990033"/>
                </a:solidFill>
              </a:rPr>
              <a:t>per carbon atom in benzene</a:t>
            </a:r>
            <a:r>
              <a:rPr lang="en-US" sz="2200" dirty="0" smtClean="0">
                <a:solidFill>
                  <a:srgbClr val="990033"/>
                </a:solidFill>
              </a:rPr>
              <a:t>)</a:t>
            </a:r>
          </a:p>
          <a:p>
            <a:pPr lvl="2"/>
            <a:r>
              <a:rPr lang="en-US" sz="2200" dirty="0" smtClean="0">
                <a:solidFill>
                  <a:srgbClr val="990033"/>
                </a:solidFill>
              </a:rPr>
              <a:t>The higher electron-density causes an </a:t>
            </a:r>
            <a:r>
              <a:rPr lang="en-US" sz="2200" dirty="0">
                <a:solidFill>
                  <a:srgbClr val="990033"/>
                </a:solidFill>
              </a:rPr>
              <a:t>increased shielding of the hydrogen atoms and carbon atoms in </a:t>
            </a:r>
            <a:r>
              <a:rPr lang="en-US" sz="2200" dirty="0" smtClean="0">
                <a:solidFill>
                  <a:srgbClr val="990033"/>
                </a:solidFill>
              </a:rPr>
              <a:t>ferrocene</a:t>
            </a:r>
          </a:p>
          <a:p>
            <a:pPr lvl="2"/>
            <a:r>
              <a:rPr lang="en-US" sz="2200" dirty="0" smtClean="0">
                <a:solidFill>
                  <a:srgbClr val="990033"/>
                </a:solidFill>
              </a:rPr>
              <a:t>The shielding is larger compared to the free cyclopentadienide </a:t>
            </a:r>
            <a:br>
              <a:rPr lang="en-US" sz="2200" dirty="0" smtClean="0">
                <a:solidFill>
                  <a:srgbClr val="990033"/>
                </a:solidFill>
              </a:rPr>
            </a:br>
            <a:r>
              <a:rPr lang="en-US" sz="2200" dirty="0" smtClean="0">
                <a:solidFill>
                  <a:srgbClr val="990033"/>
                </a:solidFill>
              </a:rPr>
              <a:t>ligand (</a:t>
            </a:r>
            <a:r>
              <a:rPr lang="en-US" sz="2200" dirty="0" err="1" smtClean="0">
                <a:solidFill>
                  <a:srgbClr val="990033"/>
                </a:solidFill>
              </a:rPr>
              <a:t>NaCp</a:t>
            </a:r>
            <a:r>
              <a:rPr lang="en-US" sz="2200" dirty="0" smtClean="0">
                <a:solidFill>
                  <a:srgbClr val="990033"/>
                </a:solidFill>
              </a:rPr>
              <a:t>: </a:t>
            </a:r>
            <a:r>
              <a:rPr lang="en-US" sz="2200" dirty="0" err="1" smtClean="0">
                <a:solidFill>
                  <a:srgbClr val="990033"/>
                </a:solidFill>
                <a:latin typeface="Symbol" pitchFamily="18" charset="2"/>
              </a:rPr>
              <a:t>d</a:t>
            </a:r>
            <a:r>
              <a:rPr lang="en-US" sz="2200" baseline="-25000" dirty="0" err="1" smtClean="0">
                <a:solidFill>
                  <a:srgbClr val="990033"/>
                </a:solidFill>
                <a:latin typeface="Symbol" pitchFamily="18" charset="2"/>
              </a:rPr>
              <a:t>H</a:t>
            </a:r>
            <a:r>
              <a:rPr lang="en-US" sz="2200" dirty="0" smtClean="0">
                <a:solidFill>
                  <a:srgbClr val="990033"/>
                </a:solidFill>
              </a:rPr>
              <a:t>=5.60 ppm (THF), </a:t>
            </a:r>
            <a:r>
              <a:rPr lang="en-US" sz="2200" dirty="0" err="1" smtClean="0">
                <a:solidFill>
                  <a:srgbClr val="990033"/>
                </a:solidFill>
                <a:latin typeface="Symbol" pitchFamily="18" charset="2"/>
              </a:rPr>
              <a:t>d</a:t>
            </a:r>
            <a:r>
              <a:rPr lang="en-US" sz="2200" baseline="-25000" dirty="0" err="1" smtClean="0">
                <a:solidFill>
                  <a:srgbClr val="990033"/>
                </a:solidFill>
              </a:rPr>
              <a:t>C</a:t>
            </a:r>
            <a:r>
              <a:rPr lang="en-US" sz="2200" dirty="0" smtClean="0">
                <a:solidFill>
                  <a:srgbClr val="990033"/>
                </a:solidFill>
              </a:rPr>
              <a:t>=103.3 ppm)</a:t>
            </a:r>
            <a:endParaRPr lang="en-US" sz="2200" dirty="0">
              <a:solidFill>
                <a:srgbClr val="990033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solidFill>
                  <a:srgbClr val="002060"/>
                </a:solidFill>
              </a:rPr>
              <a:t>Ferrocene</a:t>
            </a:r>
            <a:r>
              <a:rPr lang="en-US" dirty="0" smtClean="0">
                <a:solidFill>
                  <a:srgbClr val="002060"/>
                </a:solidFill>
              </a:rPr>
              <a:t> III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92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solidFill>
                  <a:srgbClr val="660066"/>
                </a:solidFill>
              </a:rPr>
              <a:t>Cyclopentadiene</a:t>
            </a:r>
            <a:endParaRPr lang="en-US" b="1" dirty="0" smtClean="0">
              <a:solidFill>
                <a:srgbClr val="660066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It tends to dimerize (and even polymerize) at room temperature via a Diels-Alder reaction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It is obtained from the commercially available dimer by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i="1" dirty="0" smtClean="0">
                <a:solidFill>
                  <a:srgbClr val="002060"/>
                </a:solidFill>
              </a:rPr>
              <a:t>cracking</a:t>
            </a:r>
            <a:r>
              <a:rPr lang="en-US" dirty="0" smtClean="0">
                <a:solidFill>
                  <a:srgbClr val="002060"/>
                </a:solidFill>
              </a:rPr>
              <a:t>, which is a Retro-Diels-Alder reaction (</a:t>
            </a:r>
            <a:r>
              <a:rPr lang="en-US" dirty="0" err="1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002060"/>
                </a:solidFill>
              </a:rPr>
              <a:t>H</a:t>
            </a:r>
            <a:r>
              <a:rPr lang="en-US" baseline="30000" dirty="0" err="1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= 77 kJ/mol, </a:t>
            </a:r>
            <a:r>
              <a:rPr lang="en-US" dirty="0" err="1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002060"/>
                </a:solidFill>
              </a:rPr>
              <a:t>S</a:t>
            </a:r>
            <a:r>
              <a:rPr lang="en-US" baseline="30000" dirty="0" err="1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= 142.3 J/mol*K, </a:t>
            </a:r>
            <a:r>
              <a:rPr lang="en-US" dirty="0" err="1" smtClean="0">
                <a:solidFill>
                  <a:srgbClr val="00206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002060"/>
                </a:solidFill>
              </a:rPr>
              <a:t>G</a:t>
            </a:r>
            <a:r>
              <a:rPr lang="en-US" baseline="30000" dirty="0" err="1" smtClean="0">
                <a:solidFill>
                  <a:srgbClr val="002060"/>
                </a:solidFill>
              </a:rPr>
              <a:t>o</a:t>
            </a:r>
            <a:r>
              <a:rPr lang="en-US" baseline="30000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= 34.6 kJ/mol, </a:t>
            </a:r>
            <a:r>
              <a:rPr lang="en-US" dirty="0" err="1" smtClean="0">
                <a:solidFill>
                  <a:srgbClr val="002060"/>
                </a:solidFill>
              </a:rPr>
              <a:t>K</a:t>
            </a:r>
            <a:r>
              <a:rPr lang="en-US" baseline="-25000" dirty="0" err="1" smtClean="0">
                <a:solidFill>
                  <a:srgbClr val="002060"/>
                </a:solidFill>
              </a:rPr>
              <a:t>eq</a:t>
            </a:r>
            <a:r>
              <a:rPr lang="en-US" dirty="0" smtClean="0">
                <a:solidFill>
                  <a:srgbClr val="002060"/>
                </a:solidFill>
              </a:rPr>
              <a:t>(25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C)=8.6*10</a:t>
            </a:r>
            <a:r>
              <a:rPr lang="en-US" baseline="30000" dirty="0" smtClean="0">
                <a:solidFill>
                  <a:srgbClr val="002060"/>
                </a:solidFill>
              </a:rPr>
              <a:t>-7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K</a:t>
            </a:r>
            <a:r>
              <a:rPr lang="en-US" baseline="-25000" dirty="0" err="1" smtClean="0">
                <a:solidFill>
                  <a:srgbClr val="002060"/>
                </a:solidFill>
              </a:rPr>
              <a:t>eq</a:t>
            </a:r>
            <a:r>
              <a:rPr lang="en-US" dirty="0" smtClean="0">
                <a:solidFill>
                  <a:srgbClr val="002060"/>
                </a:solidFill>
              </a:rPr>
              <a:t>(180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C)=3.6*10</a:t>
            </a:r>
            <a:r>
              <a:rPr lang="en-US" baseline="30000" dirty="0" smtClean="0">
                <a:solidFill>
                  <a:srgbClr val="002060"/>
                </a:solidFill>
              </a:rPr>
              <a:t>-2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monomer is isolated by fractionated distillation (</a:t>
            </a:r>
            <a:r>
              <a:rPr lang="en-US" dirty="0" err="1" smtClean="0">
                <a:solidFill>
                  <a:srgbClr val="002060"/>
                </a:solidFill>
              </a:rPr>
              <a:t>b.p</a:t>
            </a:r>
            <a:r>
              <a:rPr lang="en-US" dirty="0" smtClean="0">
                <a:solidFill>
                  <a:srgbClr val="002060"/>
                </a:solidFill>
              </a:rPr>
              <a:t>.=40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 vs. 170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 (dimer)) and kept at T= -78 </a:t>
            </a:r>
            <a:r>
              <a:rPr lang="en-US" baseline="30000" dirty="0" smtClean="0">
                <a:solidFill>
                  <a:srgbClr val="002060"/>
                </a:solidFill>
              </a:rPr>
              <a:t>o</a:t>
            </a:r>
            <a:r>
              <a:rPr lang="en-US" dirty="0" smtClean="0">
                <a:solidFill>
                  <a:srgbClr val="002060"/>
                </a:solidFill>
              </a:rPr>
              <a:t>C prior to its use</a:t>
            </a:r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Note that cyclopentadiene is very flammable, forms explosive peroxides and also a suspected carcinogen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Ferrocene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IV</a:t>
            </a:r>
            <a:endParaRPr lang="en-US" dirty="0"/>
          </a:p>
        </p:txBody>
      </p:sp>
      <p:pic>
        <p:nvPicPr>
          <p:cNvPr id="3075" name="Picture 1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606800"/>
            <a:ext cx="3784600" cy="736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5504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>
                <a:solidFill>
                  <a:srgbClr val="660066"/>
                </a:solidFill>
              </a:rPr>
              <a:t>Acidity of </a:t>
            </a:r>
            <a:r>
              <a:rPr lang="en-US" b="1" i="1" dirty="0" err="1">
                <a:solidFill>
                  <a:srgbClr val="660066"/>
                </a:solidFill>
              </a:rPr>
              <a:t>cyclopentadiene</a:t>
            </a:r>
            <a:endParaRPr lang="en-US" b="1" i="1" dirty="0">
              <a:solidFill>
                <a:srgbClr val="660066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Cyclopentadiene is much more </a:t>
            </a:r>
            <a:r>
              <a:rPr lang="en-US" dirty="0" smtClean="0">
                <a:solidFill>
                  <a:srgbClr val="002060"/>
                </a:solidFill>
              </a:rPr>
              <a:t>acidic (</a:t>
            </a:r>
            <a:r>
              <a:rPr lang="en-US" dirty="0" err="1" smtClean="0">
                <a:solidFill>
                  <a:srgbClr val="002060"/>
                </a:solidFill>
              </a:rPr>
              <a:t>pK</a:t>
            </a:r>
            <a:r>
              <a:rPr lang="en-US" baseline="-25000" dirty="0" err="1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=15) than </a:t>
            </a:r>
            <a:r>
              <a:rPr lang="en-US" dirty="0">
                <a:solidFill>
                  <a:srgbClr val="002060"/>
                </a:solidFill>
              </a:rPr>
              <a:t>other hydrocarbon compounds i.e</a:t>
            </a:r>
            <a:r>
              <a:rPr lang="en-US" dirty="0" smtClean="0">
                <a:solidFill>
                  <a:srgbClr val="002060"/>
                </a:solidFill>
              </a:rPr>
              <a:t>., </a:t>
            </a:r>
            <a:r>
              <a:rPr lang="en-US" dirty="0" err="1">
                <a:solidFill>
                  <a:srgbClr val="002060"/>
                </a:solidFill>
              </a:rPr>
              <a:t>cyclopentene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pK</a:t>
            </a:r>
            <a:r>
              <a:rPr lang="en-US" baseline="-25000" dirty="0" err="1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=40) or </a:t>
            </a:r>
            <a:r>
              <a:rPr lang="en-US" dirty="0" err="1" smtClean="0">
                <a:solidFill>
                  <a:srgbClr val="002060"/>
                </a:solidFill>
              </a:rPr>
              <a:t>cyclopentane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dirty="0" err="1" smtClean="0">
                <a:solidFill>
                  <a:srgbClr val="002060"/>
                </a:solidFill>
              </a:rPr>
              <a:t>pK</a:t>
            </a:r>
            <a:r>
              <a:rPr lang="en-US" baseline="-25000" dirty="0" err="1" smtClean="0">
                <a:solidFill>
                  <a:srgbClr val="002060"/>
                </a:solidFill>
              </a:rPr>
              <a:t>a</a:t>
            </a:r>
            <a:r>
              <a:rPr lang="en-US" dirty="0" smtClean="0">
                <a:solidFill>
                  <a:srgbClr val="002060"/>
                </a:solidFill>
              </a:rPr>
              <a:t>=45) </a:t>
            </a:r>
            <a:endParaRPr lang="en-US" dirty="0">
              <a:solidFill>
                <a:srgbClr val="002060"/>
              </a:solidFill>
            </a:endParaRPr>
          </a:p>
          <a:p>
            <a:pPr lvl="1"/>
            <a:r>
              <a:rPr lang="en-US" dirty="0">
                <a:solidFill>
                  <a:srgbClr val="002060"/>
                </a:solidFill>
              </a:rPr>
              <a:t>The higher acidity is due to the </a:t>
            </a:r>
            <a:r>
              <a:rPr lang="en-US" dirty="0" smtClean="0">
                <a:solidFill>
                  <a:srgbClr val="002060"/>
                </a:solidFill>
              </a:rPr>
              <a:t>resonance </a:t>
            </a:r>
            <a:r>
              <a:rPr lang="en-US" dirty="0">
                <a:solidFill>
                  <a:srgbClr val="002060"/>
                </a:solidFill>
              </a:rPr>
              <a:t>stabilized anion formed in the </a:t>
            </a:r>
            <a:r>
              <a:rPr lang="en-US" dirty="0" smtClean="0">
                <a:solidFill>
                  <a:srgbClr val="002060"/>
                </a:solidFill>
              </a:rPr>
              <a:t>reaction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>
                <a:solidFill>
                  <a:srgbClr val="002060"/>
                </a:solidFill>
              </a:rPr>
              <a:t>The cyclopentadienide ion is aromatic because it </a:t>
            </a:r>
            <a:r>
              <a:rPr lang="en-US" smtClean="0">
                <a:solidFill>
                  <a:srgbClr val="002060"/>
                </a:solidFill>
              </a:rPr>
              <a:t>meets </a:t>
            </a:r>
            <a:br>
              <a:rPr lang="en-US" smtClean="0">
                <a:solidFill>
                  <a:srgbClr val="002060"/>
                </a:solidFill>
              </a:rPr>
            </a:br>
            <a:r>
              <a:rPr lang="en-US" smtClean="0">
                <a:solidFill>
                  <a:srgbClr val="002060"/>
                </a:solidFill>
              </a:rPr>
              <a:t>all </a:t>
            </a:r>
            <a:r>
              <a:rPr lang="en-US" dirty="0" smtClean="0">
                <a:solidFill>
                  <a:srgbClr val="002060"/>
                </a:solidFill>
              </a:rPr>
              <a:t>requirements: planar, cyclic, conjugated, possesses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6 </a:t>
            </a:r>
            <a:r>
              <a:rPr lang="en-US" dirty="0" smtClean="0">
                <a:solidFill>
                  <a:srgbClr val="002060"/>
                </a:solidFill>
                <a:latin typeface="Symbol" pitchFamily="18" charset="2"/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-electrons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Ferrocene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V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8892958"/>
              </p:ext>
            </p:extLst>
          </p:nvPr>
        </p:nvGraphicFramePr>
        <p:xfrm>
          <a:off x="1295400" y="3733800"/>
          <a:ext cx="558800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2" name="CS ChemDraw Drawing" r:id="rId3" imgW="5588270" imgH="987185" progId="ChemDraw.Document.6.0">
                  <p:embed/>
                </p:oleObj>
              </mc:Choice>
              <mc:Fallback>
                <p:oleObj name="CS ChemDraw Drawing" r:id="rId3" imgW="5588270" imgH="98718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3733800"/>
                        <a:ext cx="5588000" cy="987425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429000"/>
            <a:ext cx="1376282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8379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high acidity implies that cyclopentadiene can be (partially) deprotonated with comparably weak bases already i.e., OH</a:t>
            </a:r>
            <a:r>
              <a:rPr lang="en-US" baseline="30000" dirty="0" smtClean="0"/>
              <a:t>-</a:t>
            </a:r>
            <a:r>
              <a:rPr lang="en-US" dirty="0" smtClean="0"/>
              <a:t>, OR</a:t>
            </a:r>
            <a:r>
              <a:rPr lang="en-US" baseline="30000" dirty="0" smtClean="0"/>
              <a:t>-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Potassium cyclopentadienide is ionic and only dissolves well in polar aprotic solvents i.e., DMSO, DME, THF, etc.</a:t>
            </a:r>
          </a:p>
          <a:p>
            <a:r>
              <a:rPr lang="en-US" dirty="0" smtClean="0"/>
              <a:t>The reaction has to be carried out under the exclusion of air because </a:t>
            </a:r>
            <a:r>
              <a:rPr lang="en-US" dirty="0" err="1" smtClean="0"/>
              <a:t>KCp</a:t>
            </a:r>
            <a:r>
              <a:rPr lang="en-US" dirty="0" smtClean="0"/>
              <a:t> is oxidized easily, which is accompanied by a color change from white over pink to dark brown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Ferrocene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VI</a:t>
            </a:r>
            <a:endParaRPr lang="en-US" dirty="0"/>
          </a:p>
        </p:txBody>
      </p:sp>
      <p:pic>
        <p:nvPicPr>
          <p:cNvPr id="5123" name="Picture 1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838450"/>
            <a:ext cx="5448300" cy="8953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9845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actual synthesis of </a:t>
            </a:r>
            <a:r>
              <a:rPr lang="en-US" dirty="0" err="1" smtClean="0"/>
              <a:t>ferrocene</a:t>
            </a:r>
            <a:r>
              <a:rPr lang="en-US" dirty="0" smtClean="0"/>
              <a:t> is carried out in DMSO because FeCl</a:t>
            </a:r>
            <a:r>
              <a:rPr lang="en-US" baseline="-25000" dirty="0" smtClean="0"/>
              <a:t>2</a:t>
            </a:r>
            <a:r>
              <a:rPr lang="en-US" dirty="0" smtClean="0"/>
              <a:t> is ionic as well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non-polar ferrocene precipitates from the relatively polar solution </a:t>
            </a:r>
            <a:r>
              <a:rPr lang="en-US" dirty="0" smtClean="0"/>
              <a:t>(solubility: 3.3 %) while </a:t>
            </a:r>
            <a:r>
              <a:rPr lang="en-US" dirty="0" smtClean="0"/>
              <a:t>potassium chloride remains dissolved 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If a less polar solvent was used (i.e., THF, DME), the potassium chloride would precipitate while the ferrocene would remain in solution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002060"/>
                </a:solidFill>
              </a:rPr>
              <a:t>Ferrocene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VII</a:t>
            </a:r>
            <a:endParaRPr lang="en-US" dirty="0"/>
          </a:p>
        </p:txBody>
      </p:sp>
      <p:pic>
        <p:nvPicPr>
          <p:cNvPr id="6147" name="Picture 1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4107180" cy="1040130"/>
          </a:xfrm>
          <a:prstGeom prst="rect">
            <a:avLst/>
          </a:prstGeom>
          <a:solidFill>
            <a:srgbClr val="FFC000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1380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Infrared spectrum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Symbol" pitchFamily="18" charset="2"/>
              </a:rPr>
              <a:t>n</a:t>
            </a:r>
            <a:r>
              <a:rPr lang="en-US" sz="1800" dirty="0" smtClean="0">
                <a:solidFill>
                  <a:schemeClr val="tx1"/>
                </a:solidFill>
              </a:rPr>
              <a:t>(CH, </a:t>
            </a:r>
            <a:r>
              <a:rPr lang="en-US" sz="1800" i="1" dirty="0" smtClean="0">
                <a:solidFill>
                  <a:schemeClr val="tx1"/>
                </a:solidFill>
              </a:rPr>
              <a:t>sp</a:t>
            </a:r>
            <a:r>
              <a:rPr lang="en-US" sz="1800" i="1" baseline="30000" dirty="0" smtClean="0">
                <a:solidFill>
                  <a:schemeClr val="tx1"/>
                </a:solidFill>
              </a:rPr>
              <a:t>2</a:t>
            </a:r>
            <a:r>
              <a:rPr lang="en-US" sz="1800" dirty="0" smtClean="0">
                <a:solidFill>
                  <a:schemeClr val="tx1"/>
                </a:solidFill>
              </a:rPr>
              <a:t>)=3085 cm</a:t>
            </a:r>
            <a:r>
              <a:rPr lang="en-US" sz="1800" baseline="30000" dirty="0" smtClean="0">
                <a:solidFill>
                  <a:schemeClr val="tx1"/>
                </a:solidFill>
              </a:rPr>
              <a:t>-1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en-US" sz="1800" dirty="0" smtClean="0">
                <a:solidFill>
                  <a:srgbClr val="660066"/>
                </a:solidFill>
                <a:latin typeface="Symbol" pitchFamily="18" charset="2"/>
              </a:rPr>
              <a:t>n</a:t>
            </a:r>
            <a:r>
              <a:rPr lang="en-US" sz="1800" dirty="0" smtClean="0">
                <a:solidFill>
                  <a:srgbClr val="660066"/>
                </a:solidFill>
              </a:rPr>
              <a:t>(C=C)=1411 </a:t>
            </a:r>
            <a:r>
              <a:rPr lang="en-US" sz="1800" dirty="0">
                <a:solidFill>
                  <a:srgbClr val="660066"/>
                </a:solidFill>
              </a:rPr>
              <a:t>cm</a:t>
            </a:r>
            <a:r>
              <a:rPr lang="en-US" sz="1800" baseline="30000" dirty="0">
                <a:solidFill>
                  <a:srgbClr val="660066"/>
                </a:solidFill>
              </a:rPr>
              <a:t>-1</a:t>
            </a:r>
            <a:endParaRPr lang="en-US" sz="1800" dirty="0">
              <a:solidFill>
                <a:srgbClr val="660066"/>
              </a:solidFill>
            </a:endParaRPr>
          </a:p>
          <a:p>
            <a:pPr lvl="1"/>
            <a:r>
              <a:rPr lang="en-US" sz="1800" dirty="0" err="1" smtClean="0">
                <a:solidFill>
                  <a:srgbClr val="003300"/>
                </a:solidFill>
              </a:rPr>
              <a:t>asym</a:t>
            </a:r>
            <a:r>
              <a:rPr lang="en-US" sz="1800" dirty="0" smtClean="0">
                <a:solidFill>
                  <a:srgbClr val="003300"/>
                </a:solidFill>
              </a:rPr>
              <a:t>. ring breathing: </a:t>
            </a:r>
            <a:r>
              <a:rPr lang="en-US" sz="1800" dirty="0" smtClean="0">
                <a:solidFill>
                  <a:srgbClr val="003300"/>
                </a:solidFill>
                <a:latin typeface="Symbol" pitchFamily="18" charset="2"/>
              </a:rPr>
              <a:t>n=</a:t>
            </a:r>
            <a:r>
              <a:rPr lang="en-US" sz="1800" dirty="0" smtClean="0">
                <a:solidFill>
                  <a:srgbClr val="003300"/>
                </a:solidFill>
              </a:rPr>
              <a:t>1108 </a:t>
            </a:r>
            <a:r>
              <a:rPr lang="en-US" sz="1800" dirty="0">
                <a:solidFill>
                  <a:srgbClr val="003300"/>
                </a:solidFill>
              </a:rPr>
              <a:t>cm</a:t>
            </a:r>
            <a:r>
              <a:rPr lang="en-US" sz="1800" baseline="30000" dirty="0">
                <a:solidFill>
                  <a:srgbClr val="003300"/>
                </a:solidFill>
              </a:rPr>
              <a:t>-1</a:t>
            </a:r>
            <a:endParaRPr lang="en-US" sz="1800" dirty="0">
              <a:solidFill>
                <a:srgbClr val="003300"/>
              </a:solidFill>
            </a:endParaRPr>
          </a:p>
          <a:p>
            <a:pPr lvl="1"/>
            <a:r>
              <a:rPr lang="en-US" sz="1800" dirty="0" smtClean="0">
                <a:solidFill>
                  <a:srgbClr val="002060"/>
                </a:solidFill>
              </a:rPr>
              <a:t>C-H in </a:t>
            </a:r>
            <a:r>
              <a:rPr lang="en-US" sz="1800" dirty="0">
                <a:solidFill>
                  <a:srgbClr val="002060"/>
                </a:solidFill>
              </a:rPr>
              <a:t>plane </a:t>
            </a:r>
            <a:r>
              <a:rPr lang="en-US" sz="1800" dirty="0" smtClean="0">
                <a:solidFill>
                  <a:srgbClr val="002060"/>
                </a:solidFill>
              </a:rPr>
              <a:t>bending: </a:t>
            </a:r>
            <a:r>
              <a:rPr lang="en-US" sz="1800" dirty="0" smtClean="0">
                <a:solidFill>
                  <a:srgbClr val="002060"/>
                </a:solidFill>
                <a:latin typeface="Symbol" pitchFamily="18" charset="2"/>
              </a:rPr>
              <a:t>n=</a:t>
            </a:r>
            <a:r>
              <a:rPr lang="en-US" sz="1800" dirty="0" smtClean="0">
                <a:solidFill>
                  <a:srgbClr val="002060"/>
                </a:solidFill>
              </a:rPr>
              <a:t>1002 </a:t>
            </a:r>
            <a:r>
              <a:rPr lang="en-US" sz="1800" dirty="0">
                <a:solidFill>
                  <a:srgbClr val="002060"/>
                </a:solidFill>
              </a:rPr>
              <a:t>cm</a:t>
            </a:r>
            <a:r>
              <a:rPr lang="en-US" sz="1800" baseline="30000" dirty="0">
                <a:solidFill>
                  <a:srgbClr val="002060"/>
                </a:solidFill>
              </a:rPr>
              <a:t>-1</a:t>
            </a:r>
            <a:endParaRPr lang="en-US" sz="1800" dirty="0">
              <a:solidFill>
                <a:srgbClr val="002060"/>
              </a:solidFill>
            </a:endParaRPr>
          </a:p>
          <a:p>
            <a:pPr lvl="1"/>
            <a:r>
              <a:rPr lang="en-US" sz="1800" dirty="0" smtClean="0">
                <a:solidFill>
                  <a:srgbClr val="663300"/>
                </a:solidFill>
              </a:rPr>
              <a:t>C-H out of plane bending: </a:t>
            </a:r>
            <a:r>
              <a:rPr lang="en-US" sz="1800" dirty="0" smtClean="0">
                <a:solidFill>
                  <a:srgbClr val="663300"/>
                </a:solidFill>
                <a:latin typeface="Symbol" pitchFamily="18" charset="2"/>
              </a:rPr>
              <a:t>n=</a:t>
            </a:r>
            <a:r>
              <a:rPr lang="en-US" sz="1800" dirty="0" smtClean="0">
                <a:solidFill>
                  <a:srgbClr val="663300"/>
                </a:solidFill>
              </a:rPr>
              <a:t>811 </a:t>
            </a:r>
            <a:r>
              <a:rPr lang="en-US" sz="1800" dirty="0">
                <a:solidFill>
                  <a:srgbClr val="663300"/>
                </a:solidFill>
              </a:rPr>
              <a:t>cm</a:t>
            </a:r>
            <a:r>
              <a:rPr lang="en-US" sz="1800" baseline="30000" dirty="0">
                <a:solidFill>
                  <a:srgbClr val="663300"/>
                </a:solidFill>
              </a:rPr>
              <a:t>-1</a:t>
            </a:r>
            <a:endParaRPr lang="en-US" sz="1800" dirty="0">
              <a:solidFill>
                <a:srgbClr val="663300"/>
              </a:solidFill>
            </a:endParaRPr>
          </a:p>
          <a:p>
            <a:pPr lvl="1"/>
            <a:r>
              <a:rPr lang="en-US" sz="1800" dirty="0" err="1">
                <a:solidFill>
                  <a:srgbClr val="C00000"/>
                </a:solidFill>
              </a:rPr>
              <a:t>asym</a:t>
            </a:r>
            <a:r>
              <a:rPr lang="en-US" sz="1800" dirty="0">
                <a:solidFill>
                  <a:srgbClr val="C00000"/>
                </a:solidFill>
              </a:rPr>
              <a:t>. ring </a:t>
            </a:r>
            <a:r>
              <a:rPr lang="en-US" sz="1800" dirty="0" smtClean="0">
                <a:solidFill>
                  <a:srgbClr val="C00000"/>
                </a:solidFill>
              </a:rPr>
              <a:t>tilt:</a:t>
            </a:r>
            <a:r>
              <a:rPr lang="en-US" sz="1800" dirty="0" smtClean="0">
                <a:solidFill>
                  <a:srgbClr val="C00000"/>
                </a:solidFill>
                <a:latin typeface="Symbol" pitchFamily="18" charset="2"/>
              </a:rPr>
              <a:t> n=</a:t>
            </a:r>
            <a:r>
              <a:rPr lang="en-US" sz="1800" dirty="0" smtClean="0">
                <a:solidFill>
                  <a:srgbClr val="C00000"/>
                </a:solidFill>
              </a:rPr>
              <a:t>492 </a:t>
            </a:r>
            <a:r>
              <a:rPr lang="en-US" sz="1800" dirty="0">
                <a:solidFill>
                  <a:srgbClr val="C00000"/>
                </a:solidFill>
              </a:rPr>
              <a:t>cm</a:t>
            </a:r>
            <a:r>
              <a:rPr lang="en-US" sz="1800" baseline="30000" dirty="0">
                <a:solidFill>
                  <a:srgbClr val="C00000"/>
                </a:solidFill>
              </a:rPr>
              <a:t>-1</a:t>
            </a:r>
            <a:endParaRPr lang="en-US" sz="1800" dirty="0">
              <a:solidFill>
                <a:srgbClr val="C00000"/>
              </a:solidFill>
            </a:endParaRPr>
          </a:p>
          <a:p>
            <a:pPr lvl="1"/>
            <a:r>
              <a:rPr lang="en-US" sz="1800" dirty="0" smtClean="0">
                <a:solidFill>
                  <a:srgbClr val="C00000"/>
                </a:solidFill>
              </a:rPr>
              <a:t>sym</a:t>
            </a:r>
            <a:r>
              <a:rPr lang="en-US" sz="1800" dirty="0">
                <a:solidFill>
                  <a:srgbClr val="C00000"/>
                </a:solidFill>
              </a:rPr>
              <a:t>. ring metal </a:t>
            </a:r>
            <a:r>
              <a:rPr lang="en-US" sz="1800" dirty="0" smtClean="0">
                <a:solidFill>
                  <a:srgbClr val="C00000"/>
                </a:solidFill>
              </a:rPr>
              <a:t>stretch: </a:t>
            </a:r>
            <a:r>
              <a:rPr lang="en-US" sz="1800" dirty="0" smtClean="0">
                <a:solidFill>
                  <a:srgbClr val="C00000"/>
                </a:solidFill>
                <a:latin typeface="Symbol" pitchFamily="18" charset="2"/>
              </a:rPr>
              <a:t>n=</a:t>
            </a:r>
            <a:r>
              <a:rPr lang="en-US" sz="1800" dirty="0" smtClean="0">
                <a:solidFill>
                  <a:srgbClr val="C00000"/>
                </a:solidFill>
              </a:rPr>
              <a:t>478 cm</a:t>
            </a:r>
            <a:r>
              <a:rPr lang="en-US" sz="1800" baseline="30000" dirty="0" smtClean="0">
                <a:solidFill>
                  <a:srgbClr val="C00000"/>
                </a:solidFill>
              </a:rPr>
              <a:t>-1</a:t>
            </a:r>
          </a:p>
          <a:p>
            <a:pPr lvl="1"/>
            <a:endParaRPr lang="en-US" sz="1800" baseline="30000" dirty="0">
              <a:solidFill>
                <a:srgbClr val="FF0000"/>
              </a:solidFill>
            </a:endParaRPr>
          </a:p>
          <a:p>
            <a:r>
              <a:rPr lang="en-US" sz="2000" b="1" dirty="0" smtClean="0"/>
              <a:t>Despite the large number of atoms (21 total), there are only very few peaks observed in the infrared spectrum….why?</a:t>
            </a:r>
            <a:endParaRPr lang="en-US" sz="2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Characterization 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51" b="19055"/>
          <a:stretch/>
        </p:blipFill>
        <p:spPr bwMode="auto">
          <a:xfrm>
            <a:off x="4844684" y="1981200"/>
            <a:ext cx="4026631" cy="201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57800" y="2590800"/>
            <a:ext cx="8763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 </a:t>
            </a:r>
            <a:r>
              <a:rPr lang="en-US" sz="1200" dirty="0" smtClean="0">
                <a:latin typeface="Symbol" pitchFamily="18" charset="2"/>
              </a:rPr>
              <a:t>n</a:t>
            </a:r>
            <a:r>
              <a:rPr lang="en-US" sz="1200" dirty="0" smtClean="0"/>
              <a:t>(CH</a:t>
            </a:r>
            <a:r>
              <a:rPr lang="en-US" sz="1200" dirty="0"/>
              <a:t>, </a:t>
            </a:r>
            <a:r>
              <a:rPr lang="en-US" sz="1200" dirty="0" smtClean="0"/>
              <a:t>sp</a:t>
            </a:r>
            <a:r>
              <a:rPr lang="en-US" sz="1200" baseline="30000" dirty="0" smtClean="0"/>
              <a:t>2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7019639" y="2805853"/>
            <a:ext cx="6591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660066"/>
                </a:solidFill>
                <a:latin typeface="Symbol" pitchFamily="18" charset="2"/>
              </a:rPr>
              <a:t>n</a:t>
            </a:r>
            <a:r>
              <a:rPr lang="en-US" sz="1200" dirty="0">
                <a:solidFill>
                  <a:srgbClr val="660066"/>
                </a:solidFill>
              </a:rPr>
              <a:t>(C=C)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50843" y="3200400"/>
            <a:ext cx="873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rgbClr val="003300"/>
                </a:solidFill>
              </a:rPr>
              <a:t>asym</a:t>
            </a:r>
            <a:r>
              <a:rPr lang="en-US" sz="1200" dirty="0">
                <a:solidFill>
                  <a:srgbClr val="003300"/>
                </a:solidFill>
              </a:rPr>
              <a:t>. ring </a:t>
            </a:r>
            <a:r>
              <a:rPr lang="en-US" sz="1200" dirty="0" smtClean="0">
                <a:solidFill>
                  <a:srgbClr val="003300"/>
                </a:solidFill>
              </a:rPr>
              <a:t/>
            </a:r>
            <a:br>
              <a:rPr lang="en-US" sz="1200" dirty="0" smtClean="0">
                <a:solidFill>
                  <a:srgbClr val="003300"/>
                </a:solidFill>
              </a:rPr>
            </a:br>
            <a:r>
              <a:rPr lang="en-US" sz="1200" dirty="0" smtClean="0">
                <a:solidFill>
                  <a:srgbClr val="003300"/>
                </a:solidFill>
              </a:rPr>
              <a:t>breathing</a:t>
            </a:r>
            <a:endParaRPr lang="en-US" sz="1200" dirty="0">
              <a:solidFill>
                <a:srgbClr val="0033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973568" y="3524010"/>
            <a:ext cx="0" cy="468870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247888" y="3722130"/>
            <a:ext cx="0" cy="468870"/>
          </a:xfrm>
          <a:prstGeom prst="straightConnector1">
            <a:avLst/>
          </a:prstGeom>
          <a:ln w="25400">
            <a:solidFill>
              <a:srgbClr val="66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763000" y="3524010"/>
            <a:ext cx="0" cy="46887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091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2208</TotalTime>
  <Words>1399</Words>
  <Application>Microsoft Office PowerPoint</Application>
  <PresentationFormat>On-screen Show (4:3)</PresentationFormat>
  <Paragraphs>306</Paragraphs>
  <Slides>21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Paper</vt:lpstr>
      <vt:lpstr>CS ChemDraw Drawing</vt:lpstr>
      <vt:lpstr>Lecture 13a</vt:lpstr>
      <vt:lpstr>Ferrocene I</vt:lpstr>
      <vt:lpstr>Ferrocene II</vt:lpstr>
      <vt:lpstr>Ferrocene III</vt:lpstr>
      <vt:lpstr>Ferrocene IV</vt:lpstr>
      <vt:lpstr>Ferrocene V</vt:lpstr>
      <vt:lpstr>Ferrocene VI</vt:lpstr>
      <vt:lpstr>Ferrocene VII</vt:lpstr>
      <vt:lpstr>Characterization I</vt:lpstr>
      <vt:lpstr>Acetyl Ferrocene I</vt:lpstr>
      <vt:lpstr>Acetyl Ferrocene II</vt:lpstr>
      <vt:lpstr>Acetyl Ferrocene III</vt:lpstr>
      <vt:lpstr>Experimental I</vt:lpstr>
      <vt:lpstr>Experimental II</vt:lpstr>
      <vt:lpstr>Experimental III</vt:lpstr>
      <vt:lpstr>Experimental IV</vt:lpstr>
      <vt:lpstr>Characterization I</vt:lpstr>
      <vt:lpstr>Characterization II</vt:lpstr>
      <vt:lpstr>Characterization III</vt:lpstr>
      <vt:lpstr>Characterization IV</vt:lpstr>
      <vt:lpstr>Common Mistakes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13a</dc:title>
  <dc:creator>A. Bacher</dc:creator>
  <cp:lastModifiedBy>Alf Bacher</cp:lastModifiedBy>
  <cp:revision>135</cp:revision>
  <dcterms:created xsi:type="dcterms:W3CDTF">2010-10-29T23:41:40Z</dcterms:created>
  <dcterms:modified xsi:type="dcterms:W3CDTF">2014-02-13T23:19:57Z</dcterms:modified>
</cp:coreProperties>
</file>