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660066"/>
    <a:srgbClr val="003300"/>
    <a:srgbClr val="66FF66"/>
    <a:srgbClr val="66FF33"/>
    <a:srgbClr val="33CC33"/>
    <a:srgbClr val="FF99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 varScale="1">
        <p:scale>
          <a:sx n="84" d="100"/>
          <a:sy n="84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Synthesis_Para_Red.svg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ln>
                  <a:solidFill>
                    <a:srgbClr val="800000"/>
                  </a:solidFill>
                </a:ln>
                <a:solidFill>
                  <a:srgbClr val="C00000"/>
                </a:solidFill>
              </a:rPr>
              <a:t>Protective group chemistry</a:t>
            </a:r>
            <a:endParaRPr lang="en-US" sz="3600" b="1" i="1" dirty="0">
              <a:ln>
                <a:solidFill>
                  <a:srgbClr val="8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12b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reduction of </a:t>
            </a:r>
            <a:r>
              <a:rPr lang="en-US" i="1" dirty="0" err="1" smtClean="0">
                <a:latin typeface="Symbol" pitchFamily="18" charset="2"/>
              </a:rPr>
              <a:t>a,b</a:t>
            </a:r>
            <a:r>
              <a:rPr lang="en-US" dirty="0" smtClean="0"/>
              <a:t>-unsaturated ketones (chalcones) </a:t>
            </a:r>
            <a:r>
              <a:rPr lang="en-US" dirty="0" smtClean="0"/>
              <a:t>with </a:t>
            </a:r>
            <a:r>
              <a:rPr lang="en-US" dirty="0" smtClean="0"/>
              <a:t>simple metal hydrides (i.e., NaBH</a:t>
            </a:r>
            <a:r>
              <a:rPr lang="en-US" baseline="-25000" dirty="0" smtClean="0"/>
              <a:t>4</a:t>
            </a:r>
            <a:r>
              <a:rPr lang="en-US" dirty="0" smtClean="0"/>
              <a:t>) leads to formation of a mixture of allylic alcohols (</a:t>
            </a:r>
            <a:r>
              <a:rPr lang="en-US" b="1" dirty="0" smtClean="0"/>
              <a:t>a</a:t>
            </a:r>
            <a:r>
              <a:rPr lang="en-US" dirty="0" smtClean="0"/>
              <a:t>) via a 1,2-reduction and ketones (</a:t>
            </a:r>
            <a:r>
              <a:rPr lang="en-US" b="1" dirty="0" smtClean="0"/>
              <a:t>b</a:t>
            </a:r>
            <a:r>
              <a:rPr lang="en-US" dirty="0" smtClean="0"/>
              <a:t>) via a </a:t>
            </a:r>
            <a:r>
              <a:rPr lang="en-US" dirty="0" smtClean="0"/>
              <a:t>1,4-reduction and an alcohol (</a:t>
            </a:r>
            <a:r>
              <a:rPr lang="en-US" b="1" dirty="0" smtClean="0"/>
              <a:t>c</a:t>
            </a:r>
            <a:r>
              <a:rPr lang="en-US" dirty="0" smtClean="0"/>
              <a:t>) via a combination of </a:t>
            </a:r>
            <a:r>
              <a:rPr lang="en-US" smtClean="0"/>
              <a:t>both reductions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use of LiNH</a:t>
            </a:r>
            <a:r>
              <a:rPr lang="en-US" baseline="-25000" dirty="0" smtClean="0"/>
              <a:t>2</a:t>
            </a:r>
            <a:r>
              <a:rPr lang="en-US" dirty="0" smtClean="0"/>
              <a:t>*BH</a:t>
            </a:r>
            <a:r>
              <a:rPr lang="en-US" baseline="-25000" dirty="0" smtClean="0"/>
              <a:t>3</a:t>
            </a:r>
            <a:r>
              <a:rPr lang="en-US" dirty="0" smtClean="0"/>
              <a:t> in THF leads to the preferential formation of allylic alcohol in 78-93% </a:t>
            </a:r>
            <a:r>
              <a:rPr lang="en-US" dirty="0" smtClean="0"/>
              <a:t>yield which can be used as reactants in the Sharpless epoxidation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Reduction of </a:t>
            </a:r>
            <a:r>
              <a:rPr lang="en-US" dirty="0" smtClean="0">
                <a:solidFill>
                  <a:srgbClr val="002060"/>
                </a:solidFill>
              </a:rPr>
              <a:t>Chalcones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111" y="3065352"/>
            <a:ext cx="4984633" cy="1887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4960" y="3352800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(a)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94960" y="4419600"/>
            <a:ext cx="436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(b)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445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need of protective groups arises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poor </a:t>
            </a:r>
            <a:r>
              <a:rPr lang="en-US" dirty="0" err="1"/>
              <a:t>chemoselectivity</a:t>
            </a:r>
            <a:r>
              <a:rPr lang="en-US" dirty="0"/>
              <a:t> of many reagents</a:t>
            </a:r>
          </a:p>
          <a:p>
            <a:r>
              <a:rPr lang="en-US" dirty="0"/>
              <a:t>The use of protective groups usually </a:t>
            </a:r>
            <a:r>
              <a:rPr lang="en-US" dirty="0" smtClean="0"/>
              <a:t>adds </a:t>
            </a:r>
            <a:br>
              <a:rPr lang="en-US" dirty="0" smtClean="0"/>
            </a:br>
            <a:r>
              <a:rPr lang="en-US" dirty="0" smtClean="0"/>
              <a:t>two (or more) steps </a:t>
            </a:r>
            <a:r>
              <a:rPr lang="en-US" dirty="0"/>
              <a:t>to the reaction sequence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This generates additional cost and additional </a:t>
            </a:r>
            <a:r>
              <a:rPr lang="en-US" dirty="0">
                <a:solidFill>
                  <a:srgbClr val="002060"/>
                </a:solidFill>
              </a:rPr>
              <a:t>waste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This also decreases atom </a:t>
            </a:r>
            <a:r>
              <a:rPr lang="en-US" dirty="0">
                <a:solidFill>
                  <a:srgbClr val="002060"/>
                </a:solidFill>
              </a:rPr>
              <a:t>economy </a:t>
            </a:r>
            <a:r>
              <a:rPr lang="en-US" dirty="0" smtClean="0">
                <a:solidFill>
                  <a:srgbClr val="002060"/>
                </a:solidFill>
              </a:rPr>
              <a:t>(=atoms used that are part of the final product versus atoms used in the reaction sequence) 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Therefore the need for new reagent </a:t>
            </a:r>
            <a:r>
              <a:rPr lang="en-US" dirty="0" smtClean="0"/>
              <a:t>arises that </a:t>
            </a:r>
            <a:r>
              <a:rPr lang="en-US" dirty="0"/>
              <a:t>only target one specific functional group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Problems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676400"/>
            <a:ext cx="1790501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12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572000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Synthesis of </a:t>
            </a:r>
            <a:r>
              <a:rPr lang="en-US" sz="2000" b="1" i="1" dirty="0" err="1" smtClean="0"/>
              <a:t>Nitroanilines</a:t>
            </a:r>
            <a:endParaRPr lang="en-US" sz="2000" b="1" i="1" dirty="0" smtClean="0"/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The direct nitration of aniline leads to a </a:t>
            </a:r>
            <a:r>
              <a:rPr lang="en-US" sz="1800" dirty="0" smtClean="0">
                <a:solidFill>
                  <a:srgbClr val="002060"/>
                </a:solidFill>
              </a:rPr>
              <a:t>50:50 </a:t>
            </a:r>
            <a:r>
              <a:rPr lang="en-US" sz="1800" dirty="0">
                <a:solidFill>
                  <a:srgbClr val="002060"/>
                </a:solidFill>
              </a:rPr>
              <a:t>mixture of the </a:t>
            </a:r>
            <a:r>
              <a:rPr lang="en-US" sz="1800" i="1" dirty="0" smtClean="0">
                <a:solidFill>
                  <a:srgbClr val="002060"/>
                </a:solidFill>
              </a:rPr>
              <a:t>meta</a:t>
            </a:r>
            <a:r>
              <a:rPr lang="en-US" sz="1800" dirty="0" smtClean="0">
                <a:solidFill>
                  <a:srgbClr val="002060"/>
                </a:solidFill>
              </a:rPr>
              <a:t>- </a:t>
            </a:r>
            <a:r>
              <a:rPr lang="en-US" sz="1800" dirty="0">
                <a:solidFill>
                  <a:srgbClr val="002060"/>
                </a:solidFill>
              </a:rPr>
              <a:t>and </a:t>
            </a:r>
            <a:r>
              <a:rPr lang="en-US" sz="1800" i="1" dirty="0" smtClean="0">
                <a:solidFill>
                  <a:srgbClr val="002060"/>
                </a:solidFill>
              </a:rPr>
              <a:t>para</a:t>
            </a:r>
            <a:r>
              <a:rPr lang="en-US" sz="1800" dirty="0" smtClean="0">
                <a:solidFill>
                  <a:srgbClr val="002060"/>
                </a:solidFill>
              </a:rPr>
              <a:t>-isomer. </a:t>
            </a:r>
            <a:r>
              <a:rPr lang="en-US" sz="1800" i="1" dirty="0" smtClean="0">
                <a:solidFill>
                  <a:srgbClr val="002060"/>
                </a:solidFill>
              </a:rPr>
              <a:t>Why?</a:t>
            </a:r>
            <a:endParaRPr lang="en-US" sz="1800" i="1" dirty="0">
              <a:solidFill>
                <a:srgbClr val="002060"/>
              </a:solidFill>
            </a:endParaRPr>
          </a:p>
          <a:p>
            <a:pPr lvl="1"/>
            <a:r>
              <a:rPr lang="en-US" sz="1800" dirty="0">
                <a:solidFill>
                  <a:srgbClr val="002060"/>
                </a:solidFill>
              </a:rPr>
              <a:t>The amine </a:t>
            </a:r>
            <a:r>
              <a:rPr lang="en-US" sz="1800" dirty="0" smtClean="0">
                <a:solidFill>
                  <a:srgbClr val="002060"/>
                </a:solidFill>
              </a:rPr>
              <a:t>function </a:t>
            </a:r>
            <a:r>
              <a:rPr lang="en-US" sz="1800" dirty="0">
                <a:solidFill>
                  <a:srgbClr val="002060"/>
                </a:solidFill>
              </a:rPr>
              <a:t>in aniline is protected by an acetyl group </a:t>
            </a:r>
            <a:r>
              <a:rPr lang="en-US" sz="1800" dirty="0" smtClean="0">
                <a:solidFill>
                  <a:srgbClr val="002060"/>
                </a:solidFill>
              </a:rPr>
              <a:t>to form an anilide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endParaRPr lang="en-US" sz="1800" dirty="0" smtClean="0">
              <a:solidFill>
                <a:srgbClr val="002060"/>
              </a:solidFill>
            </a:endParaRP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rgbClr val="003300"/>
                </a:solidFill>
              </a:rPr>
              <a:t>The nitration of the anilide affords mainly the para isomer due to the steric hindrance caused by the protective group</a:t>
            </a:r>
          </a:p>
          <a:p>
            <a:pPr lvl="1"/>
            <a:r>
              <a:rPr lang="en-US" sz="1800" dirty="0" smtClean="0">
                <a:solidFill>
                  <a:srgbClr val="660066"/>
                </a:solidFill>
              </a:rPr>
              <a:t>In order to obtain the ortho isomer preferentially, the para position has to be temporarily protected by a </a:t>
            </a:r>
            <a:r>
              <a:rPr lang="en-US" sz="1800" dirty="0" err="1" smtClean="0">
                <a:solidFill>
                  <a:srgbClr val="660066"/>
                </a:solidFill>
              </a:rPr>
              <a:t>sulfo</a:t>
            </a:r>
            <a:r>
              <a:rPr lang="en-US" sz="1800" dirty="0" smtClean="0">
                <a:solidFill>
                  <a:srgbClr val="660066"/>
                </a:solidFill>
              </a:rPr>
              <a:t> group (-SO</a:t>
            </a:r>
            <a:r>
              <a:rPr lang="en-US" sz="1800" baseline="-25000" dirty="0" smtClean="0">
                <a:solidFill>
                  <a:srgbClr val="660066"/>
                </a:solidFill>
              </a:rPr>
              <a:t>3</a:t>
            </a:r>
            <a:r>
              <a:rPr lang="en-US" sz="1800" dirty="0" smtClean="0">
                <a:solidFill>
                  <a:srgbClr val="660066"/>
                </a:solidFill>
              </a:rPr>
              <a:t>H), which is possible because the </a:t>
            </a:r>
            <a:r>
              <a:rPr lang="en-US" sz="1800" dirty="0" err="1" smtClean="0">
                <a:solidFill>
                  <a:srgbClr val="660066"/>
                </a:solidFill>
              </a:rPr>
              <a:t>sulfonation</a:t>
            </a:r>
            <a:r>
              <a:rPr lang="en-US" sz="1800" dirty="0" smtClean="0">
                <a:solidFill>
                  <a:srgbClr val="660066"/>
                </a:solidFill>
              </a:rPr>
              <a:t> reaction is reversible!</a:t>
            </a:r>
            <a:endParaRPr lang="en-US" sz="1800" dirty="0">
              <a:solidFill>
                <a:srgbClr val="66006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Nitroanilines</a:t>
            </a:r>
            <a:r>
              <a:rPr lang="en-US" dirty="0" smtClean="0">
                <a:solidFill>
                  <a:srgbClr val="002060"/>
                </a:solidFill>
              </a:rPr>
              <a:t>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1" name="Picture 12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02"/>
          <a:stretch/>
        </p:blipFill>
        <p:spPr bwMode="auto">
          <a:xfrm>
            <a:off x="2069818" y="2755069"/>
            <a:ext cx="5092982" cy="21229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5867400" y="2727960"/>
            <a:ext cx="1371600" cy="1005840"/>
          </a:xfrm>
          <a:prstGeom prst="roundRect">
            <a:avLst/>
          </a:prstGeom>
          <a:noFill/>
          <a:ln w="190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371818" y="3962400"/>
            <a:ext cx="724182" cy="685800"/>
          </a:xfrm>
          <a:prstGeom prst="round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60066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932068"/>
              </p:ext>
            </p:extLst>
          </p:nvPr>
        </p:nvGraphicFramePr>
        <p:xfrm>
          <a:off x="2069818" y="3423743"/>
          <a:ext cx="357897" cy="924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CS ChemDraw Drawing" r:id="rId4" imgW="715794" imgH="1849827" progId="ChemDraw.Document.6.0">
                  <p:embed/>
                </p:oleObj>
              </mc:Choice>
              <mc:Fallback>
                <p:oleObj name="CS ChemDraw Drawing" r:id="rId4" imgW="715794" imgH="184982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69818" y="3423743"/>
                        <a:ext cx="357897" cy="9249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68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direct nitration of the </a:t>
            </a:r>
            <a:r>
              <a:rPr lang="en-US" sz="2400" dirty="0" err="1" smtClean="0"/>
              <a:t>anilide</a:t>
            </a:r>
            <a:r>
              <a:rPr lang="en-US" sz="2400" dirty="0" smtClean="0"/>
              <a:t> does not afford the meta isomer because of the ortho/para directing effect of this functional group (-</a:t>
            </a:r>
            <a:r>
              <a:rPr lang="en-US" sz="2400" i="1" dirty="0" smtClean="0"/>
              <a:t>NHCOCH</a:t>
            </a:r>
            <a:r>
              <a:rPr lang="en-US" sz="2400" i="1" baseline="-25000" dirty="0" smtClean="0"/>
              <a:t>3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nitration of nitrobenzene affords mainly </a:t>
            </a:r>
            <a:r>
              <a:rPr lang="en-US" sz="2000" i="1" dirty="0" smtClean="0">
                <a:solidFill>
                  <a:srgbClr val="002060"/>
                </a:solidFill>
              </a:rPr>
              <a:t>m</a:t>
            </a:r>
            <a:r>
              <a:rPr lang="en-US" sz="2000" dirty="0" smtClean="0">
                <a:solidFill>
                  <a:srgbClr val="002060"/>
                </a:solidFill>
              </a:rPr>
              <a:t>-dinitrobenzene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selective reduction with a sulfide yields one ammonium function, while the second one remains </a:t>
            </a:r>
          </a:p>
          <a:p>
            <a:pPr lvl="1"/>
            <a:endParaRPr lang="en-US" sz="4400" dirty="0"/>
          </a:p>
          <a:p>
            <a:r>
              <a:rPr lang="en-US" sz="2400" dirty="0" err="1" smtClean="0"/>
              <a:t>Nitroanilines</a:t>
            </a:r>
            <a:r>
              <a:rPr lang="en-US" sz="2400" dirty="0" smtClean="0"/>
              <a:t> are used as starting materials to prepare dyes via their diazonium salts</a:t>
            </a:r>
            <a:r>
              <a:rPr lang="en-US" sz="2400" dirty="0"/>
              <a:t> </a:t>
            </a:r>
            <a:r>
              <a:rPr lang="en-US" sz="2400" dirty="0" smtClean="0"/>
              <a:t>i.e., Para red, </a:t>
            </a:r>
            <a:r>
              <a:rPr lang="en-US" sz="2400" dirty="0" err="1" smtClean="0"/>
              <a:t>Ponceau</a:t>
            </a:r>
            <a:r>
              <a:rPr lang="en-US" sz="2400" dirty="0" smtClean="0"/>
              <a:t> 4R (food coloring)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Nitroanilines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3075" name="Picture 12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331" b="-485"/>
          <a:stretch/>
        </p:blipFill>
        <p:spPr bwMode="auto">
          <a:xfrm>
            <a:off x="1676400" y="3703983"/>
            <a:ext cx="5486400" cy="7156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3076" name="Picture 4" descr="Synthesis of Para Red">
            <a:hlinkClick r:id="rId3" tooltip="Synthesis of Para Red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71"/>
          <a:stretch/>
        </p:blipFill>
        <p:spPr bwMode="auto">
          <a:xfrm>
            <a:off x="1219200" y="5271008"/>
            <a:ext cx="5486400" cy="977392"/>
          </a:xfrm>
          <a:prstGeom prst="rect">
            <a:avLst/>
          </a:prstGeom>
          <a:solidFill>
            <a:srgbClr val="FFC000"/>
          </a:solidFill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909" y="5181600"/>
            <a:ext cx="942975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1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performing Grignard reactions, many groups can react with the Grignard reagent due to various reasons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Some functional </a:t>
            </a:r>
            <a:r>
              <a:rPr lang="en-US" dirty="0">
                <a:solidFill>
                  <a:srgbClr val="003300"/>
                </a:solidFill>
              </a:rPr>
              <a:t>groups protonate the </a:t>
            </a:r>
            <a:r>
              <a:rPr lang="en-US" dirty="0" smtClean="0">
                <a:solidFill>
                  <a:srgbClr val="003300"/>
                </a:solidFill>
              </a:rPr>
              <a:t>Grignard reagent because they possess hydrogen atoms are acidic: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-</a:t>
            </a:r>
            <a:r>
              <a:rPr lang="en-US" dirty="0">
                <a:solidFill>
                  <a:srgbClr val="003300"/>
                </a:solidFill>
              </a:rPr>
              <a:t>O</a:t>
            </a:r>
            <a:r>
              <a:rPr lang="en-US" dirty="0">
                <a:solidFill>
                  <a:srgbClr val="002060"/>
                </a:solidFill>
              </a:rPr>
              <a:t>H</a:t>
            </a:r>
            <a:r>
              <a:rPr lang="en-US" dirty="0"/>
              <a:t> </a:t>
            </a:r>
            <a:r>
              <a:rPr lang="en-US" dirty="0">
                <a:solidFill>
                  <a:srgbClr val="003300"/>
                </a:solidFill>
              </a:rPr>
              <a:t>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~16-18), -</a:t>
            </a:r>
            <a:r>
              <a:rPr lang="en-US" dirty="0" err="1">
                <a:solidFill>
                  <a:srgbClr val="003300"/>
                </a:solidFill>
              </a:rPr>
              <a:t>N</a:t>
            </a:r>
            <a:r>
              <a:rPr lang="en-US" dirty="0" err="1">
                <a:solidFill>
                  <a:srgbClr val="002060"/>
                </a:solidFill>
              </a:rPr>
              <a:t>H</a:t>
            </a:r>
            <a:r>
              <a:rPr lang="en-US" baseline="-25000" dirty="0" err="1">
                <a:solidFill>
                  <a:srgbClr val="003300"/>
                </a:solidFill>
              </a:rPr>
              <a:t>x</a:t>
            </a:r>
            <a:r>
              <a:rPr lang="en-US" dirty="0">
                <a:solidFill>
                  <a:srgbClr val="003300"/>
                </a:solidFill>
              </a:rPr>
              <a:t> 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~35), -S</a:t>
            </a:r>
            <a:r>
              <a:rPr lang="en-US" dirty="0">
                <a:solidFill>
                  <a:srgbClr val="002060"/>
                </a:solidFill>
              </a:rPr>
              <a:t>H</a:t>
            </a:r>
            <a:r>
              <a:rPr lang="en-US" dirty="0">
                <a:solidFill>
                  <a:srgbClr val="003300"/>
                </a:solidFill>
              </a:rPr>
              <a:t> 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~9-12),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3300"/>
                </a:solidFill>
              </a:rPr>
              <a:t>-</a:t>
            </a:r>
            <a:r>
              <a:rPr lang="en-US" dirty="0">
                <a:solidFill>
                  <a:srgbClr val="003300"/>
                </a:solidFill>
              </a:rPr>
              <a:t>COO</a:t>
            </a:r>
            <a:r>
              <a:rPr lang="en-US" dirty="0">
                <a:solidFill>
                  <a:srgbClr val="002060"/>
                </a:solidFill>
              </a:rPr>
              <a:t>H</a:t>
            </a:r>
            <a:r>
              <a:rPr lang="en-US" dirty="0"/>
              <a:t> </a:t>
            </a:r>
            <a:r>
              <a:rPr lang="en-US" dirty="0">
                <a:solidFill>
                  <a:srgbClr val="003300"/>
                </a:solidFill>
              </a:rPr>
              <a:t>(pK</a:t>
            </a:r>
            <a:r>
              <a:rPr lang="en-US" baseline="-25000" dirty="0">
                <a:solidFill>
                  <a:srgbClr val="003300"/>
                </a:solidFill>
              </a:rPr>
              <a:t>a</a:t>
            </a:r>
            <a:r>
              <a:rPr lang="en-US" dirty="0">
                <a:solidFill>
                  <a:srgbClr val="003300"/>
                </a:solidFill>
              </a:rPr>
              <a:t>~3-5</a:t>
            </a:r>
            <a:r>
              <a:rPr lang="en-US" dirty="0" smtClean="0">
                <a:solidFill>
                  <a:srgbClr val="003300"/>
                </a:solidFill>
              </a:rPr>
              <a:t>) </a:t>
            </a:r>
            <a:endParaRPr lang="en-US" dirty="0">
              <a:solidFill>
                <a:srgbClr val="003300"/>
              </a:solidFill>
            </a:endParaRP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Some functional </a:t>
            </a:r>
            <a:r>
              <a:rPr lang="en-US" dirty="0">
                <a:solidFill>
                  <a:srgbClr val="003300"/>
                </a:solidFill>
              </a:rPr>
              <a:t>groups react with the reagent </a:t>
            </a:r>
            <a:r>
              <a:rPr lang="en-US" dirty="0" smtClean="0">
                <a:solidFill>
                  <a:srgbClr val="003300"/>
                </a:solidFill>
              </a:rPr>
              <a:t>because 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>
                <a:solidFill>
                  <a:srgbClr val="003300"/>
                </a:solidFill>
              </a:rPr>
              <a:t>they contain electrophilic atoms</a:t>
            </a:r>
            <a:r>
              <a:rPr lang="en-US" dirty="0" smtClean="0"/>
              <a:t>: -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HO,</a:t>
            </a:r>
            <a:r>
              <a:rPr lang="en-US" dirty="0"/>
              <a:t> -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OR,</a:t>
            </a:r>
            <a:r>
              <a:rPr lang="en-US" dirty="0"/>
              <a:t> -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ONR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 smtClean="0">
                <a:solidFill>
                  <a:srgbClr val="003300"/>
                </a:solidFill>
              </a:rPr>
              <a:t>,</a:t>
            </a:r>
            <a:br>
              <a:rPr lang="en-US" dirty="0" smtClean="0">
                <a:solidFill>
                  <a:srgbClr val="003300"/>
                </a:solidFill>
              </a:rPr>
            </a:b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OOR, </a:t>
            </a:r>
            <a:r>
              <a:rPr lang="en-US" dirty="0"/>
              <a:t>-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>
                <a:solidFill>
                  <a:srgbClr val="003300"/>
                </a:solidFill>
              </a:rPr>
              <a:t>≡N,</a:t>
            </a:r>
            <a:r>
              <a:rPr lang="en-US" dirty="0"/>
              <a:t> -</a:t>
            </a:r>
            <a:r>
              <a:rPr lang="en-US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003300"/>
                </a:solidFill>
              </a:rPr>
              <a:t>O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,</a:t>
            </a:r>
            <a:r>
              <a:rPr lang="en-US" dirty="0"/>
              <a:t> -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>
                <a:solidFill>
                  <a:srgbClr val="003300"/>
                </a:solidFill>
              </a:rPr>
              <a:t>O</a:t>
            </a:r>
            <a:r>
              <a:rPr lang="en-US" baseline="-25000" dirty="0">
                <a:solidFill>
                  <a:srgbClr val="003300"/>
                </a:solidFill>
              </a:rPr>
              <a:t>2</a:t>
            </a:r>
            <a:r>
              <a:rPr lang="en-US" dirty="0">
                <a:solidFill>
                  <a:srgbClr val="003300"/>
                </a:solidFill>
              </a:rPr>
              <a:t>R, </a:t>
            </a:r>
            <a:r>
              <a:rPr lang="en-US" dirty="0" smtClean="0">
                <a:solidFill>
                  <a:srgbClr val="003300"/>
                </a:solidFill>
              </a:rPr>
              <a:t>epoxides (ring opening)</a:t>
            </a:r>
          </a:p>
          <a:p>
            <a:r>
              <a:rPr lang="en-US" dirty="0" smtClean="0"/>
              <a:t>If more than one of these groups is present, groups that are not suppose to react will have to be protected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Grignard </a:t>
            </a:r>
            <a:r>
              <a:rPr lang="en-US" dirty="0" smtClean="0">
                <a:solidFill>
                  <a:srgbClr val="002060"/>
                </a:solidFill>
              </a:rPr>
              <a:t>Reaction </a:t>
            </a:r>
            <a:r>
              <a:rPr lang="en-US" dirty="0" smtClean="0">
                <a:solidFill>
                  <a:srgbClr val="002060"/>
                </a:solidFill>
              </a:rPr>
              <a:t>I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5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Example 1</a:t>
            </a:r>
            <a:r>
              <a:rPr lang="en-US" sz="2400" dirty="0" smtClean="0"/>
              <a:t>: Reaction of a ketone in the presence of a phenol group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200" dirty="0" smtClean="0">
                <a:solidFill>
                  <a:srgbClr val="002060"/>
                </a:solidFill>
              </a:rPr>
              <a:t>In both reactions, the same product is obtained in the end, but the first pathway requires two equivalents of the Grignard reagent, which becomes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a problem if the precursor is available in limited quantities</a:t>
            </a:r>
          </a:p>
          <a:p>
            <a:r>
              <a:rPr lang="en-US" sz="2200" dirty="0" smtClean="0"/>
              <a:t>After the protection of the phenol function with the TMS-group only one equivalent of the Grignard reagent is required.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Grignard </a:t>
            </a:r>
            <a:r>
              <a:rPr lang="en-US" dirty="0" smtClean="0">
                <a:solidFill>
                  <a:srgbClr val="002060"/>
                </a:solidFill>
              </a:rPr>
              <a:t>Reaction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4" name="Picture 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1971675"/>
            <a:ext cx="4076700" cy="26765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</p:pic>
      <p:sp>
        <p:nvSpPr>
          <p:cNvPr id="5" name="Rounded Rectangle 4"/>
          <p:cNvSpPr/>
          <p:nvPr/>
        </p:nvSpPr>
        <p:spPr>
          <a:xfrm>
            <a:off x="6096000" y="1971675"/>
            <a:ext cx="495299" cy="1152525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876800" y="3429000"/>
            <a:ext cx="495299" cy="1152525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8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Example </a:t>
            </a:r>
            <a:r>
              <a:rPr lang="en-US" b="1" i="1" dirty="0" smtClean="0">
                <a:solidFill>
                  <a:srgbClr val="C00000"/>
                </a:solidFill>
              </a:rPr>
              <a:t>2</a:t>
            </a:r>
            <a:r>
              <a:rPr lang="en-US" dirty="0" smtClean="0"/>
              <a:t>: </a:t>
            </a:r>
            <a:r>
              <a:rPr lang="en-US" dirty="0"/>
              <a:t>Reaction of a ketone in the presence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 aldehyde function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Aldehydes are generally more reactive than ketones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higher reactivity is used in the formation of the acetal using 1,3-propanediol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After the Grignard reaction, the protective group is removed during the acidic workup, which restores the aldehyde function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Grignard </a:t>
            </a:r>
            <a:r>
              <a:rPr lang="en-US" dirty="0" smtClean="0">
                <a:solidFill>
                  <a:srgbClr val="002060"/>
                </a:solidFill>
              </a:rPr>
              <a:t>Reaction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581400"/>
            <a:ext cx="6206490" cy="891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4114800" y="3581400"/>
            <a:ext cx="1066800" cy="891540"/>
          </a:xfrm>
          <a:prstGeom prst="round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0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dirty="0"/>
              <a:t>If the two amino acids, glycine (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dirty="0"/>
              <a:t>) and alanine (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), were reacted, four dipeptides (aside of </a:t>
            </a:r>
            <a:r>
              <a:rPr lang="en-US" dirty="0" smtClean="0"/>
              <a:t>polypeptides</a:t>
            </a:r>
            <a:r>
              <a:rPr lang="en-US" dirty="0"/>
              <a:t>) would be possible: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i="1" dirty="0"/>
              <a:t>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  <a:p>
            <a:r>
              <a:rPr lang="en-US" dirty="0"/>
              <a:t>In order to obtain one specific dipeptide i.e., </a:t>
            </a:r>
            <a:r>
              <a:rPr lang="en-US" i="1" dirty="0" err="1">
                <a:solidFill>
                  <a:srgbClr val="008000"/>
                </a:solidFill>
              </a:rPr>
              <a:t>Gly</a:t>
            </a:r>
            <a:r>
              <a:rPr lang="en-US" i="1" dirty="0" err="1"/>
              <a:t>-</a:t>
            </a:r>
            <a:r>
              <a:rPr lang="en-US" i="1" dirty="0" err="1">
                <a:solidFill>
                  <a:srgbClr val="C00000"/>
                </a:solidFill>
              </a:rPr>
              <a:t>Ala</a:t>
            </a:r>
            <a:r>
              <a:rPr lang="en-US" dirty="0"/>
              <a:t> only, several protective groups have to be used during the </a:t>
            </a:r>
            <a:r>
              <a:rPr lang="en-US" dirty="0" smtClean="0"/>
              <a:t>dipeptide </a:t>
            </a:r>
            <a:r>
              <a:rPr lang="en-US" dirty="0"/>
              <a:t>formation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amino group in glycine is protected using the </a:t>
            </a:r>
            <a:r>
              <a:rPr lang="en-US" dirty="0" err="1" smtClean="0">
                <a:solidFill>
                  <a:srgbClr val="002060"/>
                </a:solidFill>
              </a:rPr>
              <a:t>Boc</a:t>
            </a:r>
            <a:r>
              <a:rPr lang="en-US" dirty="0" smtClean="0">
                <a:solidFill>
                  <a:srgbClr val="002060"/>
                </a:solidFill>
              </a:rPr>
              <a:t>-group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carboxylic acid group of alanine is protected by a benzyl group (benzyl ester)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Peptide </a:t>
            </a:r>
            <a:r>
              <a:rPr lang="en-US" dirty="0" smtClean="0">
                <a:solidFill>
                  <a:srgbClr val="002060"/>
                </a:solidFill>
              </a:rPr>
              <a:t>Synthesis </a:t>
            </a:r>
            <a:r>
              <a:rPr lang="en-US" dirty="0">
                <a:solidFill>
                  <a:srgbClr val="002060"/>
                </a:solidFill>
              </a:rPr>
              <a:t>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495224"/>
              </p:ext>
            </p:extLst>
          </p:nvPr>
        </p:nvGraphicFramePr>
        <p:xfrm>
          <a:off x="1371600" y="4370388"/>
          <a:ext cx="65373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CS ChemDraw Drawing" r:id="rId3" imgW="6537528" imgH="811961" progId="ChemDraw.Document.6.0">
                  <p:embed/>
                </p:oleObj>
              </mc:Choice>
              <mc:Fallback>
                <p:oleObj name="CS ChemDraw Drawing" r:id="rId3" imgW="6537528" imgH="81196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70388"/>
                        <a:ext cx="6537325" cy="81121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8488C4"/>
                          </a:gs>
                          <a:gs pos="53000">
                            <a:srgbClr val="D4DEFF"/>
                          </a:gs>
                          <a:gs pos="83000">
                            <a:srgbClr val="D4DEFF"/>
                          </a:gs>
                          <a:gs pos="100000">
                            <a:srgbClr val="96AB94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831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protected forms of the amino acids are </a:t>
            </a:r>
            <a:r>
              <a:rPr lang="en-US" dirty="0" smtClean="0"/>
              <a:t>then reacted </a:t>
            </a:r>
            <a:r>
              <a:rPr lang="en-US" dirty="0"/>
              <a:t>to form one </a:t>
            </a:r>
            <a:r>
              <a:rPr lang="en-US" dirty="0" smtClean="0"/>
              <a:t>specific </a:t>
            </a:r>
            <a:r>
              <a:rPr lang="en-US" dirty="0"/>
              <a:t>dipeptide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DCC is used to activate the carboxylic acid</a:t>
            </a:r>
          </a:p>
          <a:p>
            <a:r>
              <a:rPr lang="en-US" dirty="0"/>
              <a:t>The treatment of the initial product with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Acid </a:t>
            </a:r>
            <a:r>
              <a:rPr lang="en-US" dirty="0">
                <a:solidFill>
                  <a:srgbClr val="002060"/>
                </a:solidFill>
              </a:rPr>
              <a:t>removes the BOC group (CO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i="1" dirty="0">
                <a:solidFill>
                  <a:srgbClr val="002060"/>
                </a:solidFill>
              </a:rPr>
              <a:t>tert.</a:t>
            </a:r>
            <a:r>
              <a:rPr lang="en-US" dirty="0">
                <a:solidFill>
                  <a:srgbClr val="002060"/>
                </a:solidFill>
              </a:rPr>
              <a:t>-</a:t>
            </a:r>
            <a:r>
              <a:rPr lang="en-US" dirty="0" err="1">
                <a:solidFill>
                  <a:srgbClr val="002060"/>
                </a:solidFill>
              </a:rPr>
              <a:t>BuOH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rgbClr val="002060"/>
                </a:solidFill>
              </a:rPr>
              <a:t>Pd</a:t>
            </a:r>
            <a:r>
              <a:rPr lang="en-US" dirty="0">
                <a:solidFill>
                  <a:srgbClr val="002060"/>
                </a:solidFill>
              </a:rPr>
              <a:t>-C/H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removes the benzyl group as toluene</a:t>
            </a:r>
          </a:p>
          <a:p>
            <a:r>
              <a:rPr lang="en-US" dirty="0"/>
              <a:t> The resulting dipeptide is </a:t>
            </a:r>
            <a:r>
              <a:rPr lang="en-US" b="1" i="1" dirty="0" err="1">
                <a:solidFill>
                  <a:srgbClr val="008000"/>
                </a:solidFill>
              </a:rPr>
              <a:t>Gly</a:t>
            </a:r>
            <a:r>
              <a:rPr lang="en-US" b="1" i="1" dirty="0" err="1">
                <a:solidFill>
                  <a:srgbClr val="FF0000"/>
                </a:solidFill>
              </a:rPr>
              <a:t>-</a:t>
            </a:r>
            <a:r>
              <a:rPr lang="en-US" b="1" i="1" dirty="0" err="1">
                <a:solidFill>
                  <a:srgbClr val="C00000"/>
                </a:solidFill>
              </a:rPr>
              <a:t>Ala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only!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Peptide </a:t>
            </a:r>
            <a:r>
              <a:rPr lang="en-US" dirty="0" smtClean="0">
                <a:solidFill>
                  <a:srgbClr val="002060"/>
                </a:solidFill>
              </a:rPr>
              <a:t>Synthesis </a:t>
            </a:r>
            <a:r>
              <a:rPr lang="en-US" dirty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51701"/>
              </p:ext>
            </p:extLst>
          </p:nvPr>
        </p:nvGraphicFramePr>
        <p:xfrm>
          <a:off x="1876425" y="2435225"/>
          <a:ext cx="681037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CS ChemDraw Drawing" r:id="rId3" imgW="6810443" imgH="993116" progId="ChemDraw.Document.6.0">
                  <p:embed/>
                </p:oleObj>
              </mc:Choice>
              <mc:Fallback>
                <p:oleObj name="CS ChemDraw Drawing" r:id="rId3" imgW="6810443" imgH="993116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2435225"/>
                        <a:ext cx="6810375" cy="993775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B3C5DA"/>
                          </a:gs>
                          <a:gs pos="53000">
                            <a:srgbClr val="CCD8E7"/>
                          </a:gs>
                          <a:gs pos="83000">
                            <a:srgbClr val="DFE5CA"/>
                          </a:gs>
                          <a:gs pos="100000">
                            <a:srgbClr val="FFFFFF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74798"/>
              </p:ext>
            </p:extLst>
          </p:nvPr>
        </p:nvGraphicFramePr>
        <p:xfrm>
          <a:off x="7213600" y="3441700"/>
          <a:ext cx="154940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CS ChemDraw Drawing" r:id="rId5" imgW="1549400" imgH="1740110" progId="ChemDraw.Document.6.0">
                  <p:embed/>
                </p:oleObj>
              </mc:Choice>
              <mc:Fallback>
                <p:oleObj name="CS ChemDraw Drawing" r:id="rId5" imgW="1549400" imgH="174011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3441700"/>
                        <a:ext cx="1549400" cy="1739900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66FF33"/>
                          </a:gs>
                          <a:gs pos="53000">
                            <a:srgbClr val="66FF66"/>
                          </a:gs>
                          <a:gs pos="83000">
                            <a:srgbClr val="DFE5CA"/>
                          </a:gs>
                          <a:gs pos="100000">
                            <a:srgbClr val="FFFFFF"/>
                          </a:gs>
                        </a:gsLst>
                        <a:lin ang="5400000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019800" y="2438400"/>
            <a:ext cx="2743200" cy="990600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4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674</TotalTime>
  <Words>510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Paper</vt:lpstr>
      <vt:lpstr>CS ChemDraw Drawing</vt:lpstr>
      <vt:lpstr>Lecture 12b</vt:lpstr>
      <vt:lpstr>Problems</vt:lpstr>
      <vt:lpstr>Nitroanilines I</vt:lpstr>
      <vt:lpstr>Nitroanilines II</vt:lpstr>
      <vt:lpstr>Grignard Reaction I</vt:lpstr>
      <vt:lpstr>Grignard Reaction II</vt:lpstr>
      <vt:lpstr>Grignard Reaction III</vt:lpstr>
      <vt:lpstr>Peptide Synthesis I</vt:lpstr>
      <vt:lpstr>Peptide Synthesis II</vt:lpstr>
      <vt:lpstr>Reduction of Chalcones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12a</dc:title>
  <dc:creator>A. Bacher</dc:creator>
  <cp:lastModifiedBy>Alf Bacher</cp:lastModifiedBy>
  <cp:revision>60</cp:revision>
  <dcterms:created xsi:type="dcterms:W3CDTF">2010-10-29T23:41:40Z</dcterms:created>
  <dcterms:modified xsi:type="dcterms:W3CDTF">2014-02-07T00:21:25Z</dcterms:modified>
</cp:coreProperties>
</file>