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00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4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7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4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8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9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5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3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4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1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1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8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14CDE-0696-49DC-B005-9A35208C059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975C-BDF3-4779-860F-6128D0C4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3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12a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ln w="19050">
                  <a:noFill/>
                </a:ln>
                <a:solidFill>
                  <a:schemeClr val="accent4">
                    <a:lumMod val="50000"/>
                  </a:schemeClr>
                </a:solidFill>
              </a:rPr>
              <a:t>Proposal</a:t>
            </a:r>
            <a:endParaRPr lang="en-US" sz="3600" b="1" i="1" dirty="0">
              <a:ln w="19050">
                <a:noFill/>
              </a:ln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2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Goals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Research information in the literature using </a:t>
            </a:r>
            <a:r>
              <a:rPr lang="en-US" dirty="0" err="1" smtClean="0">
                <a:solidFill>
                  <a:srgbClr val="002060"/>
                </a:solidFill>
              </a:rPr>
              <a:t>Scifinder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Reaxys</a:t>
            </a:r>
            <a:r>
              <a:rPr lang="en-US" dirty="0" smtClean="0">
                <a:solidFill>
                  <a:srgbClr val="002060"/>
                </a:solidFill>
              </a:rPr>
              <a:t>, etc. that helps to propose a pathway to the synthesis of a compound assigned to you and your partner by the instructor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Propose </a:t>
            </a:r>
            <a:r>
              <a:rPr lang="en-US" dirty="0">
                <a:solidFill>
                  <a:srgbClr val="002060"/>
                </a:solidFill>
              </a:rPr>
              <a:t>detailed procedures </a:t>
            </a:r>
            <a:r>
              <a:rPr lang="en-US" dirty="0" smtClean="0">
                <a:solidFill>
                  <a:srgbClr val="002060"/>
                </a:solidFill>
              </a:rPr>
              <a:t>(which substitutes for your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pre-lab minus the safety data) to </a:t>
            </a:r>
            <a:r>
              <a:rPr lang="en-US" dirty="0">
                <a:solidFill>
                  <a:srgbClr val="002060"/>
                </a:solidFill>
              </a:rPr>
              <a:t>be followed in the </a:t>
            </a:r>
            <a:r>
              <a:rPr lang="en-US" dirty="0" smtClean="0">
                <a:solidFill>
                  <a:srgbClr val="002060"/>
                </a:solidFill>
              </a:rPr>
              <a:t>lab based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on the </a:t>
            </a:r>
            <a:r>
              <a:rPr lang="en-US" dirty="0">
                <a:solidFill>
                  <a:srgbClr val="002060"/>
                </a:solidFill>
              </a:rPr>
              <a:t>work that was previously been  performed in the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Propose spectral data and physical properties based on published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Apply the lab techniques introduced in </a:t>
            </a:r>
            <a:r>
              <a:rPr lang="en-US" dirty="0" err="1" smtClean="0">
                <a:solidFill>
                  <a:srgbClr val="002060"/>
                </a:solidFill>
              </a:rPr>
              <a:t>Chem</a:t>
            </a:r>
            <a:r>
              <a:rPr lang="en-US" dirty="0" smtClean="0">
                <a:solidFill>
                  <a:srgbClr val="002060"/>
                </a:solidFill>
              </a:rPr>
              <a:t> 30XL courses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Learn on how to work efficiently in a team (for most parts)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Writing a proposal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Giving an oral presentation</a:t>
            </a:r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Structure of the Proposal 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b="1" i="1" dirty="0" smtClean="0">
                <a:solidFill>
                  <a:srgbClr val="002060"/>
                </a:solidFill>
              </a:rPr>
              <a:t>Abstract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briefly states the desired goal of the project (1-2 sentences)</a:t>
            </a:r>
          </a:p>
          <a:p>
            <a:r>
              <a:rPr lang="en-US" sz="3100" b="1" i="1" dirty="0" smtClean="0">
                <a:solidFill>
                  <a:srgbClr val="002060"/>
                </a:solidFill>
              </a:rPr>
              <a:t>Introduction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shows  that the students performed literature search and evaluated different procedures for their feasibility to be </a:t>
            </a:r>
            <a:br>
              <a:rPr lang="en-US" dirty="0" smtClean="0"/>
            </a:br>
            <a:r>
              <a:rPr lang="en-US" dirty="0" smtClean="0"/>
              <a:t>carried out in Chem 30CL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alternate procedure for each step has to be shown and </a:t>
            </a:r>
            <a:br>
              <a:rPr lang="en-US" dirty="0" smtClean="0"/>
            </a:br>
            <a:r>
              <a:rPr lang="en-US" dirty="0" smtClean="0"/>
              <a:t>briefly discussed </a:t>
            </a:r>
          </a:p>
          <a:p>
            <a:r>
              <a:rPr lang="en-US" sz="3100" b="1" i="1" dirty="0" smtClean="0">
                <a:solidFill>
                  <a:srgbClr val="002060"/>
                </a:solidFill>
              </a:rPr>
              <a:t>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discusses the basic idea of the synthetic approach chosen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the lab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shows the key step of the mechanism of the reaction as </a:t>
            </a:r>
            <a:br>
              <a:rPr lang="en-US" dirty="0" smtClean="0"/>
            </a:br>
            <a:r>
              <a:rPr lang="en-US" dirty="0" smtClean="0"/>
              <a:t>carried out in the lab </a:t>
            </a:r>
          </a:p>
        </p:txBody>
      </p:sp>
    </p:spTree>
    <p:extLst>
      <p:ext uri="{BB962C8B-B14F-4D97-AF65-F5344CB8AC3E}">
        <p14:creationId xmlns:p14="http://schemas.microsoft.com/office/powerpoint/2010/main" val="112708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Structure of the Proposal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b="1" i="1" dirty="0" smtClean="0">
                <a:solidFill>
                  <a:srgbClr val="002060"/>
                </a:solidFill>
              </a:rPr>
              <a:t>Experimental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i="1" dirty="0"/>
              <a:t>exact</a:t>
            </a:r>
            <a:r>
              <a:rPr lang="en-US" dirty="0"/>
              <a:t> amounts of reactants </a:t>
            </a:r>
            <a:r>
              <a:rPr lang="en-US" dirty="0" smtClean="0"/>
              <a:t>used (g and </a:t>
            </a:r>
            <a:r>
              <a:rPr lang="en-US" dirty="0" err="1" smtClean="0"/>
              <a:t>mol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i="1" dirty="0" smtClean="0"/>
              <a:t>exact</a:t>
            </a:r>
            <a:r>
              <a:rPr lang="en-US" dirty="0" smtClean="0"/>
              <a:t> amounts of solvent (mL)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i="1" dirty="0" smtClean="0"/>
              <a:t>exact</a:t>
            </a:r>
            <a:r>
              <a:rPr lang="en-US" dirty="0" smtClean="0"/>
              <a:t> reaction conditions (temperature, time,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detailed account on how to monitor the progress of the </a:t>
            </a:r>
            <a:br>
              <a:rPr lang="en-US" dirty="0" smtClean="0"/>
            </a:br>
            <a:r>
              <a:rPr lang="en-US" dirty="0" smtClean="0"/>
              <a:t>reaction i.e., TLC (mobile phase,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Expected </a:t>
            </a:r>
            <a:r>
              <a:rPr lang="en-US" dirty="0"/>
              <a:t>observations i.e</a:t>
            </a:r>
            <a:r>
              <a:rPr lang="en-US" dirty="0" smtClean="0"/>
              <a:t>., </a:t>
            </a:r>
            <a:r>
              <a:rPr lang="en-US" dirty="0"/>
              <a:t>color change, </a:t>
            </a:r>
            <a:r>
              <a:rPr lang="en-US" dirty="0" smtClean="0"/>
              <a:t>evolution </a:t>
            </a:r>
            <a:r>
              <a:rPr lang="en-US" dirty="0"/>
              <a:t>of gas, </a:t>
            </a:r>
            <a:r>
              <a:rPr lang="en-US" dirty="0" smtClean="0"/>
              <a:t>precipitation, etc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detailed account of the workup/isolation of the crude product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Purification steps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Recrystallization: solvent or solvent mixture (including the proposed ratio)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Flash chromatography: mobile and stationary phase</a:t>
            </a:r>
          </a:p>
          <a:p>
            <a:pPr lvl="2"/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8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Structure of the Proposal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i="1" dirty="0" smtClean="0">
                <a:solidFill>
                  <a:srgbClr val="002060"/>
                </a:solidFill>
              </a:rPr>
              <a:t>Characterization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Melting 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Infrared spectroscopy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UV-Vis spectroscopy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aseline="30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H-NMR spectroscopy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aseline="30000" dirty="0" smtClean="0">
                <a:solidFill>
                  <a:schemeClr val="tx1"/>
                </a:solidFill>
              </a:rPr>
              <a:t>13</a:t>
            </a:r>
            <a:r>
              <a:rPr lang="en-US" dirty="0" smtClean="0">
                <a:solidFill>
                  <a:schemeClr val="tx1"/>
                </a:solidFill>
              </a:rPr>
              <a:t>C-NMR spectroscopy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Mass spectrometry 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Note that the melting point cannot easily be extrapolated from other compounds because minor changes in the structure can have a significant impact on the way the molecules arrange in the crystal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If the exact compound cannot be found, a very similar compound should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be used as reference and the expected differences be rationalized in the infrared, NMR and UV-Vis spectrum of the compound because trends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can be predicted in this type of data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Spectra that have been simulated with </a:t>
            </a:r>
            <a:r>
              <a:rPr lang="en-US" b="1" dirty="0" err="1" smtClean="0">
                <a:solidFill>
                  <a:srgbClr val="FF0000"/>
                </a:solidFill>
              </a:rPr>
              <a:t>Chemdraw</a:t>
            </a:r>
            <a:r>
              <a:rPr lang="en-US" b="1" dirty="0" smtClean="0">
                <a:solidFill>
                  <a:srgbClr val="FF0000"/>
                </a:solidFill>
              </a:rPr>
              <a:t>, ACD software or Spartan are not acceptable here. Note that these programs cannot account properly for the ferrocene part.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4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Structure of the Proposal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</a:rPr>
              <a:t>Reference section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Follow the same guidelines like the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A copy of the key references (synthesis and spectroscopy) have to be attached to the proposal, properly labeled (numbered) and organized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Simulated spectra 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≠ </a:t>
            </a:r>
            <a:r>
              <a:rPr lang="en-US" sz="2400" b="1" dirty="0" smtClean="0">
                <a:solidFill>
                  <a:srgbClr val="FF0000"/>
                </a:solidFill>
              </a:rPr>
              <a:t>literature spectra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51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Limitations in the Lab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Note that there many limitations to the work performed </a:t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err="1" smtClean="0"/>
              <a:t>Chem</a:t>
            </a:r>
            <a:r>
              <a:rPr lang="en-US" dirty="0" smtClean="0"/>
              <a:t> 30CL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2060"/>
                </a:solidFill>
              </a:rPr>
              <a:t>Time</a:t>
            </a:r>
            <a:r>
              <a:rPr lang="en-US" dirty="0" smtClean="0">
                <a:solidFill>
                  <a:srgbClr val="002060"/>
                </a:solidFill>
              </a:rPr>
              <a:t>: four meetings with 3-4 hours each, this means that no overnight reactions are allowed, particularly those requiring reflux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F0000"/>
                </a:solidFill>
              </a:rPr>
              <a:t>Hazards</a:t>
            </a:r>
            <a:r>
              <a:rPr lang="en-US" dirty="0" smtClean="0">
                <a:solidFill>
                  <a:srgbClr val="FF0000"/>
                </a:solidFill>
              </a:rPr>
              <a:t>: chemicals that are very difficult to handle or are dangerous will not be provided in Chem 30 CL i.e., </a:t>
            </a:r>
            <a:r>
              <a:rPr lang="en-US" dirty="0" err="1" smtClean="0">
                <a:solidFill>
                  <a:srgbClr val="FF0000"/>
                </a:solidFill>
              </a:rPr>
              <a:t>BuLi</a:t>
            </a:r>
            <a:r>
              <a:rPr lang="en-US" dirty="0" smtClean="0">
                <a:solidFill>
                  <a:srgbClr val="FF0000"/>
                </a:solidFill>
              </a:rPr>
              <a:t>, LDA, LiAlH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NaH</a:t>
            </a:r>
            <a:r>
              <a:rPr lang="en-US" dirty="0" smtClean="0">
                <a:solidFill>
                  <a:srgbClr val="FF0000"/>
                </a:solidFill>
              </a:rPr>
              <a:t>, DMSO, chlorinated solvents, very dry solvents,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3300"/>
                </a:solidFill>
              </a:rPr>
              <a:t>Techniques:</a:t>
            </a:r>
            <a:r>
              <a:rPr lang="en-US" dirty="0" smtClean="0">
                <a:solidFill>
                  <a:srgbClr val="003300"/>
                </a:solidFill>
              </a:rPr>
              <a:t> the lab is not able to provide a setup for strict inert gas techniques (Schlenk techniques), however basic inert gas technique i.e., nitrogen balloon is doable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660066"/>
                </a:solidFill>
              </a:rPr>
              <a:t>Cost</a:t>
            </a:r>
            <a:r>
              <a:rPr lang="en-US" dirty="0" smtClean="0">
                <a:solidFill>
                  <a:srgbClr val="660066"/>
                </a:solidFill>
              </a:rPr>
              <a:t>: expensive catalysts i.e., </a:t>
            </a:r>
            <a:r>
              <a:rPr lang="en-US" dirty="0" err="1" smtClean="0">
                <a:solidFill>
                  <a:srgbClr val="660066"/>
                </a:solidFill>
              </a:rPr>
              <a:t>Pd</a:t>
            </a:r>
            <a:r>
              <a:rPr lang="en-US" dirty="0" smtClean="0">
                <a:solidFill>
                  <a:srgbClr val="660066"/>
                </a:solidFill>
              </a:rPr>
              <a:t>-based, etc. are not available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8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Chemicals and Equipment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following chemicals are usually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Substituted </a:t>
            </a:r>
            <a:r>
              <a:rPr lang="en-US" dirty="0" err="1" smtClean="0">
                <a:solidFill>
                  <a:srgbClr val="002060"/>
                </a:solidFill>
              </a:rPr>
              <a:t>benzaldehydes</a:t>
            </a:r>
            <a:r>
              <a:rPr lang="en-US" dirty="0" smtClean="0">
                <a:solidFill>
                  <a:srgbClr val="002060"/>
                </a:solidFill>
              </a:rPr>
              <a:t> (X=Hal, OR, NO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, Alkyl, etc.)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2060"/>
                </a:solidFill>
              </a:rPr>
              <a:t>Phenylhydrazine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</a:rPr>
              <a:t>Trimethylsulfoxonium</a:t>
            </a:r>
            <a:r>
              <a:rPr lang="en-US" dirty="0" smtClean="0">
                <a:solidFill>
                  <a:srgbClr val="002060"/>
                </a:solidFill>
              </a:rPr>
              <a:t> iodide ([Me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S(=O)]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I</a:t>
            </a:r>
            <a:r>
              <a:rPr lang="en-US" baseline="30000" dirty="0" smtClean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Standard </a:t>
            </a:r>
            <a:r>
              <a:rPr lang="en-US" dirty="0">
                <a:solidFill>
                  <a:srgbClr val="002060"/>
                </a:solidFill>
              </a:rPr>
              <a:t>solvents i.e</a:t>
            </a:r>
            <a:r>
              <a:rPr lang="en-US" dirty="0" smtClean="0">
                <a:solidFill>
                  <a:srgbClr val="002060"/>
                </a:solidFill>
              </a:rPr>
              <a:t>., </a:t>
            </a:r>
            <a:r>
              <a:rPr lang="en-US" dirty="0">
                <a:solidFill>
                  <a:srgbClr val="002060"/>
                </a:solidFill>
              </a:rPr>
              <a:t>hexane, ethanol, </a:t>
            </a:r>
            <a:r>
              <a:rPr lang="en-US" dirty="0" smtClean="0">
                <a:solidFill>
                  <a:srgbClr val="002060"/>
                </a:solidFill>
              </a:rPr>
              <a:t>methanol, ethyl </a:t>
            </a:r>
            <a:r>
              <a:rPr lang="en-US" dirty="0">
                <a:solidFill>
                  <a:srgbClr val="002060"/>
                </a:solidFill>
              </a:rPr>
              <a:t>acetate, </a:t>
            </a:r>
            <a:r>
              <a:rPr lang="en-US" dirty="0" smtClean="0">
                <a:solidFill>
                  <a:srgbClr val="002060"/>
                </a:solidFill>
              </a:rPr>
              <a:t>THF, diethyl ether, etc.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Compounds like potassium </a:t>
            </a:r>
            <a:r>
              <a:rPr lang="en-US" dirty="0">
                <a:solidFill>
                  <a:srgbClr val="002060"/>
                </a:solidFill>
              </a:rPr>
              <a:t>hydroxide, glacial acetic acid, </a:t>
            </a:r>
            <a:r>
              <a:rPr lang="en-US" dirty="0" err="1" smtClean="0">
                <a:solidFill>
                  <a:srgbClr val="002060"/>
                </a:solidFill>
              </a:rPr>
              <a:t>Aliquat</a:t>
            </a:r>
            <a:r>
              <a:rPr lang="en-US" dirty="0" smtClean="0">
                <a:solidFill>
                  <a:srgbClr val="002060"/>
                </a:solidFill>
              </a:rPr>
              <a:t> 336, etc.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A microwave will be provided as </a:t>
            </a:r>
            <a:r>
              <a:rPr lang="en-US" dirty="0" smtClean="0">
                <a:solidFill>
                  <a:srgbClr val="FF0000"/>
                </a:solidFill>
              </a:rPr>
              <a:t>well. If you plan to use it, make sure to get trained on it first by </a:t>
            </a:r>
            <a:r>
              <a:rPr lang="en-US" smtClean="0">
                <a:solidFill>
                  <a:srgbClr val="FF0000"/>
                </a:solidFill>
              </a:rPr>
              <a:t>your TA.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02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Other Considerations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sz="1800" dirty="0"/>
              <a:t>The proposal should only be </a:t>
            </a:r>
            <a:r>
              <a:rPr lang="en-US" sz="1800" dirty="0" smtClean="0"/>
              <a:t>six (</a:t>
            </a:r>
            <a:r>
              <a:rPr lang="en-US" sz="1800" b="1" dirty="0" smtClean="0"/>
              <a:t>6!</a:t>
            </a:r>
            <a:r>
              <a:rPr lang="en-US" sz="1800" dirty="0" smtClean="0"/>
              <a:t>) </a:t>
            </a:r>
            <a:r>
              <a:rPr lang="en-US" sz="1800" dirty="0"/>
              <a:t>pages long</a:t>
            </a:r>
          </a:p>
          <a:p>
            <a:r>
              <a:rPr lang="en-US" sz="1800" dirty="0" smtClean="0"/>
              <a:t>Both </a:t>
            </a:r>
            <a:r>
              <a:rPr lang="en-US" sz="1800" dirty="0"/>
              <a:t>group members have </a:t>
            </a:r>
            <a:r>
              <a:rPr lang="en-US" sz="1800" dirty="0" smtClean="0"/>
              <a:t>an obligation </a:t>
            </a:r>
            <a:r>
              <a:rPr lang="en-US" sz="1800" dirty="0"/>
              <a:t>to contribute to the </a:t>
            </a:r>
            <a:r>
              <a:rPr lang="en-US" sz="1800" dirty="0" smtClean="0"/>
              <a:t>proposal (and the in-lab work) equally </a:t>
            </a:r>
            <a:r>
              <a:rPr lang="en-US" sz="1800" dirty="0"/>
              <a:t>which means that they will receive the same </a:t>
            </a:r>
            <a:r>
              <a:rPr lang="en-US" sz="1800" dirty="0" smtClean="0"/>
              <a:t>grade for the proposal</a:t>
            </a:r>
            <a:endParaRPr lang="en-US" sz="1800" dirty="0"/>
          </a:p>
          <a:p>
            <a:r>
              <a:rPr lang="en-US" sz="1800" dirty="0" smtClean="0"/>
              <a:t>The </a:t>
            </a:r>
            <a:r>
              <a:rPr lang="en-US" sz="1800" dirty="0"/>
              <a:t>proposal has to be submitted in a proper </a:t>
            </a:r>
            <a:r>
              <a:rPr lang="en-US" sz="1800" dirty="0" smtClean="0"/>
              <a:t>report folder </a:t>
            </a:r>
            <a:r>
              <a:rPr lang="en-US" sz="1800" dirty="0"/>
              <a:t>like the Jacobsen paper, possess a proper title and the name </a:t>
            </a:r>
            <a:r>
              <a:rPr lang="en-US" sz="1800" b="1" dirty="0"/>
              <a:t>and</a:t>
            </a:r>
            <a:r>
              <a:rPr lang="en-US" sz="1800" dirty="0"/>
              <a:t> email addresses of the </a:t>
            </a:r>
            <a:r>
              <a:rPr lang="en-US" sz="1800" dirty="0" smtClean="0"/>
              <a:t>students on the front page</a:t>
            </a:r>
            <a:endParaRPr lang="en-US" sz="1800" dirty="0"/>
          </a:p>
          <a:p>
            <a:r>
              <a:rPr lang="en-US" sz="1800" dirty="0" smtClean="0">
                <a:solidFill>
                  <a:srgbClr val="FF0000"/>
                </a:solidFill>
              </a:rPr>
              <a:t>The </a:t>
            </a:r>
            <a:r>
              <a:rPr lang="en-US" sz="1800" dirty="0">
                <a:solidFill>
                  <a:srgbClr val="FF0000"/>
                </a:solidFill>
              </a:rPr>
              <a:t>proposal has to be submitted in a proper </a:t>
            </a:r>
            <a:r>
              <a:rPr lang="en-US" sz="1800" dirty="0" smtClean="0">
                <a:solidFill>
                  <a:srgbClr val="FF0000"/>
                </a:solidFill>
              </a:rPr>
              <a:t>folder to the instructor by </a:t>
            </a:r>
            <a:br>
              <a:rPr lang="en-US" sz="1800" dirty="0" smtClean="0">
                <a:solidFill>
                  <a:srgbClr val="FF0000"/>
                </a:solidFill>
              </a:rPr>
            </a:br>
            <a:r>
              <a:rPr lang="en-US" sz="1800" b="1" dirty="0" smtClean="0">
                <a:solidFill>
                  <a:srgbClr val="FF0000"/>
                </a:solidFill>
              </a:rPr>
              <a:t>February 20, 2015 at 4:30 pm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The proposal </a:t>
            </a:r>
            <a:r>
              <a:rPr lang="en-US" sz="1800" dirty="0">
                <a:solidFill>
                  <a:srgbClr val="C00000"/>
                </a:solidFill>
              </a:rPr>
              <a:t>(one per </a:t>
            </a:r>
            <a:r>
              <a:rPr lang="en-US" sz="1800" dirty="0" smtClean="0">
                <a:solidFill>
                  <a:srgbClr val="C00000"/>
                </a:solidFill>
              </a:rPr>
              <a:t>group) has to be submitted to www.turnitin.com by </a:t>
            </a:r>
            <a:br>
              <a:rPr lang="en-US" sz="1800" dirty="0" smtClean="0">
                <a:solidFill>
                  <a:srgbClr val="C00000"/>
                </a:solidFill>
              </a:rPr>
            </a:br>
            <a:r>
              <a:rPr lang="en-US" sz="1800" b="1" dirty="0" smtClean="0">
                <a:solidFill>
                  <a:srgbClr val="C00000"/>
                </a:solidFill>
              </a:rPr>
              <a:t>February 20, 2015 at 5 pm</a:t>
            </a:r>
            <a:r>
              <a:rPr lang="en-US" sz="1800" dirty="0" smtClean="0">
                <a:solidFill>
                  <a:srgbClr val="C00000"/>
                </a:solidFill>
              </a:rPr>
              <a:t> as well. Failure to do so will result in an automatic </a:t>
            </a:r>
            <a:br>
              <a:rPr lang="en-US" sz="1800" dirty="0" smtClean="0">
                <a:solidFill>
                  <a:srgbClr val="C00000"/>
                </a:solidFill>
              </a:rPr>
            </a:br>
            <a:r>
              <a:rPr lang="en-US" sz="1800" i="1" dirty="0" smtClean="0">
                <a:solidFill>
                  <a:srgbClr val="C00000"/>
                </a:solidFill>
              </a:rPr>
              <a:t>5-point</a:t>
            </a:r>
            <a:r>
              <a:rPr lang="en-US" sz="1800" dirty="0" smtClean="0">
                <a:solidFill>
                  <a:srgbClr val="C00000"/>
                </a:solidFill>
              </a:rPr>
              <a:t> deduction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The experimental work for the project will be conducted from </a:t>
            </a:r>
            <a:r>
              <a:rPr lang="en-US" sz="1800" b="1" dirty="0" smtClean="0">
                <a:solidFill>
                  <a:srgbClr val="002060"/>
                </a:solidFill>
              </a:rPr>
              <a:t>March 3, 2015 to March 6, 2014</a:t>
            </a:r>
            <a:r>
              <a:rPr lang="en-US" sz="1800" dirty="0" smtClean="0">
                <a:solidFill>
                  <a:srgbClr val="002060"/>
                </a:solidFill>
              </a:rPr>
              <a:t>. The students generally will only be allowed to attend their own lab meeting!</a:t>
            </a:r>
          </a:p>
          <a:p>
            <a:r>
              <a:rPr lang="en-US" sz="1800" dirty="0" smtClean="0">
                <a:solidFill>
                  <a:srgbClr val="660066"/>
                </a:solidFill>
              </a:rPr>
              <a:t>The oral presentation showing the results will take place on </a:t>
            </a:r>
            <a:r>
              <a:rPr lang="en-US" sz="1800" b="1" dirty="0" smtClean="0">
                <a:solidFill>
                  <a:srgbClr val="660066"/>
                </a:solidFill>
              </a:rPr>
              <a:t>March 10, 2015 </a:t>
            </a:r>
            <a:r>
              <a:rPr lang="en-US" sz="1800" dirty="0" smtClean="0">
                <a:solidFill>
                  <a:srgbClr val="660066"/>
                </a:solidFill>
              </a:rPr>
              <a:t>in </a:t>
            </a:r>
            <a:br>
              <a:rPr lang="en-US" sz="1800" dirty="0" smtClean="0">
                <a:solidFill>
                  <a:srgbClr val="660066"/>
                </a:solidFill>
              </a:rPr>
            </a:br>
            <a:r>
              <a:rPr lang="en-US" sz="1800" dirty="0" smtClean="0">
                <a:solidFill>
                  <a:srgbClr val="660066"/>
                </a:solidFill>
              </a:rPr>
              <a:t>YH 6086. You and your partner have to sign up for it in the instructor’s office </a:t>
            </a:r>
            <a:r>
              <a:rPr lang="en-US" sz="1800" dirty="0" err="1" smtClean="0">
                <a:solidFill>
                  <a:srgbClr val="660066"/>
                </a:solidFill>
              </a:rPr>
              <a:t>asap</a:t>
            </a:r>
            <a:r>
              <a:rPr lang="en-US" sz="1800" dirty="0">
                <a:solidFill>
                  <a:srgbClr val="660066"/>
                </a:solidFill>
              </a:rPr>
              <a:t>.</a:t>
            </a:r>
          </a:p>
          <a:p>
            <a:pPr lvl="1"/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4073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</TotalTime>
  <Words>434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Lecture 12a</vt:lpstr>
      <vt:lpstr>Introduction</vt:lpstr>
      <vt:lpstr>Structure of the Proposal I </vt:lpstr>
      <vt:lpstr>Structure of the Proposal II</vt:lpstr>
      <vt:lpstr>Structure of the Proposal III</vt:lpstr>
      <vt:lpstr>Structure of the Proposal IV</vt:lpstr>
      <vt:lpstr>Limitations in the Lab</vt:lpstr>
      <vt:lpstr>Chemicals and Equipment</vt:lpstr>
      <vt:lpstr>Other Considerations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12a</dc:title>
  <dc:creator>A. Bacher</dc:creator>
  <cp:lastModifiedBy>Alf Bacher</cp:lastModifiedBy>
  <cp:revision>71</cp:revision>
  <dcterms:created xsi:type="dcterms:W3CDTF">2010-10-29T22:11:21Z</dcterms:created>
  <dcterms:modified xsi:type="dcterms:W3CDTF">2015-02-11T00:57:24Z</dcterms:modified>
</cp:coreProperties>
</file>