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3E1F00"/>
    <a:srgbClr val="009900"/>
    <a:srgbClr val="003300"/>
    <a:srgbClr val="FF6699"/>
    <a:srgbClr val="660033"/>
    <a:srgbClr val="663300"/>
    <a:srgbClr val="333300"/>
    <a:srgbClr val="FF99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459E9-E397-4BB8-B676-EB29D5FA5369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C909C-CE1A-4550-B22B-71A695AC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6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C909C-CE1A-4550-B22B-71A695AC77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4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8167FD-FEEA-401F-B33F-90D38EAD2C3F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pc="0" dirty="0" smtClean="0">
                <a:ln w="1905">
                  <a:noFill/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Nitration </a:t>
            </a:r>
            <a:endParaRPr lang="en-US" sz="3600" b="1" i="1" spc="0" dirty="0">
              <a:ln w="1905">
                <a:noFill/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Lecture </a:t>
            </a:r>
            <a:r>
              <a:rPr lang="en-US" dirty="0" smtClean="0">
                <a:solidFill>
                  <a:schemeClr val="tx1"/>
                </a:solidFill>
              </a:rPr>
              <a:t>11b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0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99"/>
                </a:solidFill>
              </a:rPr>
              <a:t>The ester is not dissolved in concentrated sulfuric acid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reaction mixture is not cooled properly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mixture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is not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stirred during the reaction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rgbClr val="FF0066"/>
                </a:solidFill>
              </a:rPr>
              <a:t>The nitration mixture is added too fast</a:t>
            </a:r>
          </a:p>
          <a:p>
            <a:r>
              <a:rPr lang="en-US" dirty="0">
                <a:solidFill>
                  <a:srgbClr val="FF0000"/>
                </a:solidFill>
              </a:rPr>
              <a:t>The reaction is placed in warm/hot water bath</a:t>
            </a:r>
          </a:p>
          <a:p>
            <a:r>
              <a:rPr lang="en-US" dirty="0">
                <a:solidFill>
                  <a:srgbClr val="CC0000"/>
                </a:solidFill>
              </a:rPr>
              <a:t>The reaction mixture is poured into water</a:t>
            </a:r>
          </a:p>
          <a:p>
            <a:r>
              <a:rPr lang="en-US" dirty="0">
                <a:solidFill>
                  <a:srgbClr val="A50021"/>
                </a:solidFill>
              </a:rPr>
              <a:t>The crude is recrystallized from </a:t>
            </a:r>
            <a:r>
              <a:rPr lang="en-US" dirty="0" err="1">
                <a:solidFill>
                  <a:srgbClr val="A50021"/>
                </a:solidFill>
              </a:rPr>
              <a:t>water:methanol</a:t>
            </a:r>
            <a:r>
              <a:rPr lang="en-US" dirty="0">
                <a:solidFill>
                  <a:srgbClr val="A50021"/>
                </a:solidFill>
              </a:rPr>
              <a:t> (4:1)</a:t>
            </a:r>
          </a:p>
          <a:p>
            <a:r>
              <a:rPr lang="en-US" dirty="0">
                <a:solidFill>
                  <a:srgbClr val="800000"/>
                </a:solidFill>
              </a:rPr>
              <a:t>The water jacketed condenser is “inspected” after the reaction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Common Mistakes</a:t>
            </a:r>
            <a:endParaRPr lang="en-US" dirty="0"/>
          </a:p>
        </p:txBody>
      </p:sp>
      <p:pic>
        <p:nvPicPr>
          <p:cNvPr id="6146" name="Picture 2" descr="http://2.bp.blogspot.com/_pLImZOfRzC8/S7o5I4TCaNI/AAAAAAAAAEY/6HGOgIAEM1M/s1600/bad_hair_da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410200"/>
            <a:ext cx="1305586" cy="116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4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Melting point</a:t>
            </a:r>
          </a:p>
          <a:p>
            <a:r>
              <a:rPr lang="en-US" dirty="0" smtClean="0"/>
              <a:t>Infrared spectrum</a:t>
            </a:r>
          </a:p>
          <a:p>
            <a:pPr lvl="1"/>
            <a:r>
              <a:rPr lang="en-US" b="1" i="1" dirty="0">
                <a:solidFill>
                  <a:srgbClr val="009900"/>
                </a:solidFill>
              </a:rPr>
              <a:t>Methyl benzoate</a:t>
            </a:r>
          </a:p>
          <a:p>
            <a:pPr lvl="2"/>
            <a:r>
              <a:rPr lang="en-US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(C=O</a:t>
            </a:r>
            <a:r>
              <a:rPr lang="en-US" dirty="0" smtClean="0">
                <a:solidFill>
                  <a:srgbClr val="0070C0"/>
                </a:solidFill>
              </a:rPr>
              <a:t>)=1724 </a:t>
            </a:r>
            <a:r>
              <a:rPr lang="en-US" dirty="0">
                <a:solidFill>
                  <a:srgbClr val="0070C0"/>
                </a:solidFill>
              </a:rPr>
              <a:t>cm</a:t>
            </a:r>
            <a:r>
              <a:rPr lang="en-US" baseline="30000" dirty="0">
                <a:solidFill>
                  <a:srgbClr val="0070C0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00B050"/>
                </a:solidFill>
              </a:rPr>
              <a:t>(COC</a:t>
            </a:r>
            <a:r>
              <a:rPr lang="en-US" dirty="0" smtClean="0">
                <a:solidFill>
                  <a:srgbClr val="00B050"/>
                </a:solidFill>
              </a:rPr>
              <a:t>)=1112</a:t>
            </a:r>
            <a:r>
              <a:rPr lang="en-US" dirty="0">
                <a:solidFill>
                  <a:srgbClr val="00B050"/>
                </a:solidFill>
              </a:rPr>
              <a:t>, 1279 </a:t>
            </a:r>
            <a:r>
              <a:rPr lang="en-US" dirty="0" smtClean="0">
                <a:solidFill>
                  <a:srgbClr val="00B050"/>
                </a:solidFill>
              </a:rPr>
              <a:t>cm</a:t>
            </a:r>
            <a:r>
              <a:rPr lang="en-US" baseline="30000" dirty="0" smtClean="0">
                <a:solidFill>
                  <a:srgbClr val="00B050"/>
                </a:solidFill>
              </a:rPr>
              <a:t>-1</a:t>
            </a:r>
          </a:p>
          <a:p>
            <a:pPr lvl="1"/>
            <a:endParaRPr lang="en-US" baseline="30000" dirty="0">
              <a:solidFill>
                <a:srgbClr val="92D050"/>
              </a:solidFill>
            </a:endParaRPr>
          </a:p>
          <a:p>
            <a:pPr lvl="1"/>
            <a:endParaRPr lang="en-US" baseline="30000" dirty="0" smtClean="0">
              <a:solidFill>
                <a:srgbClr val="92D050"/>
              </a:solidFill>
            </a:endParaRPr>
          </a:p>
          <a:p>
            <a:pPr lvl="1"/>
            <a:endParaRPr lang="en-US" baseline="30000" dirty="0">
              <a:solidFill>
                <a:srgbClr val="92D050"/>
              </a:solidFill>
            </a:endParaRPr>
          </a:p>
          <a:p>
            <a:pPr lvl="1"/>
            <a:r>
              <a:rPr lang="en-US" b="1" i="1" dirty="0" smtClean="0">
                <a:solidFill>
                  <a:srgbClr val="009900"/>
                </a:solidFill>
              </a:rPr>
              <a:t>Methyl m-</a:t>
            </a:r>
            <a:r>
              <a:rPr lang="en-US" b="1" i="1" dirty="0" err="1" smtClean="0">
                <a:solidFill>
                  <a:srgbClr val="009900"/>
                </a:solidFill>
              </a:rPr>
              <a:t>nitrobenzoate</a:t>
            </a:r>
            <a:endParaRPr lang="en-US" b="1" i="1" dirty="0" smtClean="0">
              <a:solidFill>
                <a:srgbClr val="009900"/>
              </a:solidFill>
            </a:endParaRPr>
          </a:p>
          <a:p>
            <a:pPr lvl="2"/>
            <a:r>
              <a:rPr lang="en-US" dirty="0">
                <a:solidFill>
                  <a:srgbClr val="CC000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CC0000"/>
                </a:solidFill>
              </a:rPr>
              <a:t>(C=O</a:t>
            </a:r>
            <a:r>
              <a:rPr lang="en-US" dirty="0" smtClean="0">
                <a:solidFill>
                  <a:srgbClr val="CC0000"/>
                </a:solidFill>
              </a:rPr>
              <a:t>)=1721 </a:t>
            </a:r>
            <a:r>
              <a:rPr lang="en-US" dirty="0">
                <a:solidFill>
                  <a:srgbClr val="CC0000"/>
                </a:solidFill>
              </a:rPr>
              <a:t>cm</a:t>
            </a:r>
            <a:r>
              <a:rPr lang="en-US" baseline="30000" dirty="0">
                <a:solidFill>
                  <a:srgbClr val="CC0000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(COC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)=1137, 1293 cm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</a:rPr>
              <a:t>-1</a:t>
            </a:r>
            <a:endParaRPr lang="en-US" baseline="30000" dirty="0">
              <a:solidFill>
                <a:schemeClr val="accent4">
                  <a:lumMod val="50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)=1352, 1528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cm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marL="777240" lvl="2" indent="0">
              <a:buNone/>
            </a:pPr>
            <a:r>
              <a:rPr lang="en-US" baseline="30000" dirty="0">
                <a:solidFill>
                  <a:srgbClr val="92D050"/>
                </a:solidFill>
              </a:rPr>
              <a:t/>
            </a:r>
            <a:br>
              <a:rPr lang="en-US" baseline="30000" dirty="0">
                <a:solidFill>
                  <a:srgbClr val="92D050"/>
                </a:solidFill>
              </a:rPr>
            </a:br>
            <a:r>
              <a:rPr lang="en-US" baseline="30000" dirty="0" smtClean="0">
                <a:solidFill>
                  <a:srgbClr val="92D050"/>
                </a:solidFill>
              </a:rPr>
              <a:t>			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9" b="18985"/>
          <a:stretch/>
        </p:blipFill>
        <p:spPr bwMode="auto">
          <a:xfrm>
            <a:off x="4450080" y="1828800"/>
            <a:ext cx="4389120" cy="219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43600" y="35814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rgbClr val="0070C0"/>
                </a:solidFill>
              </a:rPr>
              <a:t>(C=O)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62800" y="3733800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rgbClr val="00B050"/>
                </a:solidFill>
              </a:rPr>
              <a:t>as</a:t>
            </a:r>
            <a:r>
              <a:rPr lang="en-US" sz="1400" dirty="0" smtClean="0">
                <a:solidFill>
                  <a:srgbClr val="00B050"/>
                </a:solidFill>
              </a:rPr>
              <a:t>(COC</a:t>
            </a:r>
            <a:r>
              <a:rPr lang="en-US" sz="1400" dirty="0">
                <a:solidFill>
                  <a:srgbClr val="00B050"/>
                </a:solidFill>
              </a:rPr>
              <a:t>)</a:t>
            </a:r>
          </a:p>
        </p:txBody>
      </p:sp>
      <p:pic>
        <p:nvPicPr>
          <p:cNvPr id="512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4" b="19199"/>
          <a:stretch/>
        </p:blipFill>
        <p:spPr bwMode="auto">
          <a:xfrm>
            <a:off x="4450080" y="4191000"/>
            <a:ext cx="4389120" cy="221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905218" y="5926666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C0000"/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rgbClr val="CC0000"/>
                </a:solidFill>
              </a:rPr>
              <a:t>(C=O)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29400" y="6324600"/>
            <a:ext cx="8901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chemeClr val="accent2">
                    <a:lumMod val="50000"/>
                  </a:schemeClr>
                </a:solidFill>
              </a:rPr>
              <a:t>as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486650" y="3427511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rgbClr val="00B050"/>
                </a:solidFill>
              </a:rPr>
              <a:t>s</a:t>
            </a:r>
            <a:r>
              <a:rPr lang="en-US" sz="1400" dirty="0" smtClean="0">
                <a:solidFill>
                  <a:srgbClr val="00B050"/>
                </a:solidFill>
              </a:rPr>
              <a:t>(COC</a:t>
            </a:r>
            <a:r>
              <a:rPr lang="en-US" sz="1400" dirty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10400" y="6169223"/>
            <a:ext cx="890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7467600" y="5712856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rgbClr val="7030A0"/>
                </a:solidFill>
              </a:rPr>
              <a:t>s</a:t>
            </a:r>
            <a:r>
              <a:rPr lang="en-US" sz="1400" dirty="0" smtClean="0">
                <a:solidFill>
                  <a:srgbClr val="7030A0"/>
                </a:solidFill>
              </a:rPr>
              <a:t>(COC</a:t>
            </a:r>
            <a:r>
              <a:rPr lang="en-US" sz="14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43800" y="5940623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rgbClr val="7030A0"/>
                </a:solidFill>
              </a:rPr>
              <a:t>as</a:t>
            </a:r>
            <a:r>
              <a:rPr lang="en-US" sz="1400" dirty="0" smtClean="0">
                <a:solidFill>
                  <a:srgbClr val="7030A0"/>
                </a:solidFill>
              </a:rPr>
              <a:t>(COC</a:t>
            </a:r>
            <a:r>
              <a:rPr lang="en-US" sz="1400" dirty="0">
                <a:solidFill>
                  <a:srgbClr val="7030A0"/>
                </a:solidFill>
              </a:rPr>
              <a:t>)</a:t>
            </a:r>
          </a:p>
        </p:txBody>
      </p:sp>
      <p:cxnSp>
        <p:nvCxnSpPr>
          <p:cNvPr id="4" name="Straight Arrow Connector 3"/>
          <p:cNvCxnSpPr>
            <a:stCxn id="17" idx="1"/>
          </p:cNvCxnSpPr>
          <p:nvPr/>
        </p:nvCxnSpPr>
        <p:spPr>
          <a:xfrm flipH="1" flipV="1">
            <a:off x="7391400" y="6020633"/>
            <a:ext cx="152400" cy="73879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858000" y="6020633"/>
            <a:ext cx="152400" cy="303967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162800" y="5866744"/>
            <a:ext cx="76200" cy="38969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50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 animBg="1"/>
      <p:bldP spid="13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1</a:t>
            </a:r>
            <a:r>
              <a:rPr lang="en-US" b="1" dirty="0" smtClean="0"/>
              <a:t>H-NMR spectrum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</a:rPr>
              <a:t>Aromatic range exhibits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a singlet, two doublets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and a triplet (7.2-8.9 ppm)</a:t>
            </a:r>
          </a:p>
          <a:p>
            <a:pPr lvl="1"/>
            <a:r>
              <a:rPr lang="en-US" dirty="0" smtClean="0">
                <a:solidFill>
                  <a:srgbClr val="660033"/>
                </a:solidFill>
              </a:rPr>
              <a:t>Methoxy group at 3.9 ppm</a:t>
            </a:r>
            <a:endParaRPr lang="en-US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805" y="1957387"/>
            <a:ext cx="4241195" cy="4062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724400" y="5562600"/>
            <a:ext cx="914400" cy="381000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001000" y="2514600"/>
            <a:ext cx="228600" cy="3429000"/>
          </a:xfrm>
          <a:prstGeom prst="rect">
            <a:avLst/>
          </a:prstGeom>
          <a:noFill/>
          <a:ln w="1905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869040"/>
              </p:ext>
            </p:extLst>
          </p:nvPr>
        </p:nvGraphicFramePr>
        <p:xfrm>
          <a:off x="1676400" y="4122952"/>
          <a:ext cx="2768399" cy="1820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ChemSketch" r:id="rId4" imgW="6873120" imgH="6702480" progId="ACD.ChemSketch.20">
                  <p:embed/>
                </p:oleObj>
              </mc:Choice>
              <mc:Fallback>
                <p:oleObj name="ChemSketch" r:id="rId4" imgW="6873120" imgH="6702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4122952"/>
                        <a:ext cx="2768399" cy="1820648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32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13</a:t>
            </a:r>
            <a:r>
              <a:rPr lang="en-US" b="1" dirty="0" smtClean="0"/>
              <a:t>C-NMR </a:t>
            </a:r>
            <a:r>
              <a:rPr lang="en-US" b="1" dirty="0"/>
              <a:t>spectrum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Carbonyl carbon (~166 ppm)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</a:rPr>
              <a:t>Aromatic </a:t>
            </a:r>
            <a:r>
              <a:rPr lang="en-US" dirty="0">
                <a:solidFill>
                  <a:srgbClr val="003300"/>
                </a:solidFill>
              </a:rPr>
              <a:t>range exhibits </a:t>
            </a:r>
            <a:br>
              <a:rPr lang="en-US" dirty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six signals (124-148 </a:t>
            </a:r>
            <a:r>
              <a:rPr lang="en-US" dirty="0">
                <a:solidFill>
                  <a:srgbClr val="003300"/>
                </a:solidFill>
              </a:rPr>
              <a:t>ppm)</a:t>
            </a:r>
          </a:p>
          <a:p>
            <a:pPr lvl="1"/>
            <a:r>
              <a:rPr lang="en-US" dirty="0">
                <a:solidFill>
                  <a:srgbClr val="660033"/>
                </a:solidFill>
              </a:rPr>
              <a:t>Methoxy group at </a:t>
            </a:r>
            <a:r>
              <a:rPr lang="en-US" dirty="0" smtClean="0">
                <a:solidFill>
                  <a:srgbClr val="660033"/>
                </a:solidFill>
              </a:rPr>
              <a:t>52 </a:t>
            </a:r>
            <a:r>
              <a:rPr lang="en-US" dirty="0">
                <a:solidFill>
                  <a:srgbClr val="660033"/>
                </a:solidFill>
              </a:rPr>
              <a:t>ppm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876" y="1752600"/>
            <a:ext cx="3829924" cy="3673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295900" y="4267200"/>
            <a:ext cx="190500" cy="10668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133600"/>
            <a:ext cx="762000" cy="3200400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229600" y="2133600"/>
            <a:ext cx="152400" cy="3200400"/>
          </a:xfrm>
          <a:prstGeom prst="rect">
            <a:avLst/>
          </a:prstGeom>
          <a:noFill/>
          <a:ln w="1905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5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Mass spectrum (EI)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m/z=181 ([M]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</a:rPr>
              <a:t>m/z=150 ([M-OCH</a:t>
            </a:r>
            <a:r>
              <a:rPr lang="en-US" baseline="-25000" dirty="0" smtClean="0">
                <a:solidFill>
                  <a:srgbClr val="003300"/>
                </a:solidFill>
              </a:rPr>
              <a:t>3</a:t>
            </a:r>
            <a:r>
              <a:rPr lang="en-US" dirty="0" smtClean="0">
                <a:solidFill>
                  <a:srgbClr val="003300"/>
                </a:solidFill>
              </a:rPr>
              <a:t>)]</a:t>
            </a:r>
            <a:r>
              <a:rPr lang="en-US" baseline="30000" dirty="0" smtClean="0">
                <a:solidFill>
                  <a:srgbClr val="003300"/>
                </a:solidFill>
              </a:rPr>
              <a:t>+</a:t>
            </a:r>
            <a:r>
              <a:rPr lang="en-US" dirty="0" smtClean="0">
                <a:solidFill>
                  <a:srgbClr val="003300"/>
                </a:solidFill>
              </a:rPr>
              <a:t>)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m/z=104 </a:t>
            </a:r>
            <a:r>
              <a:rPr lang="en-US" dirty="0">
                <a:solidFill>
                  <a:srgbClr val="C00000"/>
                </a:solidFill>
              </a:rPr>
              <a:t>([</a:t>
            </a:r>
            <a:r>
              <a:rPr lang="en-US" dirty="0" smtClean="0">
                <a:solidFill>
                  <a:srgbClr val="C00000"/>
                </a:solidFill>
              </a:rPr>
              <a:t>M-OCH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-NO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)]</a:t>
            </a:r>
            <a:r>
              <a:rPr lang="en-US" baseline="30000" dirty="0" smtClean="0">
                <a:solidFill>
                  <a:srgbClr val="C00000"/>
                </a:solidFill>
              </a:rPr>
              <a:t>+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362200" y="3276600"/>
            <a:ext cx="4719084" cy="31242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029200" y="4572000"/>
            <a:ext cx="0" cy="6096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15000" y="3581400"/>
            <a:ext cx="381000" cy="457200"/>
          </a:xfrm>
          <a:prstGeom prst="straightConnector1">
            <a:avLst/>
          </a:prstGeom>
          <a:ln w="1905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812280" y="4717312"/>
            <a:ext cx="0" cy="6096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070760"/>
              </p:ext>
            </p:extLst>
          </p:nvPr>
        </p:nvGraphicFramePr>
        <p:xfrm>
          <a:off x="5562047" y="1676806"/>
          <a:ext cx="1519237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r:id="rId4" imgW="1519136" imgH="1572434" progId="">
                  <p:embed/>
                </p:oleObj>
              </mc:Choice>
              <mc:Fallback>
                <p:oleObj r:id="rId4" imgW="1519136" imgH="1572434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047" y="1676806"/>
                        <a:ext cx="1519237" cy="1573213"/>
                      </a:xfrm>
                      <a:prstGeom prst="rect">
                        <a:avLst/>
                      </a:prstGeom>
                      <a:solidFill>
                        <a:srgbClr val="33CC33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143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nitration of aromatic systems is an example of an electrophilic aromatic substitution (</a:t>
            </a:r>
            <a:r>
              <a:rPr lang="en-US" sz="2400" i="1" dirty="0" smtClean="0"/>
              <a:t>EAS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Statistically, an </a:t>
            </a:r>
            <a:r>
              <a:rPr lang="en-US" sz="2400" i="1" dirty="0" smtClean="0"/>
              <a:t>EAS</a:t>
            </a:r>
            <a:r>
              <a:rPr lang="en-US" sz="2400" dirty="0" smtClean="0"/>
              <a:t> on a mono-substituted arene should </a:t>
            </a:r>
            <a:br>
              <a:rPr lang="en-US" sz="2400" dirty="0" smtClean="0"/>
            </a:br>
            <a:r>
              <a:rPr lang="en-US" sz="2400" dirty="0" smtClean="0"/>
              <a:t>afford 40 % of the ortho (two positions), 40 % of the meta </a:t>
            </a:r>
            <a:br>
              <a:rPr lang="en-US" sz="2400" dirty="0" smtClean="0"/>
            </a:br>
            <a:r>
              <a:rPr lang="en-US" sz="2400" dirty="0" smtClean="0"/>
              <a:t>(two positions) and 20 % of the para (one position) product</a:t>
            </a:r>
          </a:p>
          <a:p>
            <a:r>
              <a:rPr lang="en-US" sz="2400" dirty="0" smtClean="0"/>
              <a:t>The observed product distributions in EAS look very different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332550"/>
              </p:ext>
            </p:extLst>
          </p:nvPr>
        </p:nvGraphicFramePr>
        <p:xfrm>
          <a:off x="2362200" y="4084320"/>
          <a:ext cx="42672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914400"/>
                <a:gridCol w="914400"/>
                <a:gridCol w="9144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Substituent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ortho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para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FF0000"/>
                          </a:solidFill>
                        </a:rPr>
                        <a:t>CH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600" i="1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33 %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 5 %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62 %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FF0000"/>
                          </a:solidFill>
                        </a:rPr>
                        <a:t>OCH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6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43 %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56 %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0070C0"/>
                          </a:solidFill>
                        </a:rPr>
                        <a:t>NO</a:t>
                      </a:r>
                      <a:r>
                        <a:rPr lang="en-US" sz="1600" i="1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600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6 %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93 %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0070C0"/>
                          </a:solidFill>
                        </a:rPr>
                        <a:t>CHO</a:t>
                      </a:r>
                      <a:endParaRPr lang="en-US" sz="1600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19 %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72 %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9 %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C00000"/>
                          </a:solidFill>
                        </a:rPr>
                        <a:t>NH</a:t>
                      </a:r>
                      <a:r>
                        <a:rPr lang="en-US" sz="1600" i="1" baseline="-25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600" i="1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50 %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49 %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31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Substituents can be categorized into three groups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Among ortho/para directing </a:t>
            </a:r>
            <a:r>
              <a:rPr lang="en-US" sz="2800" dirty="0"/>
              <a:t>substituents</a:t>
            </a:r>
            <a:r>
              <a:rPr lang="en-US" dirty="0" smtClean="0"/>
              <a:t>, an additional steric effect has to be considered when predicting the product distribution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 larger substituent on the ring causes the increased formation of the para isomer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methyl (58:37), isopropyl (30:62), </a:t>
            </a:r>
            <a:r>
              <a:rPr lang="en-US" i="1" dirty="0" smtClean="0">
                <a:solidFill>
                  <a:srgbClr val="002060"/>
                </a:solidFill>
              </a:rPr>
              <a:t>tert</a:t>
            </a:r>
            <a:r>
              <a:rPr lang="en-US" dirty="0" smtClean="0">
                <a:solidFill>
                  <a:srgbClr val="002060"/>
                </a:solidFill>
              </a:rPr>
              <a:t>.-butyl (16:73) in nitration reactions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larger electrophile also favors the para position i.e., </a:t>
            </a:r>
            <a:r>
              <a:rPr lang="en-US" dirty="0" err="1" smtClean="0">
                <a:solidFill>
                  <a:srgbClr val="002060"/>
                </a:solidFill>
              </a:rPr>
              <a:t>sulfonation</a:t>
            </a:r>
            <a:r>
              <a:rPr lang="en-US" dirty="0" smtClean="0">
                <a:solidFill>
                  <a:srgbClr val="002060"/>
                </a:solidFill>
              </a:rPr>
              <a:t> (99 %, V=50 Å</a:t>
            </a:r>
            <a:r>
              <a:rPr lang="en-US" baseline="30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 and </a:t>
            </a:r>
            <a:r>
              <a:rPr lang="en-US" dirty="0" err="1" smtClean="0">
                <a:solidFill>
                  <a:srgbClr val="002060"/>
                </a:solidFill>
              </a:rPr>
              <a:t>bromination</a:t>
            </a:r>
            <a:r>
              <a:rPr lang="en-US" dirty="0" smtClean="0">
                <a:solidFill>
                  <a:srgbClr val="002060"/>
                </a:solidFill>
              </a:rPr>
              <a:t> (87 %, V=29 </a:t>
            </a:r>
            <a:r>
              <a:rPr lang="en-US" dirty="0">
                <a:solidFill>
                  <a:srgbClr val="002060"/>
                </a:solidFill>
              </a:rPr>
              <a:t>Å</a:t>
            </a:r>
            <a:r>
              <a:rPr lang="en-US" baseline="30000" dirty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 affords more para product than chlorination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(55 %, V=24 </a:t>
            </a:r>
            <a:r>
              <a:rPr lang="en-US" dirty="0">
                <a:solidFill>
                  <a:srgbClr val="002060"/>
                </a:solidFill>
              </a:rPr>
              <a:t>Å</a:t>
            </a:r>
            <a:r>
              <a:rPr lang="en-US" baseline="30000" dirty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 and nitration (70 %, V=30 </a:t>
            </a:r>
            <a:r>
              <a:rPr lang="en-US" dirty="0">
                <a:solidFill>
                  <a:srgbClr val="002060"/>
                </a:solidFill>
              </a:rPr>
              <a:t>Å</a:t>
            </a:r>
            <a:r>
              <a:rPr lang="en-US" baseline="30000" dirty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 in the reaction with </a:t>
            </a:r>
            <a:r>
              <a:rPr lang="en-US" dirty="0" err="1" smtClean="0">
                <a:solidFill>
                  <a:srgbClr val="002060"/>
                </a:solidFill>
              </a:rPr>
              <a:t>chlorobenzene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Size does not always favor para-substitution: the nitration of </a:t>
            </a:r>
            <a:r>
              <a:rPr lang="en-US" dirty="0" err="1" smtClean="0">
                <a:solidFill>
                  <a:srgbClr val="002060"/>
                </a:solidFill>
              </a:rPr>
              <a:t>fluorobenzene</a:t>
            </a:r>
            <a:r>
              <a:rPr lang="en-US" dirty="0" smtClean="0">
                <a:solidFill>
                  <a:srgbClr val="002060"/>
                </a:solidFill>
              </a:rPr>
              <a:t> affords 88 % of the para-product while the nitration of </a:t>
            </a:r>
            <a:r>
              <a:rPr lang="en-US" dirty="0" err="1" smtClean="0">
                <a:solidFill>
                  <a:srgbClr val="002060"/>
                </a:solidFill>
              </a:rPr>
              <a:t>iodobenzene</a:t>
            </a:r>
            <a:r>
              <a:rPr lang="en-US" dirty="0" smtClean="0">
                <a:solidFill>
                  <a:srgbClr val="002060"/>
                </a:solidFill>
              </a:rPr>
              <a:t> yields only 60 % of the para-product despite the larger size of the substituent. </a:t>
            </a:r>
            <a:r>
              <a:rPr lang="en-US" b="1" i="1" dirty="0" smtClean="0">
                <a:solidFill>
                  <a:srgbClr val="003300"/>
                </a:solidFill>
              </a:rPr>
              <a:t>Why?</a:t>
            </a:r>
            <a:endParaRPr lang="en-US" b="1" i="1" dirty="0">
              <a:solidFill>
                <a:srgbClr val="0033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111143"/>
              </p:ext>
            </p:extLst>
          </p:nvPr>
        </p:nvGraphicFramePr>
        <p:xfrm>
          <a:off x="838200" y="1905000"/>
          <a:ext cx="75438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95400"/>
                <a:gridCol w="1219200"/>
                <a:gridCol w="1219200"/>
                <a:gridCol w="2590800"/>
              </a:tblGrid>
              <a:tr h="56798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Inductive effect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Resonance  effect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Activity in EAS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Direction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Examples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ortho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para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OR, NR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CR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dirty="0" smtClean="0"/>
                        <a:t>, O(C=O)R</a:t>
                      </a:r>
                      <a:endParaRPr lang="en-US" sz="1600" dirty="0"/>
                    </a:p>
                  </a:txBody>
                  <a:tcPr/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ortho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para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F, </a:t>
                      </a:r>
                      <a:r>
                        <a:rPr lang="en-US" sz="1600" dirty="0" err="1" smtClean="0"/>
                        <a:t>Cl</a:t>
                      </a:r>
                      <a:r>
                        <a:rPr lang="en-US" sz="1600" dirty="0" smtClean="0"/>
                        <a:t>, Br, I</a:t>
                      </a:r>
                      <a:endParaRPr lang="en-US" sz="1600" dirty="0"/>
                    </a:p>
                  </a:txBody>
                  <a:tcPr/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very 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COR,</a:t>
                      </a:r>
                      <a:r>
                        <a:rPr lang="en-US" sz="1600" baseline="0" dirty="0" smtClean="0"/>
                        <a:t> CF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0" dirty="0" smtClean="0"/>
                        <a:t>, CN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56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Electron-donating </a:t>
            </a:r>
            <a:r>
              <a:rPr lang="en-US" sz="2000" dirty="0" smtClean="0"/>
              <a:t>substituents, mostly bonded via heteroatoms with lone pairs, are </a:t>
            </a:r>
            <a:r>
              <a:rPr lang="en-US" sz="2000" dirty="0"/>
              <a:t>ortho/para directing because </a:t>
            </a:r>
            <a:r>
              <a:rPr lang="en-US" sz="2000" dirty="0" smtClean="0"/>
              <a:t>the additional resonance structure contributes significantly to the stabilization of the positive charge</a:t>
            </a:r>
          </a:p>
          <a:p>
            <a:r>
              <a:rPr lang="en-US" sz="2000" dirty="0" smtClean="0"/>
              <a:t>Electron-withdrawing </a:t>
            </a:r>
            <a:r>
              <a:rPr lang="en-US" sz="2000" dirty="0"/>
              <a:t>substituents </a:t>
            </a:r>
            <a:r>
              <a:rPr lang="en-US" sz="2000" dirty="0" smtClean="0"/>
              <a:t>favor meta addition in order to avoid </a:t>
            </a:r>
            <a:br>
              <a:rPr lang="en-US" sz="2000" dirty="0" smtClean="0"/>
            </a:br>
            <a:r>
              <a:rPr lang="en-US" sz="2000" dirty="0" smtClean="0"/>
              <a:t>the concentration of the positive charges on the </a:t>
            </a:r>
            <a:r>
              <a:rPr lang="en-US" sz="2000" b="1" i="1" dirty="0" smtClean="0">
                <a:solidFill>
                  <a:srgbClr val="660033"/>
                </a:solidFill>
              </a:rPr>
              <a:t>ipso-carbon</a:t>
            </a:r>
            <a:endParaRPr lang="en-US" sz="2000" b="1" i="1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0" name="Picture 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52800"/>
            <a:ext cx="4191000" cy="2834119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Rounded Rectangle 4"/>
          <p:cNvSpPr/>
          <p:nvPr/>
        </p:nvSpPr>
        <p:spPr>
          <a:xfrm>
            <a:off x="5867400" y="3352800"/>
            <a:ext cx="685800" cy="9144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791200" y="5029200"/>
            <a:ext cx="685800" cy="11430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85160" y="4480560"/>
            <a:ext cx="91440" cy="91440"/>
          </a:xfrm>
          <a:prstGeom prst="ellipse">
            <a:avLst/>
          </a:prstGeom>
          <a:noFill/>
          <a:ln w="254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both types of groups are present, the </a:t>
            </a:r>
            <a:r>
              <a:rPr lang="en-US" dirty="0">
                <a:solidFill>
                  <a:srgbClr val="009900"/>
                </a:solidFill>
              </a:rPr>
              <a:t>strongest activating </a:t>
            </a:r>
            <a:r>
              <a:rPr lang="en-US" dirty="0"/>
              <a:t>substituent </a:t>
            </a:r>
            <a:r>
              <a:rPr lang="en-US" dirty="0" smtClean="0"/>
              <a:t>will </a:t>
            </a:r>
            <a:r>
              <a:rPr lang="en-US" dirty="0"/>
              <a:t>win out over weakly activating or a </a:t>
            </a:r>
            <a:r>
              <a:rPr lang="en-US" dirty="0">
                <a:solidFill>
                  <a:srgbClr val="C00000"/>
                </a:solidFill>
              </a:rPr>
              <a:t>deactivating substituent </a:t>
            </a:r>
            <a:r>
              <a:rPr lang="en-US" dirty="0"/>
              <a:t>when it comes to the directing effect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IV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496502"/>
              </p:ext>
            </p:extLst>
          </p:nvPr>
        </p:nvGraphicFramePr>
        <p:xfrm>
          <a:off x="1645920" y="3383280"/>
          <a:ext cx="7159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CS ChemDraw Drawing" r:id="rId3" imgW="715794" imgH="1659237" progId="ChemDraw.Document.6.0">
                  <p:embed/>
                </p:oleObj>
              </mc:Choice>
              <mc:Fallback>
                <p:oleObj name="CS ChemDraw Drawing" r:id="rId3" imgW="715794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5920" y="3383280"/>
                        <a:ext cx="7159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947199"/>
              </p:ext>
            </p:extLst>
          </p:nvPr>
        </p:nvGraphicFramePr>
        <p:xfrm>
          <a:off x="3657600" y="3383280"/>
          <a:ext cx="12366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CS ChemDraw Drawing" r:id="rId5" imgW="1237034" imgH="1659237" progId="ChemDraw.Document.6.0">
                  <p:embed/>
                </p:oleObj>
              </mc:Choice>
              <mc:Fallback>
                <p:oleObj name="CS ChemDraw Drawing" r:id="rId5" imgW="1237034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3383280"/>
                        <a:ext cx="12366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840158"/>
              </p:ext>
            </p:extLst>
          </p:nvPr>
        </p:nvGraphicFramePr>
        <p:xfrm>
          <a:off x="6126480" y="3383280"/>
          <a:ext cx="17573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CS ChemDraw Drawing" r:id="rId7" imgW="1756923" imgH="1659237" progId="ChemDraw.Document.6.0">
                  <p:embed/>
                </p:oleObj>
              </mc:Choice>
              <mc:Fallback>
                <p:oleObj name="CS ChemDraw Drawing" r:id="rId7" imgW="1756923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26480" y="3383280"/>
                        <a:ext cx="17573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>
            <a:off x="2514600" y="3962400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029200" y="3962400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800" y="3352800"/>
            <a:ext cx="533400" cy="22860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52600" y="4800600"/>
            <a:ext cx="533400" cy="30480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23356" y="3352800"/>
            <a:ext cx="119936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H</a:t>
            </a:r>
            <a:r>
              <a:rPr lang="en-US" sz="1400" b="1" baseline="-25000" dirty="0" smtClean="0"/>
              <a:t>2</a:t>
            </a:r>
            <a:r>
              <a:rPr lang="en-US" sz="1400" b="1" dirty="0" smtClean="0"/>
              <a:t>SO</a:t>
            </a:r>
            <a:r>
              <a:rPr lang="en-US" sz="1400" b="1" baseline="-25000" dirty="0" smtClean="0"/>
              <a:t>4</a:t>
            </a:r>
            <a:r>
              <a:rPr lang="en-US" sz="1400" b="1" dirty="0" smtClean="0"/>
              <a:t>/HNO</a:t>
            </a:r>
            <a:r>
              <a:rPr lang="en-US" sz="1400" b="1" baseline="-25000" dirty="0" smtClean="0"/>
              <a:t>3</a:t>
            </a:r>
            <a:br>
              <a:rPr lang="en-US" sz="1400" b="1" baseline="-25000" dirty="0" smtClean="0"/>
            </a:br>
            <a:r>
              <a:rPr lang="en-US" sz="1400" b="1" dirty="0" smtClean="0"/>
              <a:t>25 </a:t>
            </a:r>
            <a:r>
              <a:rPr lang="en-US" sz="1400" b="1" baseline="30000" dirty="0" smtClean="0"/>
              <a:t>o</a:t>
            </a:r>
            <a:r>
              <a:rPr lang="en-US" sz="1400" b="1" dirty="0" smtClean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0800" y="4431267"/>
            <a:ext cx="543739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99%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421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The nitration reaction uses the </a:t>
            </a:r>
            <a:r>
              <a:rPr lang="en-US" sz="2400" i="1" dirty="0" err="1" smtClean="0"/>
              <a:t>nitronium</a:t>
            </a:r>
            <a:r>
              <a:rPr lang="en-US" sz="2400" dirty="0" smtClean="0"/>
              <a:t> ion (NO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) as electrophile</a:t>
            </a:r>
          </a:p>
          <a:p>
            <a:r>
              <a:rPr lang="en-US" sz="2400" dirty="0" smtClean="0"/>
              <a:t>Sources</a:t>
            </a:r>
            <a:r>
              <a:rPr lang="en-US" sz="2400" dirty="0"/>
              <a:t> </a:t>
            </a:r>
            <a:r>
              <a:rPr lang="en-US" sz="2400" dirty="0" smtClean="0"/>
              <a:t>(mostly </a:t>
            </a:r>
            <a:r>
              <a:rPr lang="en-US" sz="2400" i="1" dirty="0" smtClean="0"/>
              <a:t>in-situ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Diluted </a:t>
            </a:r>
            <a:r>
              <a:rPr lang="en-US" sz="2000" dirty="0">
                <a:solidFill>
                  <a:srgbClr val="002060"/>
                </a:solidFill>
              </a:rPr>
              <a:t>or concentrated HNO</a:t>
            </a:r>
            <a:r>
              <a:rPr lang="en-US" sz="2000" baseline="-25000" dirty="0">
                <a:solidFill>
                  <a:srgbClr val="002060"/>
                </a:solidFill>
              </a:rPr>
              <a:t>3 </a:t>
            </a:r>
            <a:endParaRPr lang="en-US" sz="2000" dirty="0">
              <a:solidFill>
                <a:srgbClr val="002060"/>
              </a:solidFill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Mixture </a:t>
            </a:r>
            <a:r>
              <a:rPr lang="en-US" sz="2000" dirty="0">
                <a:solidFill>
                  <a:srgbClr val="002060"/>
                </a:solidFill>
              </a:rPr>
              <a:t>of concentrated HNO</a:t>
            </a:r>
            <a:r>
              <a:rPr lang="en-US" sz="2000" baseline="-25000" dirty="0">
                <a:solidFill>
                  <a:srgbClr val="002060"/>
                </a:solidFill>
              </a:rPr>
              <a:t>3</a:t>
            </a:r>
            <a:r>
              <a:rPr lang="en-US" sz="2000" dirty="0">
                <a:solidFill>
                  <a:srgbClr val="002060"/>
                </a:solidFill>
              </a:rPr>
              <a:t> and concentrated H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SO</a:t>
            </a:r>
            <a:r>
              <a:rPr lang="en-US" sz="2000" baseline="-25000" dirty="0">
                <a:solidFill>
                  <a:srgbClr val="002060"/>
                </a:solidFill>
              </a:rPr>
              <a:t>4 </a:t>
            </a:r>
            <a:endParaRPr lang="en-US" sz="2000" dirty="0">
              <a:solidFill>
                <a:srgbClr val="002060"/>
              </a:solidFill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N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O</a:t>
            </a:r>
            <a:r>
              <a:rPr lang="en-US" sz="2000" baseline="-25000" dirty="0" smtClean="0">
                <a:solidFill>
                  <a:srgbClr val="002060"/>
                </a:solidFill>
              </a:rPr>
              <a:t>5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in CCl</a:t>
            </a:r>
            <a:r>
              <a:rPr lang="en-US" sz="2000" baseline="-25000" dirty="0">
                <a:solidFill>
                  <a:srgbClr val="002060"/>
                </a:solidFill>
              </a:rPr>
              <a:t>4</a:t>
            </a:r>
            <a:r>
              <a:rPr lang="en-US" sz="2000" dirty="0">
                <a:solidFill>
                  <a:srgbClr val="002060"/>
                </a:solidFill>
              </a:rPr>
              <a:t>  (NO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baseline="30000" dirty="0">
                <a:solidFill>
                  <a:srgbClr val="002060"/>
                </a:solidFill>
              </a:rPr>
              <a:t>+</a:t>
            </a:r>
            <a:r>
              <a:rPr lang="en-US" sz="2000" dirty="0">
                <a:solidFill>
                  <a:srgbClr val="002060"/>
                </a:solidFill>
              </a:rPr>
              <a:t> + NO</a:t>
            </a:r>
            <a:r>
              <a:rPr lang="en-US" sz="2000" baseline="-25000" dirty="0">
                <a:solidFill>
                  <a:srgbClr val="002060"/>
                </a:solidFill>
              </a:rPr>
              <a:t>3</a:t>
            </a:r>
            <a:r>
              <a:rPr lang="en-US" sz="2000" baseline="30000" dirty="0">
                <a:solidFill>
                  <a:srgbClr val="002060"/>
                </a:solidFill>
              </a:rPr>
              <a:t>-</a:t>
            </a:r>
            <a:r>
              <a:rPr lang="en-US" sz="2000" dirty="0">
                <a:solidFill>
                  <a:srgbClr val="002060"/>
                </a:solidFill>
              </a:rPr>
              <a:t>) (Note: N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O</a:t>
            </a:r>
            <a:r>
              <a:rPr lang="en-US" sz="2000" baseline="-25000" dirty="0">
                <a:solidFill>
                  <a:srgbClr val="002060"/>
                </a:solidFill>
              </a:rPr>
              <a:t>5</a:t>
            </a:r>
            <a:r>
              <a:rPr lang="en-US" sz="2000" dirty="0">
                <a:solidFill>
                  <a:srgbClr val="002060"/>
                </a:solidFill>
              </a:rPr>
              <a:t> is made from 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 and O</a:t>
            </a:r>
            <a:r>
              <a:rPr lang="en-US" sz="2000" baseline="-25000" dirty="0">
                <a:solidFill>
                  <a:srgbClr val="002060"/>
                </a:solidFill>
              </a:rPr>
              <a:t>3</a:t>
            </a:r>
            <a:r>
              <a:rPr lang="en-US" sz="2000" dirty="0">
                <a:solidFill>
                  <a:srgbClr val="002060"/>
                </a:solidFill>
              </a:rPr>
              <a:t>!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While </a:t>
            </a:r>
            <a:r>
              <a:rPr lang="en-US" sz="2000" dirty="0">
                <a:solidFill>
                  <a:srgbClr val="002060"/>
                </a:solidFill>
              </a:rPr>
              <a:t>NO</a:t>
            </a:r>
            <a:r>
              <a:rPr lang="en-US" sz="2000" baseline="-25000" dirty="0">
                <a:solidFill>
                  <a:srgbClr val="002060"/>
                </a:solidFill>
              </a:rPr>
              <a:t>2 </a:t>
            </a:r>
            <a:r>
              <a:rPr lang="en-US" sz="2000" dirty="0">
                <a:solidFill>
                  <a:srgbClr val="002060"/>
                </a:solidFill>
              </a:rPr>
              <a:t>is a brown </a:t>
            </a:r>
            <a:r>
              <a:rPr lang="en-US" sz="2000" dirty="0" smtClean="0">
                <a:solidFill>
                  <a:srgbClr val="002060"/>
                </a:solidFill>
              </a:rPr>
              <a:t>gas, </a:t>
            </a:r>
            <a:r>
              <a:rPr lang="en-US" sz="2000" dirty="0">
                <a:solidFill>
                  <a:srgbClr val="002060"/>
                </a:solidFill>
              </a:rPr>
              <a:t>N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O</a:t>
            </a:r>
            <a:r>
              <a:rPr lang="en-US" sz="2000" baseline="-25000" dirty="0">
                <a:solidFill>
                  <a:srgbClr val="002060"/>
                </a:solidFill>
              </a:rPr>
              <a:t>5</a:t>
            </a:r>
            <a:r>
              <a:rPr lang="en-US" sz="2000" dirty="0">
                <a:solidFill>
                  <a:srgbClr val="002060"/>
                </a:solidFill>
              </a:rPr>
              <a:t> forms a white solid</a:t>
            </a:r>
            <a:r>
              <a:rPr lang="en-US" sz="2000" dirty="0" smtClean="0">
                <a:solidFill>
                  <a:srgbClr val="002060"/>
                </a:solidFill>
              </a:rPr>
              <a:t>!)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KNO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/H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SO</a:t>
            </a:r>
            <a:r>
              <a:rPr lang="en-US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in </a:t>
            </a:r>
            <a:r>
              <a:rPr lang="en-US" sz="2000" dirty="0" smtClean="0">
                <a:solidFill>
                  <a:srgbClr val="002060"/>
                </a:solidFill>
              </a:rPr>
              <a:t>CH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Cl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Nitronium </a:t>
            </a:r>
            <a:r>
              <a:rPr lang="en-US" sz="2000" dirty="0">
                <a:solidFill>
                  <a:srgbClr val="002060"/>
                </a:solidFill>
              </a:rPr>
              <a:t>salts (NO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baseline="30000" dirty="0">
                <a:solidFill>
                  <a:srgbClr val="002060"/>
                </a:solidFill>
              </a:rPr>
              <a:t>+</a:t>
            </a:r>
            <a:r>
              <a:rPr lang="en-US" sz="2000" dirty="0">
                <a:solidFill>
                  <a:srgbClr val="002060"/>
                </a:solidFill>
              </a:rPr>
              <a:t>BF</a:t>
            </a:r>
            <a:r>
              <a:rPr lang="en-US" sz="2000" baseline="-25000" dirty="0">
                <a:solidFill>
                  <a:srgbClr val="002060"/>
                </a:solidFill>
              </a:rPr>
              <a:t>4</a:t>
            </a:r>
            <a:r>
              <a:rPr lang="en-US" sz="2000" baseline="30000" dirty="0">
                <a:solidFill>
                  <a:srgbClr val="002060"/>
                </a:solidFill>
              </a:rPr>
              <a:t>-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smtClean="0">
                <a:solidFill>
                  <a:srgbClr val="002060"/>
                </a:solidFill>
              </a:rPr>
              <a:t>NO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baseline="30000" dirty="0" smtClean="0">
                <a:solidFill>
                  <a:srgbClr val="002060"/>
                </a:solidFill>
              </a:rPr>
              <a:t>+</a:t>
            </a:r>
            <a:r>
              <a:rPr lang="en-US" sz="2000" dirty="0" smtClean="0">
                <a:solidFill>
                  <a:srgbClr val="002060"/>
                </a:solidFill>
              </a:rPr>
              <a:t>PF</a:t>
            </a:r>
            <a:r>
              <a:rPr lang="en-US" sz="2000" baseline="-25000" dirty="0" smtClean="0">
                <a:solidFill>
                  <a:srgbClr val="002060"/>
                </a:solidFill>
              </a:rPr>
              <a:t>6</a:t>
            </a:r>
            <a:r>
              <a:rPr lang="en-US" sz="2000" baseline="30000" dirty="0" smtClean="0">
                <a:solidFill>
                  <a:srgbClr val="002060"/>
                </a:solidFill>
              </a:rPr>
              <a:t>-</a:t>
            </a:r>
            <a:r>
              <a:rPr lang="en-US" sz="2000" dirty="0" smtClean="0">
                <a:solidFill>
                  <a:srgbClr val="002060"/>
                </a:solidFill>
              </a:rPr>
              <a:t>, both do not dissolve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well in organic solvents) 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i="1" dirty="0" smtClean="0">
                <a:solidFill>
                  <a:schemeClr val="tx1"/>
                </a:solidFill>
              </a:rPr>
              <a:t>nitronium</a:t>
            </a:r>
            <a:r>
              <a:rPr lang="en-US" dirty="0" smtClean="0">
                <a:solidFill>
                  <a:schemeClr val="tx1"/>
                </a:solidFill>
              </a:rPr>
              <a:t> ion is a very strong electrophile because only one resonance form with positive charge mostly on the nitrogen atom (</a:t>
            </a:r>
            <a:r>
              <a:rPr lang="en-US" dirty="0" smtClean="0">
                <a:solidFill>
                  <a:srgbClr val="FF0000"/>
                </a:solidFill>
              </a:rPr>
              <a:t>red=negative charge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blue=positive charge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chemeClr val="tx1"/>
                </a:solidFill>
              </a:rPr>
              <a:t>The calculated bond order for the NO bond is 1.84 (HF/6-31G**)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As a result, the nitrogen atom almost bears a full positive charge!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endParaRPr lang="en-US" sz="2800" dirty="0">
              <a:solidFill>
                <a:schemeClr val="tx1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Nitration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11"/>
          <a:stretch/>
        </p:blipFill>
        <p:spPr bwMode="auto">
          <a:xfrm>
            <a:off x="7311207" y="3352800"/>
            <a:ext cx="1145783" cy="89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19299"/>
            <a:ext cx="1295400" cy="802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29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9530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Because methyl benzoate is an electron deficient arene, a mixture </a:t>
            </a:r>
            <a:br>
              <a:rPr lang="en-US" sz="2200" dirty="0" smtClean="0"/>
            </a:br>
            <a:r>
              <a:rPr lang="en-US" sz="2200" dirty="0" smtClean="0"/>
              <a:t>of concentrated nitric acid and concentrated sulfuric acid is used </a:t>
            </a:r>
            <a:br>
              <a:rPr lang="en-US" sz="2200" dirty="0" smtClean="0"/>
            </a:br>
            <a:r>
              <a:rPr lang="en-US" sz="2200" dirty="0" smtClean="0"/>
              <a:t>to generate the </a:t>
            </a:r>
            <a:r>
              <a:rPr lang="en-US" sz="2200" i="1" dirty="0" smtClean="0"/>
              <a:t>nitronium</a:t>
            </a:r>
            <a:r>
              <a:rPr lang="en-US" sz="2200" dirty="0" smtClean="0"/>
              <a:t> 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200" dirty="0" smtClean="0"/>
              <a:t>The strongly electrophilic character of the </a:t>
            </a:r>
            <a:r>
              <a:rPr lang="en-US" sz="2200" i="1" dirty="0" smtClean="0"/>
              <a:t>nitronium</a:t>
            </a:r>
            <a:r>
              <a:rPr lang="en-US" sz="2200" dirty="0" smtClean="0"/>
              <a:t> ion and the exothermic nature of the nitration reaction poses a problem in </a:t>
            </a:r>
            <a:br>
              <a:rPr lang="en-US" sz="2200" dirty="0" smtClean="0"/>
            </a:br>
            <a:r>
              <a:rPr lang="en-US" sz="2200" dirty="0" smtClean="0"/>
              <a:t>terms of polynitration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200" dirty="0" smtClean="0"/>
              <a:t>Many polynitration compounds are explosive i.e., TNT, nitroglycerin, </a:t>
            </a:r>
            <a:br>
              <a:rPr lang="en-US" sz="2200" dirty="0" smtClean="0"/>
            </a:br>
            <a:r>
              <a:rPr lang="en-US" sz="2200" i="1" dirty="0" smtClean="0"/>
              <a:t>1,3,5</a:t>
            </a:r>
            <a:r>
              <a:rPr lang="en-US" sz="2200" dirty="0" smtClean="0"/>
              <a:t>-trinitro-</a:t>
            </a:r>
            <a:r>
              <a:rPr lang="en-US" sz="2200" i="1" dirty="0" smtClean="0"/>
              <a:t>1,3,5</a:t>
            </a:r>
            <a:r>
              <a:rPr lang="en-US" sz="2200" dirty="0" smtClean="0"/>
              <a:t>-triazacyclohexane (main component in C4), etc. </a:t>
            </a:r>
          </a:p>
          <a:p>
            <a:r>
              <a:rPr lang="en-US" sz="2200" dirty="0" smtClean="0"/>
              <a:t>The </a:t>
            </a:r>
            <a:r>
              <a:rPr lang="en-US" sz="2200" smtClean="0"/>
              <a:t>reaction usually affords </a:t>
            </a:r>
            <a:r>
              <a:rPr lang="en-US" sz="2200" dirty="0" smtClean="0"/>
              <a:t>about 10 % of the p-isomer</a:t>
            </a:r>
            <a:endParaRPr lang="en-US" sz="2200" dirty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Nitration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4099" name="Picture 1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50160"/>
            <a:ext cx="5374640" cy="8026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pic>
        <p:nvPicPr>
          <p:cNvPr id="4100" name="Picture 1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547" y="4358132"/>
            <a:ext cx="5935853" cy="89966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383775"/>
            <a:ext cx="1220972" cy="96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550617"/>
              </p:ext>
            </p:extLst>
          </p:nvPr>
        </p:nvGraphicFramePr>
        <p:xfrm>
          <a:off x="7239000" y="4358132"/>
          <a:ext cx="1211596" cy="899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r:id="rId6" imgW="1756653" imgH="1305554" progId="">
                  <p:embed/>
                </p:oleObj>
              </mc:Choice>
              <mc:Fallback>
                <p:oleObj r:id="rId6" imgW="1756653" imgH="1305554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39000" y="4358132"/>
                        <a:ext cx="1211596" cy="89966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0400" y="5057001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E</a:t>
            </a:r>
            <a:r>
              <a:rPr lang="en-US" sz="1200" b="1" baseline="-25000" dirty="0" smtClean="0">
                <a:solidFill>
                  <a:srgbClr val="C00000"/>
                </a:solidFill>
              </a:rPr>
              <a:t>A</a:t>
            </a:r>
            <a:r>
              <a:rPr lang="en-US" sz="1200" b="1" dirty="0" smtClean="0">
                <a:solidFill>
                  <a:srgbClr val="C00000"/>
                </a:solidFill>
              </a:rPr>
              <a:t>=79 kJ/mol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90965" y="5057001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E</a:t>
            </a:r>
            <a:r>
              <a:rPr lang="en-US" sz="1200" b="1" baseline="-25000" dirty="0" smtClean="0">
                <a:solidFill>
                  <a:srgbClr val="C00000"/>
                </a:solidFill>
              </a:rPr>
              <a:t>A</a:t>
            </a:r>
            <a:r>
              <a:rPr lang="en-US" sz="1200" b="1" dirty="0" smtClean="0">
                <a:solidFill>
                  <a:srgbClr val="C00000"/>
                </a:solidFill>
              </a:rPr>
              <a:t>=107 kJ/mol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5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Dissolve the methyl benzoate in concentrated sulfuric acid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Cool the mixture in an </a:t>
            </a:r>
            <a:br>
              <a:rPr lang="en-US" dirty="0" smtClean="0"/>
            </a:br>
            <a:r>
              <a:rPr lang="en-US" dirty="0" smtClean="0"/>
              <a:t>ice-bath</a:t>
            </a:r>
          </a:p>
          <a:p>
            <a:r>
              <a:rPr lang="en-US" dirty="0" smtClean="0"/>
              <a:t>Slowly add the mixture of concentrated nitric acid and concentrated sulfuric acid while stirring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ester dissolved in conc.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ulfuric acid?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an ice-bath?</a:t>
            </a:r>
          </a:p>
          <a:p>
            <a:endParaRPr lang="en-US" sz="19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Does the student have to prepare the mixture himself?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mixture added slowly?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important to stir the mixture?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observations should the student make/not make?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42612" y="1944469"/>
            <a:ext cx="3110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ester is not soluble in the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nitration mixture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2831068"/>
            <a:ext cx="3356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 mixture of water and some ice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61451" y="33528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897868"/>
            <a:ext cx="300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keep the temperature low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0071" y="4553634"/>
            <a:ext cx="3570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obtain a homogeneous mixture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which provides better control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8633" y="5569297"/>
            <a:ext cx="3467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1. Normally a color change to orange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observed which is normal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2. The formation of a brown gas is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a sign of undesirable side reactions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26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Take the mixture out of the ice-bath and place in a room temperature water bath for 15 min</a:t>
            </a:r>
          </a:p>
          <a:p>
            <a:r>
              <a:rPr lang="en-US" dirty="0" smtClean="0"/>
              <a:t>Pour reaction mixture over ice </a:t>
            </a:r>
          </a:p>
          <a:p>
            <a:r>
              <a:rPr lang="en-US" dirty="0" smtClean="0"/>
              <a:t>Isolate the solid by vacuum filtration</a:t>
            </a:r>
          </a:p>
          <a:p>
            <a:r>
              <a:rPr lang="en-US" dirty="0" smtClean="0"/>
              <a:t>Recrystallize the crude from </a:t>
            </a:r>
            <a:r>
              <a:rPr lang="en-US" dirty="0" err="1" smtClean="0"/>
              <a:t>methanol:water</a:t>
            </a:r>
            <a:r>
              <a:rPr lang="en-US" dirty="0" smtClean="0"/>
              <a:t> (4:1)</a:t>
            </a:r>
          </a:p>
          <a:p>
            <a:r>
              <a:rPr lang="en-US" dirty="0" smtClean="0"/>
              <a:t>After characterization, submit the sample to the 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reaction mixture stirred in a water bath?</a:t>
            </a: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7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ice used here and not water?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solvent used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are the criteria?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3544669"/>
            <a:ext cx="3431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precipitate the crude product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without hydrolyzing the ester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4648200"/>
            <a:ext cx="3450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product dissolves too well in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methanol at low temperature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0071" y="5486400"/>
            <a:ext cx="3863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Quantity, color, </a:t>
            </a:r>
            <a:r>
              <a:rPr lang="en-US" b="1" dirty="0" err="1" smtClean="0">
                <a:solidFill>
                  <a:srgbClr val="FF0000"/>
                </a:solidFill>
              </a:rPr>
              <a:t>crystallinity</a:t>
            </a:r>
            <a:r>
              <a:rPr lang="en-US" b="1" dirty="0" smtClean="0">
                <a:solidFill>
                  <a:srgbClr val="FF0000"/>
                </a:solidFill>
              </a:rPr>
              <a:t>, dryness,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smtClean="0">
                <a:solidFill>
                  <a:srgbClr val="FF0000"/>
                </a:solidFill>
              </a:rPr>
              <a:t>proper labeling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12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1637</TotalTime>
  <Words>662</Words>
  <Application>Microsoft Office PowerPoint</Application>
  <PresentationFormat>On-screen Show (4:3)</PresentationFormat>
  <Paragraphs>191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Paper</vt:lpstr>
      <vt:lpstr>CS ChemDraw Drawing</vt:lpstr>
      <vt:lpstr>ChemSketch</vt:lpstr>
      <vt:lpstr>Lecture 11b</vt:lpstr>
      <vt:lpstr>Theory I</vt:lpstr>
      <vt:lpstr>Theory II</vt:lpstr>
      <vt:lpstr>Theory III</vt:lpstr>
      <vt:lpstr>Theory IV</vt:lpstr>
      <vt:lpstr>Nitration I</vt:lpstr>
      <vt:lpstr>Nitration II</vt:lpstr>
      <vt:lpstr>Experimental I</vt:lpstr>
      <vt:lpstr>Experimental II</vt:lpstr>
      <vt:lpstr>Common Mistakes</vt:lpstr>
      <vt:lpstr>Characterization I</vt:lpstr>
      <vt:lpstr>Characterization II</vt:lpstr>
      <vt:lpstr>Characterization III</vt:lpstr>
      <vt:lpstr>Characterization 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11b</dc:title>
  <dc:creator>A. Bacher</dc:creator>
  <cp:lastModifiedBy>Alf Bacher</cp:lastModifiedBy>
  <cp:revision>96</cp:revision>
  <dcterms:created xsi:type="dcterms:W3CDTF">2010-10-27T00:12:11Z</dcterms:created>
  <dcterms:modified xsi:type="dcterms:W3CDTF">2014-02-06T23:53:40Z</dcterms:modified>
</cp:coreProperties>
</file>