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9900"/>
    <a:srgbClr val="33CC33"/>
    <a:srgbClr val="3E1F00"/>
    <a:srgbClr val="FF6699"/>
    <a:srgbClr val="660033"/>
    <a:srgbClr val="663300"/>
    <a:srgbClr val="333300"/>
    <a:srgbClr val="FF99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8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Ortho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CH3</c:v>
                </c:pt>
                <c:pt idx="1">
                  <c:v>OCH3</c:v>
                </c:pt>
                <c:pt idx="2">
                  <c:v>NO2</c:v>
                </c:pt>
                <c:pt idx="3">
                  <c:v>CHO</c:v>
                </c:pt>
                <c:pt idx="4">
                  <c:v>NH2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0.33</c:v>
                </c:pt>
                <c:pt idx="1">
                  <c:v>0.43</c:v>
                </c:pt>
                <c:pt idx="2">
                  <c:v>0.06</c:v>
                </c:pt>
                <c:pt idx="3">
                  <c:v>0.19</c:v>
                </c:pt>
                <c:pt idx="4">
                  <c:v>0.01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Meta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CH3</c:v>
                </c:pt>
                <c:pt idx="1">
                  <c:v>OCH3</c:v>
                </c:pt>
                <c:pt idx="2">
                  <c:v>NO2</c:v>
                </c:pt>
                <c:pt idx="3">
                  <c:v>CHO</c:v>
                </c:pt>
                <c:pt idx="4">
                  <c:v>NH2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0.05</c:v>
                </c:pt>
                <c:pt idx="1">
                  <c:v>0.01</c:v>
                </c:pt>
                <c:pt idx="2">
                  <c:v>0.93</c:v>
                </c:pt>
                <c:pt idx="3">
                  <c:v>0.72</c:v>
                </c:pt>
                <c:pt idx="4">
                  <c:v>0.5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Para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CH3</c:v>
                </c:pt>
                <c:pt idx="1">
                  <c:v>OCH3</c:v>
                </c:pt>
                <c:pt idx="2">
                  <c:v>NO2</c:v>
                </c:pt>
                <c:pt idx="3">
                  <c:v>CHO</c:v>
                </c:pt>
                <c:pt idx="4">
                  <c:v>NH2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0.62</c:v>
                </c:pt>
                <c:pt idx="1">
                  <c:v>0.56000000000000005</c:v>
                </c:pt>
                <c:pt idx="2">
                  <c:v>0.01</c:v>
                </c:pt>
                <c:pt idx="3">
                  <c:v>0.09</c:v>
                </c:pt>
                <c:pt idx="4">
                  <c:v>0.49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0877952"/>
        <c:axId val="200879488"/>
      </c:barChart>
      <c:catAx>
        <c:axId val="200877952"/>
        <c:scaling>
          <c:orientation val="minMax"/>
        </c:scaling>
        <c:delete val="0"/>
        <c:axPos val="b"/>
        <c:majorTickMark val="out"/>
        <c:minorTickMark val="none"/>
        <c:tickLblPos val="nextTo"/>
        <c:crossAx val="200879488"/>
        <c:crosses val="autoZero"/>
        <c:auto val="1"/>
        <c:lblAlgn val="ctr"/>
        <c:lblOffset val="100"/>
        <c:noMultiLvlLbl val="0"/>
      </c:catAx>
      <c:valAx>
        <c:axId val="2008794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008779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459E9-E397-4BB8-B676-EB29D5FA5369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C909C-CE1A-4550-B22B-71A695AC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665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C909C-CE1A-4550-B22B-71A695AC77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42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9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15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8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765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4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31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4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07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120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167FD-FEEA-401F-B33F-90D38EAD2C3F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510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167FD-FEEA-401F-B33F-90D38EAD2C3F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E9CA9-091D-4BCC-AF09-0FF61FBD1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5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Lecture </a:t>
            </a:r>
            <a:r>
              <a:rPr lang="en-US" b="1" dirty="0" smtClean="0">
                <a:solidFill>
                  <a:schemeClr val="tx1"/>
                </a:solidFill>
              </a:rPr>
              <a:t>10b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spc="0" dirty="0" smtClean="0">
                <a:ln w="1905">
                  <a:noFill/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Nitration </a:t>
            </a:r>
            <a:endParaRPr lang="en-US" sz="3600" b="1" i="1" spc="0" dirty="0">
              <a:ln w="1905">
                <a:noFill/>
              </a:ln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650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Common Mistakes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FF6699"/>
                </a:solidFill>
              </a:rPr>
              <a:t>The ester is not dissolved in concentrated sulfuric acid</a:t>
            </a: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The reaction mixture is not cooled properly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mixture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is not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stirred during the reaction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rgbClr val="FF0066"/>
                </a:solidFill>
              </a:rPr>
              <a:t>The nitration mixture is added too fast</a:t>
            </a:r>
          </a:p>
          <a:p>
            <a:r>
              <a:rPr lang="en-US" dirty="0">
                <a:solidFill>
                  <a:srgbClr val="FF0000"/>
                </a:solidFill>
              </a:rPr>
              <a:t>The reaction is placed in warm/hot water bath</a:t>
            </a:r>
          </a:p>
          <a:p>
            <a:r>
              <a:rPr lang="en-US" dirty="0">
                <a:solidFill>
                  <a:srgbClr val="CC0000"/>
                </a:solidFill>
              </a:rPr>
              <a:t>The reaction mixture is poured into water</a:t>
            </a:r>
          </a:p>
          <a:p>
            <a:r>
              <a:rPr lang="en-US" dirty="0">
                <a:solidFill>
                  <a:srgbClr val="A50021"/>
                </a:solidFill>
              </a:rPr>
              <a:t>The crude is recrystallized from </a:t>
            </a:r>
            <a:r>
              <a:rPr lang="en-US" dirty="0" err="1">
                <a:solidFill>
                  <a:srgbClr val="A50021"/>
                </a:solidFill>
              </a:rPr>
              <a:t>water:methanol</a:t>
            </a:r>
            <a:r>
              <a:rPr lang="en-US" dirty="0">
                <a:solidFill>
                  <a:srgbClr val="A50021"/>
                </a:solidFill>
              </a:rPr>
              <a:t> (4:1)</a:t>
            </a:r>
          </a:p>
          <a:p>
            <a:r>
              <a:rPr lang="en-US" dirty="0">
                <a:solidFill>
                  <a:srgbClr val="800000"/>
                </a:solidFill>
              </a:rPr>
              <a:t>The water jacketed condenser is “inspected” after the reaction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146" name="Picture 2" descr="http://2.bp.blogspot.com/_pLImZOfRzC8/S7o5I4TCaNI/AAAAAAAAAEY/6HGOgIAEM1M/s1600/bad_hair_da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410200"/>
            <a:ext cx="1305586" cy="116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40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Melting point</a:t>
            </a:r>
          </a:p>
          <a:p>
            <a:r>
              <a:rPr lang="en-US" b="1" dirty="0" smtClean="0"/>
              <a:t>Infrared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2060"/>
                </a:solidFill>
              </a:rPr>
              <a:t>Methyl benzoate</a:t>
            </a:r>
          </a:p>
          <a:p>
            <a:pPr lvl="2"/>
            <a:r>
              <a:rPr lang="en-US" dirty="0">
                <a:solidFill>
                  <a:srgbClr val="0070C0"/>
                </a:solidFill>
                <a:latin typeface="Symbol" pitchFamily="18" charset="2"/>
              </a:rPr>
              <a:t>n</a:t>
            </a:r>
            <a:r>
              <a:rPr lang="en-US" dirty="0">
                <a:solidFill>
                  <a:srgbClr val="0070C0"/>
                </a:solidFill>
              </a:rPr>
              <a:t>(C=O</a:t>
            </a:r>
            <a:r>
              <a:rPr lang="en-US" dirty="0" smtClean="0">
                <a:solidFill>
                  <a:srgbClr val="0070C0"/>
                </a:solidFill>
              </a:rPr>
              <a:t>)=1724 </a:t>
            </a:r>
            <a:r>
              <a:rPr lang="en-US" dirty="0">
                <a:solidFill>
                  <a:srgbClr val="0070C0"/>
                </a:solidFill>
              </a:rPr>
              <a:t>cm</a:t>
            </a:r>
            <a:r>
              <a:rPr lang="en-US" baseline="30000" dirty="0">
                <a:solidFill>
                  <a:srgbClr val="0070C0"/>
                </a:solidFill>
              </a:rPr>
              <a:t>-1</a:t>
            </a:r>
          </a:p>
          <a:p>
            <a:pPr lvl="2"/>
            <a:r>
              <a:rPr lang="en-US" dirty="0">
                <a:solidFill>
                  <a:srgbClr val="00B050"/>
                </a:solidFill>
                <a:latin typeface="Symbol" pitchFamily="18" charset="2"/>
              </a:rPr>
              <a:t>n</a:t>
            </a:r>
            <a:r>
              <a:rPr lang="en-US" dirty="0">
                <a:solidFill>
                  <a:srgbClr val="00B050"/>
                </a:solidFill>
              </a:rPr>
              <a:t>(COC</a:t>
            </a:r>
            <a:r>
              <a:rPr lang="en-US" dirty="0" smtClean="0">
                <a:solidFill>
                  <a:srgbClr val="00B050"/>
                </a:solidFill>
              </a:rPr>
              <a:t>)=1112</a:t>
            </a:r>
            <a:r>
              <a:rPr lang="en-US" dirty="0">
                <a:solidFill>
                  <a:srgbClr val="00B050"/>
                </a:solidFill>
              </a:rPr>
              <a:t>, 1279 </a:t>
            </a:r>
            <a:r>
              <a:rPr lang="en-US" dirty="0" smtClean="0">
                <a:solidFill>
                  <a:srgbClr val="00B050"/>
                </a:solidFill>
              </a:rPr>
              <a:t>cm</a:t>
            </a:r>
            <a:r>
              <a:rPr lang="en-US" baseline="30000" dirty="0" smtClean="0">
                <a:solidFill>
                  <a:srgbClr val="00B050"/>
                </a:solidFill>
              </a:rPr>
              <a:t>-1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aseline="30000" dirty="0">
              <a:solidFill>
                <a:srgbClr val="92D05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baseline="30000" dirty="0" smtClean="0">
              <a:solidFill>
                <a:srgbClr val="92D05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baseline="30000" dirty="0">
              <a:solidFill>
                <a:srgbClr val="92D05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FFC000"/>
                </a:solidFill>
              </a:rPr>
              <a:t>Methyl m-</a:t>
            </a:r>
            <a:r>
              <a:rPr lang="en-US" b="1" i="1" dirty="0" err="1" smtClean="0">
                <a:solidFill>
                  <a:srgbClr val="FFC000"/>
                </a:solidFill>
              </a:rPr>
              <a:t>nitrobenzoate</a:t>
            </a:r>
            <a:endParaRPr lang="en-US" b="1" i="1" dirty="0" smtClean="0">
              <a:solidFill>
                <a:srgbClr val="FFC000"/>
              </a:solidFill>
            </a:endParaRPr>
          </a:p>
          <a:p>
            <a:pPr lvl="2"/>
            <a:r>
              <a:rPr lang="en-US" dirty="0">
                <a:solidFill>
                  <a:srgbClr val="CC0000"/>
                </a:solidFill>
                <a:latin typeface="Symbol" pitchFamily="18" charset="2"/>
              </a:rPr>
              <a:t>n</a:t>
            </a:r>
            <a:r>
              <a:rPr lang="en-US" dirty="0">
                <a:solidFill>
                  <a:srgbClr val="CC0000"/>
                </a:solidFill>
              </a:rPr>
              <a:t>(C=O</a:t>
            </a:r>
            <a:r>
              <a:rPr lang="en-US" dirty="0" smtClean="0">
                <a:solidFill>
                  <a:srgbClr val="CC0000"/>
                </a:solidFill>
              </a:rPr>
              <a:t>)=1721 </a:t>
            </a:r>
            <a:r>
              <a:rPr lang="en-US" dirty="0">
                <a:solidFill>
                  <a:srgbClr val="CC0000"/>
                </a:solidFill>
              </a:rPr>
              <a:t>cm</a:t>
            </a:r>
            <a:r>
              <a:rPr lang="en-US" baseline="30000" dirty="0">
                <a:solidFill>
                  <a:srgbClr val="CC0000"/>
                </a:solidFill>
              </a:rPr>
              <a:t>-1</a:t>
            </a:r>
          </a:p>
          <a:p>
            <a:pPr lvl="2"/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Symbol" pitchFamily="18" charset="2"/>
              </a:rPr>
              <a:t>n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(COC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)=1137, 1293 cm</a:t>
            </a:r>
            <a:r>
              <a:rPr lang="en-US" baseline="30000" dirty="0" smtClean="0">
                <a:solidFill>
                  <a:schemeClr val="accent4">
                    <a:lumMod val="50000"/>
                  </a:schemeClr>
                </a:solidFill>
              </a:rPr>
              <a:t>-1</a:t>
            </a:r>
            <a:endParaRPr lang="en-US" baseline="30000" dirty="0">
              <a:solidFill>
                <a:schemeClr val="accent4">
                  <a:lumMod val="50000"/>
                </a:schemeClr>
              </a:solidFill>
            </a:endParaRPr>
          </a:p>
          <a:p>
            <a:pPr lvl="2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n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(NO</a:t>
            </a:r>
            <a:r>
              <a:rPr lang="en-US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)=1352, 1528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cm</a:t>
            </a:r>
            <a:r>
              <a:rPr lang="en-US" baseline="30000" dirty="0">
                <a:solidFill>
                  <a:schemeClr val="accent2">
                    <a:lumMod val="50000"/>
                  </a:schemeClr>
                </a:solidFill>
              </a:rPr>
              <a:t>-1</a:t>
            </a:r>
          </a:p>
          <a:p>
            <a:pPr marL="777240" lvl="2" indent="0">
              <a:buNone/>
            </a:pPr>
            <a:r>
              <a:rPr lang="en-US" baseline="30000" dirty="0">
                <a:solidFill>
                  <a:srgbClr val="92D050"/>
                </a:solidFill>
              </a:rPr>
              <a:t/>
            </a:r>
            <a:br>
              <a:rPr lang="en-US" baseline="30000" dirty="0">
                <a:solidFill>
                  <a:srgbClr val="92D050"/>
                </a:solidFill>
              </a:rPr>
            </a:br>
            <a:r>
              <a:rPr lang="en-US" baseline="30000" dirty="0" smtClean="0">
                <a:solidFill>
                  <a:srgbClr val="92D050"/>
                </a:solidFill>
              </a:rPr>
              <a:t>			</a:t>
            </a:r>
            <a:endParaRPr lang="en-US" dirty="0"/>
          </a:p>
        </p:txBody>
      </p:sp>
      <p:pic>
        <p:nvPicPr>
          <p:cNvPr id="6" name="Picture 4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69" b="18985"/>
          <a:stretch/>
        </p:blipFill>
        <p:spPr bwMode="auto">
          <a:xfrm>
            <a:off x="4450080" y="1828800"/>
            <a:ext cx="4389120" cy="2194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943600" y="35814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  <a:latin typeface="Symbol" pitchFamily="18" charset="2"/>
              </a:rPr>
              <a:t>n</a:t>
            </a:r>
            <a:r>
              <a:rPr lang="en-US" sz="1400" dirty="0">
                <a:solidFill>
                  <a:srgbClr val="0070C0"/>
                </a:solidFill>
              </a:rPr>
              <a:t>(C=O)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62800" y="3733800"/>
            <a:ext cx="865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B050"/>
                </a:solidFill>
                <a:latin typeface="Symbol" pitchFamily="18" charset="2"/>
              </a:rPr>
              <a:t>n</a:t>
            </a:r>
            <a:r>
              <a:rPr lang="en-US" sz="1400" baseline="-25000" dirty="0" err="1" smtClean="0">
                <a:solidFill>
                  <a:srgbClr val="00B050"/>
                </a:solidFill>
              </a:rPr>
              <a:t>as</a:t>
            </a:r>
            <a:r>
              <a:rPr lang="en-US" sz="1400" dirty="0" smtClean="0">
                <a:solidFill>
                  <a:srgbClr val="00B050"/>
                </a:solidFill>
              </a:rPr>
              <a:t>(COC</a:t>
            </a:r>
            <a:r>
              <a:rPr lang="en-US" sz="1400" dirty="0">
                <a:solidFill>
                  <a:srgbClr val="00B050"/>
                </a:solidFill>
              </a:rPr>
              <a:t>)</a:t>
            </a:r>
          </a:p>
        </p:txBody>
      </p:sp>
      <p:pic>
        <p:nvPicPr>
          <p:cNvPr id="5123" name="Picture 3"/>
          <p:cNvPicPr>
            <a:picLocks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64" b="19199"/>
          <a:stretch/>
        </p:blipFill>
        <p:spPr bwMode="auto">
          <a:xfrm>
            <a:off x="4450080" y="4191000"/>
            <a:ext cx="4389120" cy="221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905218" y="5926666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CC0000"/>
                </a:solidFill>
                <a:latin typeface="Symbol" pitchFamily="18" charset="2"/>
              </a:rPr>
              <a:t>n</a:t>
            </a:r>
            <a:r>
              <a:rPr lang="en-US" sz="1400" dirty="0">
                <a:solidFill>
                  <a:srgbClr val="CC0000"/>
                </a:solidFill>
              </a:rPr>
              <a:t>(C=O)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29400" y="6324600"/>
            <a:ext cx="89017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n</a:t>
            </a:r>
            <a:r>
              <a:rPr lang="en-US" sz="1400" baseline="-25000" dirty="0" err="1" smtClean="0">
                <a:solidFill>
                  <a:schemeClr val="accent2">
                    <a:lumMod val="50000"/>
                  </a:schemeClr>
                </a:solidFill>
              </a:rPr>
              <a:t>as</a:t>
            </a: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(NO</a:t>
            </a:r>
            <a:r>
              <a:rPr lang="en-US" sz="1400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7486650" y="3427511"/>
            <a:ext cx="813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Symbol" pitchFamily="18" charset="2"/>
              </a:rPr>
              <a:t>n</a:t>
            </a:r>
            <a:r>
              <a:rPr lang="en-US" sz="1400" baseline="-25000" dirty="0" smtClean="0">
                <a:solidFill>
                  <a:srgbClr val="00B050"/>
                </a:solidFill>
              </a:rPr>
              <a:t>s</a:t>
            </a:r>
            <a:r>
              <a:rPr lang="en-US" sz="1400" dirty="0" smtClean="0">
                <a:solidFill>
                  <a:srgbClr val="00B050"/>
                </a:solidFill>
              </a:rPr>
              <a:t>(COC</a:t>
            </a:r>
            <a:r>
              <a:rPr lang="en-US" sz="1400" dirty="0">
                <a:solidFill>
                  <a:srgbClr val="00B050"/>
                </a:solidFill>
              </a:rPr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010400" y="6169223"/>
            <a:ext cx="890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n</a:t>
            </a:r>
            <a:r>
              <a:rPr lang="en-US" sz="1400" baseline="-25000" dirty="0" smtClean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(NO</a:t>
            </a:r>
            <a:r>
              <a:rPr lang="en-US" sz="1400" baseline="-250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7467600" y="5712856"/>
            <a:ext cx="813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  <a:latin typeface="Symbol" pitchFamily="18" charset="2"/>
              </a:rPr>
              <a:t>n</a:t>
            </a:r>
            <a:r>
              <a:rPr lang="en-US" sz="1400" baseline="-25000" dirty="0" smtClean="0">
                <a:solidFill>
                  <a:srgbClr val="7030A0"/>
                </a:solidFill>
              </a:rPr>
              <a:t>s</a:t>
            </a:r>
            <a:r>
              <a:rPr lang="en-US" sz="1400" dirty="0" smtClean="0">
                <a:solidFill>
                  <a:srgbClr val="7030A0"/>
                </a:solidFill>
              </a:rPr>
              <a:t>(COC</a:t>
            </a:r>
            <a:r>
              <a:rPr lang="en-US" sz="1400" dirty="0">
                <a:solidFill>
                  <a:srgbClr val="7030A0"/>
                </a:solidFill>
              </a:rPr>
              <a:t>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67600" y="5940623"/>
            <a:ext cx="865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7030A0"/>
                </a:solidFill>
                <a:latin typeface="Symbol" pitchFamily="18" charset="2"/>
              </a:rPr>
              <a:t>n</a:t>
            </a:r>
            <a:r>
              <a:rPr lang="en-US" sz="1400" baseline="-25000" dirty="0" err="1" smtClean="0">
                <a:solidFill>
                  <a:srgbClr val="7030A0"/>
                </a:solidFill>
              </a:rPr>
              <a:t>as</a:t>
            </a:r>
            <a:r>
              <a:rPr lang="en-US" sz="1400" dirty="0" smtClean="0">
                <a:solidFill>
                  <a:srgbClr val="7030A0"/>
                </a:solidFill>
              </a:rPr>
              <a:t>(COC</a:t>
            </a:r>
            <a:r>
              <a:rPr lang="en-US" sz="1400" dirty="0">
                <a:solidFill>
                  <a:srgbClr val="7030A0"/>
                </a:solidFill>
              </a:rPr>
              <a:t>)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7391402" y="6020634"/>
            <a:ext cx="152398" cy="73878"/>
          </a:xfrm>
          <a:prstGeom prst="straightConnector1">
            <a:avLst/>
          </a:prstGeom>
          <a:ln w="158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6858000" y="6020633"/>
            <a:ext cx="152400" cy="303967"/>
          </a:xfrm>
          <a:prstGeom prst="straightConnector1">
            <a:avLst/>
          </a:prstGeom>
          <a:ln w="15875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7162800" y="5866744"/>
            <a:ext cx="76200" cy="389693"/>
          </a:xfrm>
          <a:prstGeom prst="straightConnector1">
            <a:avLst/>
          </a:prstGeom>
          <a:ln w="15875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50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4" grpId="0" animBg="1"/>
      <p:bldP spid="13" grpId="0"/>
      <p:bldP spid="15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baseline="30000" dirty="0" smtClean="0"/>
              <a:t>1</a:t>
            </a:r>
            <a:r>
              <a:rPr lang="en-US" sz="2800" b="1" dirty="0" smtClean="0"/>
              <a:t>H-NMR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3300"/>
                </a:solidFill>
              </a:rPr>
              <a:t>Aromatic range exhibits </a:t>
            </a:r>
            <a:br>
              <a:rPr lang="en-US" sz="2400" dirty="0" smtClean="0">
                <a:solidFill>
                  <a:srgbClr val="003300"/>
                </a:solidFill>
              </a:rPr>
            </a:br>
            <a:r>
              <a:rPr lang="en-US" sz="2400" dirty="0" smtClean="0">
                <a:solidFill>
                  <a:srgbClr val="003300"/>
                </a:solidFill>
              </a:rPr>
              <a:t>a singlet, two doublets</a:t>
            </a:r>
            <a:br>
              <a:rPr lang="en-US" sz="2400" dirty="0" smtClean="0">
                <a:solidFill>
                  <a:srgbClr val="003300"/>
                </a:solidFill>
              </a:rPr>
            </a:br>
            <a:r>
              <a:rPr lang="en-US" sz="2400" dirty="0" smtClean="0">
                <a:solidFill>
                  <a:srgbClr val="003300"/>
                </a:solidFill>
              </a:rPr>
              <a:t>and a triplet (7.2-8.9 ppm)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60033"/>
                </a:solidFill>
              </a:rPr>
              <a:t>Methoxy group at 3.9 ppm</a:t>
            </a:r>
            <a:endParaRPr lang="en-US" sz="2400" dirty="0">
              <a:solidFill>
                <a:srgbClr val="660033"/>
              </a:solidFill>
            </a:endParaRPr>
          </a:p>
          <a:p>
            <a:endParaRPr lang="en-US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005" y="2033587"/>
            <a:ext cx="4241195" cy="40624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</p:pic>
      <p:sp>
        <p:nvSpPr>
          <p:cNvPr id="4" name="Rectangle 3"/>
          <p:cNvSpPr/>
          <p:nvPr/>
        </p:nvSpPr>
        <p:spPr>
          <a:xfrm>
            <a:off x="4800600" y="5638800"/>
            <a:ext cx="914400" cy="381000"/>
          </a:xfrm>
          <a:prstGeom prst="rect">
            <a:avLst/>
          </a:prstGeom>
          <a:noFill/>
          <a:ln w="1905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077200" y="2590800"/>
            <a:ext cx="228600" cy="3429000"/>
          </a:xfrm>
          <a:prstGeom prst="rect">
            <a:avLst/>
          </a:prstGeom>
          <a:noFill/>
          <a:ln w="19050"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363772"/>
              </p:ext>
            </p:extLst>
          </p:nvPr>
        </p:nvGraphicFramePr>
        <p:xfrm>
          <a:off x="914400" y="3733800"/>
          <a:ext cx="3615035" cy="2377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ChemSketch" r:id="rId4" imgW="6873120" imgH="6702480" progId="ACD.ChemSketch.20">
                  <p:embed/>
                </p:oleObj>
              </mc:Choice>
              <mc:Fallback>
                <p:oleObj name="ChemSketch" r:id="rId4" imgW="6873120" imgH="67024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3733800"/>
                        <a:ext cx="3615035" cy="237744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95400" y="3733800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133600" y="3788329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  </a:t>
            </a:r>
            <a:r>
              <a:rPr lang="en-US" dirty="0" err="1" smtClean="0"/>
              <a:t>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18414" y="3788329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32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baseline="30000" dirty="0" smtClean="0"/>
              <a:t>13</a:t>
            </a:r>
            <a:r>
              <a:rPr lang="en-US" sz="2800" b="1" dirty="0" smtClean="0"/>
              <a:t>C-NMR </a:t>
            </a:r>
            <a:r>
              <a:rPr lang="en-US" sz="2800" b="1" dirty="0"/>
              <a:t>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Carbonyl carbon (~166 ppm)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3300"/>
                </a:solidFill>
              </a:rPr>
              <a:t>Aromatic </a:t>
            </a:r>
            <a:r>
              <a:rPr lang="en-US" sz="2400" dirty="0">
                <a:solidFill>
                  <a:srgbClr val="003300"/>
                </a:solidFill>
              </a:rPr>
              <a:t>range exhibits </a:t>
            </a:r>
            <a:br>
              <a:rPr lang="en-US" sz="2400" dirty="0">
                <a:solidFill>
                  <a:srgbClr val="003300"/>
                </a:solidFill>
              </a:rPr>
            </a:br>
            <a:r>
              <a:rPr lang="en-US" sz="2400" dirty="0" smtClean="0">
                <a:solidFill>
                  <a:srgbClr val="003300"/>
                </a:solidFill>
              </a:rPr>
              <a:t>six signals (124-148 </a:t>
            </a:r>
            <a:r>
              <a:rPr lang="en-US" sz="2400" dirty="0">
                <a:solidFill>
                  <a:srgbClr val="003300"/>
                </a:solidFill>
              </a:rPr>
              <a:t>ppm)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60033"/>
                </a:solidFill>
              </a:rPr>
              <a:t>Methoxy group at </a:t>
            </a:r>
            <a:r>
              <a:rPr lang="en-US" sz="2400" dirty="0" smtClean="0">
                <a:solidFill>
                  <a:srgbClr val="660033"/>
                </a:solidFill>
              </a:rPr>
              <a:t>52 </a:t>
            </a:r>
            <a:r>
              <a:rPr lang="en-US" sz="2400" dirty="0">
                <a:solidFill>
                  <a:srgbClr val="660033"/>
                </a:solidFill>
              </a:rPr>
              <a:t>ppm</a:t>
            </a:r>
          </a:p>
          <a:p>
            <a:endParaRPr lang="en-US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876" y="1752600"/>
            <a:ext cx="3829924" cy="36731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</p:pic>
      <p:sp>
        <p:nvSpPr>
          <p:cNvPr id="4" name="Rectangle 3"/>
          <p:cNvSpPr/>
          <p:nvPr/>
        </p:nvSpPr>
        <p:spPr>
          <a:xfrm>
            <a:off x="5295900" y="4267200"/>
            <a:ext cx="190500" cy="1066800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91200" y="2133600"/>
            <a:ext cx="762000" cy="3200400"/>
          </a:xfrm>
          <a:prstGeom prst="rect">
            <a:avLst/>
          </a:prstGeom>
          <a:noFill/>
          <a:ln w="1905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229600" y="2133600"/>
            <a:ext cx="152400" cy="3200400"/>
          </a:xfrm>
          <a:prstGeom prst="rect">
            <a:avLst/>
          </a:prstGeom>
          <a:noFill/>
          <a:ln w="19050"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5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Mass spectrum (EI)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m/z=181 ([M]</a:t>
            </a:r>
            <a:r>
              <a:rPr lang="en-US" sz="2000" baseline="30000" dirty="0" smtClean="0">
                <a:solidFill>
                  <a:srgbClr val="002060"/>
                </a:solidFill>
              </a:rPr>
              <a:t>+</a:t>
            </a:r>
            <a:r>
              <a:rPr lang="en-US" sz="2000" dirty="0" smtClean="0">
                <a:solidFill>
                  <a:srgbClr val="002060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3300"/>
                </a:solidFill>
              </a:rPr>
              <a:t>m/z=150 ([M-OCH</a:t>
            </a:r>
            <a:r>
              <a:rPr lang="en-US" sz="2000" baseline="-25000" dirty="0" smtClean="0">
                <a:solidFill>
                  <a:srgbClr val="003300"/>
                </a:solidFill>
              </a:rPr>
              <a:t>3</a:t>
            </a:r>
            <a:r>
              <a:rPr lang="en-US" sz="2000" dirty="0" smtClean="0">
                <a:solidFill>
                  <a:srgbClr val="003300"/>
                </a:solidFill>
              </a:rPr>
              <a:t>)]</a:t>
            </a:r>
            <a:r>
              <a:rPr lang="en-US" sz="2000" baseline="30000" dirty="0" smtClean="0">
                <a:solidFill>
                  <a:srgbClr val="003300"/>
                </a:solidFill>
              </a:rPr>
              <a:t>+</a:t>
            </a:r>
            <a:r>
              <a:rPr lang="en-US" sz="2000" dirty="0" smtClean="0">
                <a:solidFill>
                  <a:srgbClr val="003300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m/z=104 </a:t>
            </a:r>
            <a:r>
              <a:rPr lang="en-US" sz="2000" dirty="0">
                <a:solidFill>
                  <a:srgbClr val="C00000"/>
                </a:solidFill>
              </a:rPr>
              <a:t>([</a:t>
            </a:r>
            <a:r>
              <a:rPr lang="en-US" sz="2000" dirty="0" smtClean="0">
                <a:solidFill>
                  <a:srgbClr val="C00000"/>
                </a:solidFill>
              </a:rPr>
              <a:t>M-OCH</a:t>
            </a:r>
            <a:r>
              <a:rPr lang="en-US" sz="2000" baseline="-25000" dirty="0" smtClean="0">
                <a:solidFill>
                  <a:srgbClr val="C00000"/>
                </a:solidFill>
              </a:rPr>
              <a:t>3</a:t>
            </a:r>
            <a:r>
              <a:rPr lang="en-US" sz="2000" dirty="0" smtClean="0">
                <a:solidFill>
                  <a:srgbClr val="C00000"/>
                </a:solidFill>
              </a:rPr>
              <a:t>-NO</a:t>
            </a:r>
            <a:r>
              <a:rPr lang="en-US" sz="2000" baseline="-25000" dirty="0" smtClean="0">
                <a:solidFill>
                  <a:srgbClr val="C00000"/>
                </a:solidFill>
              </a:rPr>
              <a:t>2</a:t>
            </a:r>
            <a:r>
              <a:rPr lang="en-US" sz="2000" dirty="0" smtClean="0">
                <a:solidFill>
                  <a:srgbClr val="C00000"/>
                </a:solidFill>
              </a:rPr>
              <a:t>)]</a:t>
            </a:r>
            <a:r>
              <a:rPr lang="en-US" sz="2000" baseline="30000" dirty="0" smtClean="0">
                <a:solidFill>
                  <a:srgbClr val="C00000"/>
                </a:solidFill>
              </a:rPr>
              <a:t>+</a:t>
            </a:r>
            <a:r>
              <a:rPr lang="en-US" sz="2000" dirty="0">
                <a:solidFill>
                  <a:srgbClr val="C00000"/>
                </a:solidFill>
              </a:rPr>
              <a:t>)</a:t>
            </a:r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2362200" y="3276600"/>
            <a:ext cx="4719084" cy="312420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5029200" y="4572000"/>
            <a:ext cx="0" cy="60960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715000" y="3581400"/>
            <a:ext cx="381000" cy="457200"/>
          </a:xfrm>
          <a:prstGeom prst="straightConnector1">
            <a:avLst/>
          </a:prstGeom>
          <a:ln w="19050">
            <a:solidFill>
              <a:srgbClr val="00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812280" y="4717312"/>
            <a:ext cx="0" cy="60960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070760"/>
              </p:ext>
            </p:extLst>
          </p:nvPr>
        </p:nvGraphicFramePr>
        <p:xfrm>
          <a:off x="5562047" y="1676806"/>
          <a:ext cx="1519237" cy="157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r:id="rId4" imgW="1519136" imgH="1572434" progId="">
                  <p:embed/>
                </p:oleObj>
              </mc:Choice>
              <mc:Fallback>
                <p:oleObj r:id="rId4" imgW="1519136" imgH="1572434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62047" y="1676806"/>
                        <a:ext cx="1519237" cy="1573213"/>
                      </a:xfrm>
                      <a:prstGeom prst="rect">
                        <a:avLst/>
                      </a:prstGeom>
                      <a:solidFill>
                        <a:srgbClr val="33CC33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143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nitration of aromatic systems is an example of an electrophilic aromatic substitution (</a:t>
            </a:r>
            <a:r>
              <a:rPr lang="en-US" sz="2000" i="1" dirty="0" smtClean="0"/>
              <a:t>EAS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Statistically, an </a:t>
            </a:r>
            <a:r>
              <a:rPr lang="en-US" sz="2000" i="1" dirty="0" smtClean="0"/>
              <a:t>EAS</a:t>
            </a:r>
            <a:r>
              <a:rPr lang="en-US" sz="2000" dirty="0" smtClean="0"/>
              <a:t> on a mono-substituted arene should afford </a:t>
            </a:r>
            <a:br>
              <a:rPr lang="en-US" sz="2000" dirty="0" smtClean="0"/>
            </a:br>
            <a:r>
              <a:rPr lang="en-US" sz="2000" dirty="0" smtClean="0"/>
              <a:t>40 % of the ortho (two positions), 40 % of the meta (two positions) </a:t>
            </a:r>
            <a:br>
              <a:rPr lang="en-US" sz="2000" dirty="0" smtClean="0"/>
            </a:br>
            <a:r>
              <a:rPr lang="en-US" sz="2000" dirty="0" smtClean="0"/>
              <a:t>and 20 % of the para (one position) product</a:t>
            </a:r>
          </a:p>
          <a:p>
            <a:r>
              <a:rPr lang="en-US" sz="2000" dirty="0" smtClean="0"/>
              <a:t>The observed product distributions in EAS look </a:t>
            </a:r>
            <a:r>
              <a:rPr lang="en-US" sz="2000" dirty="0"/>
              <a:t>very </a:t>
            </a:r>
            <a:r>
              <a:rPr lang="en-US" sz="2000" dirty="0" smtClean="0"/>
              <a:t>different </a:t>
            </a:r>
            <a:br>
              <a:rPr lang="en-US" sz="2000" dirty="0" smtClean="0"/>
            </a:br>
            <a:r>
              <a:rPr lang="en-US" sz="2000" dirty="0" smtClean="0"/>
              <a:t>i.e.,  nitration reactions for mono-substituted benzene rings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891218"/>
              </p:ext>
            </p:extLst>
          </p:nvPr>
        </p:nvGraphicFramePr>
        <p:xfrm>
          <a:off x="533400" y="4084320"/>
          <a:ext cx="42672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914400"/>
                <a:gridCol w="914400"/>
                <a:gridCol w="914400"/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Substituent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ortho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meta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para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i="1" dirty="0" smtClean="0">
                          <a:solidFill>
                            <a:srgbClr val="FF0000"/>
                          </a:solidFill>
                        </a:rPr>
                        <a:t>CH</a:t>
                      </a:r>
                      <a:r>
                        <a:rPr lang="en-US" sz="1600" i="1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1600" i="1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33 %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 5 %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62 %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i="1" dirty="0" smtClean="0">
                          <a:solidFill>
                            <a:srgbClr val="FF0000"/>
                          </a:solidFill>
                        </a:rPr>
                        <a:t>OCH</a:t>
                      </a:r>
                      <a:r>
                        <a:rPr lang="en-US" sz="1600" i="1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1600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43 %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  1 %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56 %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i="1" dirty="0" smtClean="0">
                          <a:solidFill>
                            <a:srgbClr val="0070C0"/>
                          </a:solidFill>
                        </a:rPr>
                        <a:t>NO</a:t>
                      </a:r>
                      <a:r>
                        <a:rPr lang="en-US" sz="1600" i="1" baseline="-25000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sz="1600" i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  6 %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93 %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  1 %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i="1" dirty="0" smtClean="0">
                          <a:solidFill>
                            <a:srgbClr val="0070C0"/>
                          </a:solidFill>
                        </a:rPr>
                        <a:t>CHO</a:t>
                      </a:r>
                      <a:endParaRPr lang="en-US" sz="1600" i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19 %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72 %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  9 %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600" i="1" dirty="0" smtClean="0">
                          <a:solidFill>
                            <a:srgbClr val="C00000"/>
                          </a:solidFill>
                        </a:rPr>
                        <a:t>NH</a:t>
                      </a:r>
                      <a:r>
                        <a:rPr lang="en-US" sz="1600" i="1" baseline="-250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600" i="1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  1 %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50 %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 49 %</a:t>
                      </a:r>
                      <a:endParaRPr 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336997"/>
              </p:ext>
            </p:extLst>
          </p:nvPr>
        </p:nvGraphicFramePr>
        <p:xfrm>
          <a:off x="4953000" y="4038600"/>
          <a:ext cx="3657600" cy="219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831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Substituents can be categorized into three groups</a:t>
            </a:r>
          </a:p>
          <a:p>
            <a:endParaRPr lang="en-US" sz="18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1200" dirty="0" smtClean="0"/>
          </a:p>
          <a:p>
            <a:r>
              <a:rPr lang="en-US" sz="2000" dirty="0" smtClean="0"/>
              <a:t>Among ortho/para directing </a:t>
            </a:r>
            <a:r>
              <a:rPr lang="en-US" sz="2000" dirty="0"/>
              <a:t>substituents</a:t>
            </a:r>
            <a:r>
              <a:rPr lang="en-US" sz="2000" dirty="0" smtClean="0"/>
              <a:t>, an additional steric effect has to be considered when predicting the product distribution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A</a:t>
            </a:r>
            <a:r>
              <a:rPr lang="en-US" sz="1600" dirty="0" smtClean="0">
                <a:solidFill>
                  <a:srgbClr val="002060"/>
                </a:solidFill>
              </a:rPr>
              <a:t> larger substituent on the ring causes the increased formation of the para isomer </a:t>
            </a:r>
            <a:br>
              <a:rPr lang="en-US" sz="1600" dirty="0" smtClean="0">
                <a:solidFill>
                  <a:srgbClr val="002060"/>
                </a:solidFill>
              </a:rPr>
            </a:br>
            <a:r>
              <a:rPr lang="en-US" sz="1600" dirty="0" smtClean="0">
                <a:solidFill>
                  <a:srgbClr val="002060"/>
                </a:solidFill>
              </a:rPr>
              <a:t>i.e., methyl (58:37), isopropyl (30:62), </a:t>
            </a:r>
            <a:r>
              <a:rPr lang="en-US" sz="1600" i="1" dirty="0" smtClean="0">
                <a:solidFill>
                  <a:srgbClr val="002060"/>
                </a:solidFill>
              </a:rPr>
              <a:t>tert</a:t>
            </a:r>
            <a:r>
              <a:rPr lang="en-US" sz="1600" dirty="0" smtClean="0">
                <a:solidFill>
                  <a:srgbClr val="002060"/>
                </a:solidFill>
              </a:rPr>
              <a:t>.-butyl (16:73) in nitration reactions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A larger electrophile also favors the para position i.e., </a:t>
            </a:r>
            <a:r>
              <a:rPr lang="en-US" sz="1600" dirty="0" err="1" smtClean="0">
                <a:solidFill>
                  <a:srgbClr val="002060"/>
                </a:solidFill>
              </a:rPr>
              <a:t>sulfonation</a:t>
            </a:r>
            <a:r>
              <a:rPr lang="en-US" sz="1600" dirty="0" smtClean="0">
                <a:solidFill>
                  <a:srgbClr val="002060"/>
                </a:solidFill>
              </a:rPr>
              <a:t> (99 %, V=50 Å</a:t>
            </a:r>
            <a:r>
              <a:rPr lang="en-US" sz="1600" baseline="30000" dirty="0" smtClean="0">
                <a:solidFill>
                  <a:srgbClr val="002060"/>
                </a:solidFill>
              </a:rPr>
              <a:t>3</a:t>
            </a:r>
            <a:r>
              <a:rPr lang="en-US" sz="1600" dirty="0" smtClean="0">
                <a:solidFill>
                  <a:srgbClr val="002060"/>
                </a:solidFill>
              </a:rPr>
              <a:t>) </a:t>
            </a:r>
            <a:br>
              <a:rPr lang="en-US" sz="1600" dirty="0" smtClean="0">
                <a:solidFill>
                  <a:srgbClr val="002060"/>
                </a:solidFill>
              </a:rPr>
            </a:br>
            <a:r>
              <a:rPr lang="en-US" sz="1600" dirty="0" smtClean="0">
                <a:solidFill>
                  <a:srgbClr val="002060"/>
                </a:solidFill>
              </a:rPr>
              <a:t>and </a:t>
            </a:r>
            <a:r>
              <a:rPr lang="en-US" sz="1600" dirty="0" err="1" smtClean="0">
                <a:solidFill>
                  <a:srgbClr val="002060"/>
                </a:solidFill>
              </a:rPr>
              <a:t>bromination</a:t>
            </a:r>
            <a:r>
              <a:rPr lang="en-US" sz="1600" dirty="0" smtClean="0">
                <a:solidFill>
                  <a:srgbClr val="002060"/>
                </a:solidFill>
              </a:rPr>
              <a:t> (87 %, V=29 </a:t>
            </a:r>
            <a:r>
              <a:rPr lang="en-US" sz="1600" dirty="0">
                <a:solidFill>
                  <a:srgbClr val="002060"/>
                </a:solidFill>
              </a:rPr>
              <a:t>Å</a:t>
            </a:r>
            <a:r>
              <a:rPr lang="en-US" sz="1600" baseline="30000" dirty="0">
                <a:solidFill>
                  <a:srgbClr val="002060"/>
                </a:solidFill>
              </a:rPr>
              <a:t>3</a:t>
            </a:r>
            <a:r>
              <a:rPr lang="en-US" sz="1600" dirty="0" smtClean="0">
                <a:solidFill>
                  <a:srgbClr val="002060"/>
                </a:solidFill>
              </a:rPr>
              <a:t>) affords more para product than chlorination</a:t>
            </a:r>
            <a:br>
              <a:rPr lang="en-US" sz="1600" dirty="0" smtClean="0">
                <a:solidFill>
                  <a:srgbClr val="002060"/>
                </a:solidFill>
              </a:rPr>
            </a:br>
            <a:r>
              <a:rPr lang="en-US" sz="1600" dirty="0" smtClean="0">
                <a:solidFill>
                  <a:srgbClr val="002060"/>
                </a:solidFill>
              </a:rPr>
              <a:t> (55 %, V=24 </a:t>
            </a:r>
            <a:r>
              <a:rPr lang="en-US" sz="1600" dirty="0">
                <a:solidFill>
                  <a:srgbClr val="002060"/>
                </a:solidFill>
              </a:rPr>
              <a:t>Å</a:t>
            </a:r>
            <a:r>
              <a:rPr lang="en-US" sz="1600" baseline="30000" dirty="0">
                <a:solidFill>
                  <a:srgbClr val="002060"/>
                </a:solidFill>
              </a:rPr>
              <a:t>3</a:t>
            </a:r>
            <a:r>
              <a:rPr lang="en-US" sz="1600" dirty="0" smtClean="0">
                <a:solidFill>
                  <a:srgbClr val="002060"/>
                </a:solidFill>
              </a:rPr>
              <a:t>) and nitration (70 %, V=30 </a:t>
            </a:r>
            <a:r>
              <a:rPr lang="en-US" sz="1600" dirty="0">
                <a:solidFill>
                  <a:srgbClr val="002060"/>
                </a:solidFill>
              </a:rPr>
              <a:t>Å</a:t>
            </a:r>
            <a:r>
              <a:rPr lang="en-US" sz="1600" baseline="30000" dirty="0">
                <a:solidFill>
                  <a:srgbClr val="002060"/>
                </a:solidFill>
              </a:rPr>
              <a:t>3</a:t>
            </a:r>
            <a:r>
              <a:rPr lang="en-US" sz="1600" dirty="0" smtClean="0">
                <a:solidFill>
                  <a:srgbClr val="002060"/>
                </a:solidFill>
              </a:rPr>
              <a:t>) in the reaction with chlorobenzene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Size does not always favor para-substitution: the nitration of </a:t>
            </a:r>
            <a:r>
              <a:rPr lang="en-US" sz="1600" dirty="0" err="1" smtClean="0">
                <a:solidFill>
                  <a:srgbClr val="002060"/>
                </a:solidFill>
              </a:rPr>
              <a:t>fluorobenzene</a:t>
            </a:r>
            <a:r>
              <a:rPr lang="en-US" sz="1600" dirty="0" smtClean="0">
                <a:solidFill>
                  <a:srgbClr val="002060"/>
                </a:solidFill>
              </a:rPr>
              <a:t> affords </a:t>
            </a:r>
            <a:br>
              <a:rPr lang="en-US" sz="1600" dirty="0" smtClean="0">
                <a:solidFill>
                  <a:srgbClr val="002060"/>
                </a:solidFill>
              </a:rPr>
            </a:br>
            <a:r>
              <a:rPr lang="en-US" sz="1600" dirty="0" smtClean="0">
                <a:solidFill>
                  <a:srgbClr val="002060"/>
                </a:solidFill>
              </a:rPr>
              <a:t>88 % of the para-product while the nitration of </a:t>
            </a:r>
            <a:r>
              <a:rPr lang="en-US" sz="1600" dirty="0" err="1" smtClean="0">
                <a:solidFill>
                  <a:srgbClr val="002060"/>
                </a:solidFill>
              </a:rPr>
              <a:t>iodobenzene</a:t>
            </a:r>
            <a:r>
              <a:rPr lang="en-US" sz="1600" dirty="0" smtClean="0">
                <a:solidFill>
                  <a:srgbClr val="002060"/>
                </a:solidFill>
              </a:rPr>
              <a:t> yields only 60 % of the </a:t>
            </a:r>
            <a:br>
              <a:rPr lang="en-US" sz="1600" dirty="0" smtClean="0">
                <a:solidFill>
                  <a:srgbClr val="002060"/>
                </a:solidFill>
              </a:rPr>
            </a:br>
            <a:r>
              <a:rPr lang="en-US" sz="1600" dirty="0" smtClean="0">
                <a:solidFill>
                  <a:srgbClr val="002060"/>
                </a:solidFill>
              </a:rPr>
              <a:t>para-product despite the larger size of the substituent. </a:t>
            </a:r>
            <a:r>
              <a:rPr lang="en-US" sz="1600" b="1" i="1" dirty="0" smtClean="0">
                <a:solidFill>
                  <a:srgbClr val="C00000"/>
                </a:solidFill>
              </a:rPr>
              <a:t>Why?</a:t>
            </a:r>
            <a:endParaRPr lang="en-US" sz="1600" b="1" i="1" dirty="0">
              <a:solidFill>
                <a:srgbClr val="C00000"/>
              </a:solidFill>
            </a:endParaRP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93686"/>
              </p:ext>
            </p:extLst>
          </p:nvPr>
        </p:nvGraphicFramePr>
        <p:xfrm>
          <a:off x="838200" y="2057400"/>
          <a:ext cx="75438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923"/>
                <a:gridCol w="1350357"/>
                <a:gridCol w="1569720"/>
                <a:gridCol w="1066800"/>
                <a:gridCol w="2286000"/>
              </a:tblGrid>
              <a:tr h="56798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Inductive Effect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Resonance  Effect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Activity in EAS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Direction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Examples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83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positive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positive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ortho</a:t>
                      </a:r>
                      <a:r>
                        <a:rPr lang="en-US" sz="1600" dirty="0" smtClean="0"/>
                        <a:t>/</a:t>
                      </a:r>
                      <a:r>
                        <a:rPr lang="en-US" sz="1600" dirty="0" err="1" smtClean="0"/>
                        <a:t>para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OR, NR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, CR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dirty="0" smtClean="0"/>
                        <a:t>, O(C=O)R 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83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negative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positive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ortho</a:t>
                      </a:r>
                      <a:r>
                        <a:rPr lang="en-US" sz="1600" dirty="0" smtClean="0"/>
                        <a:t>/</a:t>
                      </a:r>
                      <a:r>
                        <a:rPr lang="en-US" sz="1600" dirty="0" err="1" smtClean="0"/>
                        <a:t>para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F, Cl, Br, I, NO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832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negative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negative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very low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meta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, COR,</a:t>
                      </a:r>
                      <a:r>
                        <a:rPr lang="en-US" sz="1600" baseline="0" dirty="0" smtClean="0"/>
                        <a:t> CF</a:t>
                      </a:r>
                      <a:r>
                        <a:rPr lang="en-US" sz="1600" baseline="-25000" dirty="0" smtClean="0"/>
                        <a:t>3</a:t>
                      </a:r>
                      <a:r>
                        <a:rPr lang="en-US" sz="1600" baseline="0" dirty="0" smtClean="0"/>
                        <a:t>, CN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56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III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Electron-donating </a:t>
            </a:r>
            <a:r>
              <a:rPr lang="en-US" sz="2000" dirty="0" smtClean="0"/>
              <a:t>substituents, mostly bonded via heteroatoms with lone pairs, are </a:t>
            </a:r>
            <a:r>
              <a:rPr lang="en-US" sz="2000" dirty="0"/>
              <a:t>ortho/para directing because </a:t>
            </a:r>
            <a:r>
              <a:rPr lang="en-US" sz="2000" dirty="0" smtClean="0"/>
              <a:t>the additional resonance structure contributes significantly to the stabilization of the positive charge</a:t>
            </a:r>
          </a:p>
          <a:p>
            <a:r>
              <a:rPr lang="en-US" sz="2000" dirty="0" smtClean="0"/>
              <a:t>Electron-withdrawing </a:t>
            </a:r>
            <a:r>
              <a:rPr lang="en-US" sz="2000" dirty="0"/>
              <a:t>substituents </a:t>
            </a:r>
            <a:r>
              <a:rPr lang="en-US" sz="2000" dirty="0" smtClean="0"/>
              <a:t>favor meta addition in order to avoid </a:t>
            </a:r>
            <a:br>
              <a:rPr lang="en-US" sz="2000" dirty="0" smtClean="0"/>
            </a:br>
            <a:r>
              <a:rPr lang="en-US" sz="2000" dirty="0" smtClean="0"/>
              <a:t>the concentration of the positive charges on the </a:t>
            </a:r>
            <a:r>
              <a:rPr lang="en-US" sz="2000" b="1" i="1" dirty="0" smtClean="0">
                <a:solidFill>
                  <a:srgbClr val="660033"/>
                </a:solidFill>
              </a:rPr>
              <a:t>ipso-carbon</a:t>
            </a:r>
            <a:endParaRPr lang="en-US" sz="2000" b="1" i="1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2050" name="Picture 1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352800"/>
            <a:ext cx="4191000" cy="2834119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5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sp>
        <p:nvSpPr>
          <p:cNvPr id="5" name="Rounded Rectangle 4"/>
          <p:cNvSpPr/>
          <p:nvPr/>
        </p:nvSpPr>
        <p:spPr>
          <a:xfrm>
            <a:off x="5867400" y="3352800"/>
            <a:ext cx="685800" cy="9144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791200" y="5029200"/>
            <a:ext cx="685800" cy="11430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185160" y="4480560"/>
            <a:ext cx="91440" cy="91440"/>
          </a:xfrm>
          <a:prstGeom prst="ellipse">
            <a:avLst/>
          </a:prstGeom>
          <a:noFill/>
          <a:ln w="25400"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36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IV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If both types of groups are present, the </a:t>
            </a:r>
            <a:r>
              <a:rPr lang="en-US" sz="2800" dirty="0">
                <a:solidFill>
                  <a:srgbClr val="009900"/>
                </a:solidFill>
              </a:rPr>
              <a:t>strongest activating </a:t>
            </a:r>
            <a:r>
              <a:rPr lang="en-US" sz="2800" dirty="0"/>
              <a:t>substituent </a:t>
            </a:r>
            <a:r>
              <a:rPr lang="en-US" sz="2800" dirty="0" smtClean="0"/>
              <a:t>will </a:t>
            </a:r>
            <a:r>
              <a:rPr lang="en-US" sz="2800" dirty="0"/>
              <a:t>win out over weakly activating or a </a:t>
            </a:r>
            <a:r>
              <a:rPr lang="en-US" sz="2800" dirty="0">
                <a:solidFill>
                  <a:srgbClr val="C00000"/>
                </a:solidFill>
              </a:rPr>
              <a:t>deactivating substituent </a:t>
            </a:r>
            <a:r>
              <a:rPr lang="en-US" sz="2800" dirty="0"/>
              <a:t>when it comes to the directing effect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088899"/>
              </p:ext>
            </p:extLst>
          </p:nvPr>
        </p:nvGraphicFramePr>
        <p:xfrm>
          <a:off x="1645920" y="3675063"/>
          <a:ext cx="715963" cy="165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8" name="CS ChemDraw Drawing" r:id="rId3" imgW="715794" imgH="1659237" progId="ChemDraw.Document.6.0">
                  <p:embed/>
                </p:oleObj>
              </mc:Choice>
              <mc:Fallback>
                <p:oleObj name="CS ChemDraw Drawing" r:id="rId3" imgW="715794" imgH="165923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45920" y="3675063"/>
                        <a:ext cx="715963" cy="1658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40000"/>
                              <a:lumOff val="60000"/>
                            </a:schemeClr>
                          </a:gs>
                          <a:gs pos="50000">
                            <a:schemeClr val="accent5">
                              <a:lumMod val="20000"/>
                              <a:lumOff val="8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5793371"/>
              </p:ext>
            </p:extLst>
          </p:nvPr>
        </p:nvGraphicFramePr>
        <p:xfrm>
          <a:off x="3657600" y="3675063"/>
          <a:ext cx="1236663" cy="165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" name="CS ChemDraw Drawing" r:id="rId5" imgW="1237034" imgH="1659237" progId="ChemDraw.Document.6.0">
                  <p:embed/>
                </p:oleObj>
              </mc:Choice>
              <mc:Fallback>
                <p:oleObj name="CS ChemDraw Drawing" r:id="rId5" imgW="1237034" imgH="165923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57600" y="3675063"/>
                        <a:ext cx="1236663" cy="1658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40000"/>
                              <a:lumOff val="60000"/>
                            </a:schemeClr>
                          </a:gs>
                          <a:gs pos="50000">
                            <a:schemeClr val="accent5">
                              <a:lumMod val="20000"/>
                              <a:lumOff val="8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6224881"/>
              </p:ext>
            </p:extLst>
          </p:nvPr>
        </p:nvGraphicFramePr>
        <p:xfrm>
          <a:off x="6126480" y="3675063"/>
          <a:ext cx="1757363" cy="165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" name="CS ChemDraw Drawing" r:id="rId7" imgW="1756923" imgH="1659237" progId="ChemDraw.Document.6.0">
                  <p:embed/>
                </p:oleObj>
              </mc:Choice>
              <mc:Fallback>
                <p:oleObj name="CS ChemDraw Drawing" r:id="rId7" imgW="1756923" imgH="165923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26480" y="3675063"/>
                        <a:ext cx="1757363" cy="1658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6">
                              <a:lumMod val="40000"/>
                              <a:lumOff val="60000"/>
                            </a:schemeClr>
                          </a:gs>
                          <a:gs pos="50000">
                            <a:schemeClr val="accent5">
                              <a:lumMod val="20000"/>
                              <a:lumOff val="8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Arrow 6"/>
          <p:cNvSpPr/>
          <p:nvPr/>
        </p:nvSpPr>
        <p:spPr>
          <a:xfrm>
            <a:off x="2514600" y="4163568"/>
            <a:ext cx="978408" cy="4846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5029200" y="4163568"/>
            <a:ext cx="978408" cy="4846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828800" y="3657600"/>
            <a:ext cx="533400" cy="228600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752600" y="5105400"/>
            <a:ext cx="533400" cy="304800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423356" y="3591580"/>
            <a:ext cx="1199367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H</a:t>
            </a:r>
            <a:r>
              <a:rPr lang="en-US" sz="1400" b="1" baseline="-25000" dirty="0" smtClean="0"/>
              <a:t>2</a:t>
            </a:r>
            <a:r>
              <a:rPr lang="en-US" sz="1400" b="1" dirty="0" smtClean="0"/>
              <a:t>SO</a:t>
            </a:r>
            <a:r>
              <a:rPr lang="en-US" sz="1400" b="1" baseline="-25000" dirty="0" smtClean="0"/>
              <a:t>4</a:t>
            </a:r>
            <a:r>
              <a:rPr lang="en-US" sz="1400" b="1" dirty="0" smtClean="0"/>
              <a:t>/HNO</a:t>
            </a:r>
            <a:r>
              <a:rPr lang="en-US" sz="1400" b="1" baseline="-25000" dirty="0" smtClean="0"/>
              <a:t>3</a:t>
            </a:r>
            <a:br>
              <a:rPr lang="en-US" sz="1400" b="1" baseline="-25000" dirty="0" smtClean="0"/>
            </a:br>
            <a:r>
              <a:rPr lang="en-US" sz="1400" b="1" dirty="0" smtClean="0"/>
              <a:t>25 </a:t>
            </a:r>
            <a:r>
              <a:rPr lang="en-US" sz="1400" b="1" baseline="30000" dirty="0" smtClean="0"/>
              <a:t>o</a:t>
            </a:r>
            <a:r>
              <a:rPr lang="en-US" sz="1400" b="1" dirty="0" smtClean="0"/>
              <a:t>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90800" y="4721423"/>
            <a:ext cx="543739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99%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74213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0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Nitration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The nitration reaction uses the </a:t>
            </a:r>
            <a:r>
              <a:rPr lang="en-US" sz="2400" i="1" dirty="0" err="1" smtClean="0"/>
              <a:t>nitronium</a:t>
            </a:r>
            <a:r>
              <a:rPr lang="en-US" sz="2400" dirty="0" smtClean="0"/>
              <a:t> ion (NO</a:t>
            </a:r>
            <a:r>
              <a:rPr lang="en-US" sz="2400" baseline="-25000" dirty="0" smtClean="0"/>
              <a:t>2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) as electrophile</a:t>
            </a:r>
          </a:p>
          <a:p>
            <a:r>
              <a:rPr lang="en-US" sz="2400" dirty="0" smtClean="0"/>
              <a:t>Sources</a:t>
            </a:r>
            <a:r>
              <a:rPr lang="en-US" sz="2400" dirty="0"/>
              <a:t> </a:t>
            </a:r>
            <a:r>
              <a:rPr lang="en-US" sz="2400" dirty="0" smtClean="0"/>
              <a:t>(mostly </a:t>
            </a:r>
            <a:r>
              <a:rPr lang="en-US" sz="2400" i="1" dirty="0" smtClean="0"/>
              <a:t>in-situ</a:t>
            </a:r>
            <a:r>
              <a:rPr lang="en-US" sz="24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Diluted </a:t>
            </a:r>
            <a:r>
              <a:rPr lang="en-US" sz="2000" dirty="0">
                <a:solidFill>
                  <a:srgbClr val="002060"/>
                </a:solidFill>
              </a:rPr>
              <a:t>or concentrated HNO</a:t>
            </a:r>
            <a:r>
              <a:rPr lang="en-US" sz="2000" baseline="-25000" dirty="0">
                <a:solidFill>
                  <a:srgbClr val="002060"/>
                </a:solidFill>
              </a:rPr>
              <a:t>3 </a:t>
            </a:r>
            <a:endParaRPr lang="en-US" sz="20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Mixture </a:t>
            </a:r>
            <a:r>
              <a:rPr lang="en-US" sz="2000" dirty="0">
                <a:solidFill>
                  <a:srgbClr val="002060"/>
                </a:solidFill>
              </a:rPr>
              <a:t>of concentrated HNO</a:t>
            </a:r>
            <a:r>
              <a:rPr lang="en-US" sz="2000" baseline="-25000" dirty="0">
                <a:solidFill>
                  <a:srgbClr val="002060"/>
                </a:solidFill>
              </a:rPr>
              <a:t>3</a:t>
            </a:r>
            <a:r>
              <a:rPr lang="en-US" sz="2000" dirty="0">
                <a:solidFill>
                  <a:srgbClr val="002060"/>
                </a:solidFill>
              </a:rPr>
              <a:t> and concentrated H</a:t>
            </a:r>
            <a:r>
              <a:rPr lang="en-US" sz="2000" baseline="-25000" dirty="0">
                <a:solidFill>
                  <a:srgbClr val="002060"/>
                </a:solidFill>
              </a:rPr>
              <a:t>2</a:t>
            </a:r>
            <a:r>
              <a:rPr lang="en-US" sz="2000" dirty="0">
                <a:solidFill>
                  <a:srgbClr val="002060"/>
                </a:solidFill>
              </a:rPr>
              <a:t>SO</a:t>
            </a:r>
            <a:r>
              <a:rPr lang="en-US" sz="2000" baseline="-25000" dirty="0">
                <a:solidFill>
                  <a:srgbClr val="002060"/>
                </a:solidFill>
              </a:rPr>
              <a:t>4 </a:t>
            </a:r>
            <a:endParaRPr lang="en-US" sz="20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N</a:t>
            </a:r>
            <a:r>
              <a:rPr lang="en-US" sz="2000" baseline="-25000" dirty="0" smtClean="0">
                <a:solidFill>
                  <a:srgbClr val="002060"/>
                </a:solidFill>
              </a:rPr>
              <a:t>2</a:t>
            </a:r>
            <a:r>
              <a:rPr lang="en-US" sz="2000" dirty="0" smtClean="0">
                <a:solidFill>
                  <a:srgbClr val="002060"/>
                </a:solidFill>
              </a:rPr>
              <a:t>O</a:t>
            </a:r>
            <a:r>
              <a:rPr lang="en-US" sz="2000" baseline="-25000" dirty="0" smtClean="0">
                <a:solidFill>
                  <a:srgbClr val="002060"/>
                </a:solidFill>
              </a:rPr>
              <a:t>5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in CCl</a:t>
            </a:r>
            <a:r>
              <a:rPr lang="en-US" sz="2000" baseline="-25000" dirty="0">
                <a:solidFill>
                  <a:srgbClr val="002060"/>
                </a:solidFill>
              </a:rPr>
              <a:t>4</a:t>
            </a:r>
            <a:r>
              <a:rPr lang="en-US" sz="2000" dirty="0">
                <a:solidFill>
                  <a:srgbClr val="002060"/>
                </a:solidFill>
              </a:rPr>
              <a:t>  (NO</a:t>
            </a:r>
            <a:r>
              <a:rPr lang="en-US" sz="2000" baseline="-25000" dirty="0">
                <a:solidFill>
                  <a:srgbClr val="002060"/>
                </a:solidFill>
              </a:rPr>
              <a:t>2</a:t>
            </a:r>
            <a:r>
              <a:rPr lang="en-US" sz="2000" baseline="30000" dirty="0">
                <a:solidFill>
                  <a:srgbClr val="002060"/>
                </a:solidFill>
              </a:rPr>
              <a:t>+</a:t>
            </a:r>
            <a:r>
              <a:rPr lang="en-US" sz="2000" dirty="0">
                <a:solidFill>
                  <a:srgbClr val="002060"/>
                </a:solidFill>
              </a:rPr>
              <a:t> + NO</a:t>
            </a:r>
            <a:r>
              <a:rPr lang="en-US" sz="2000" baseline="-25000" dirty="0">
                <a:solidFill>
                  <a:srgbClr val="002060"/>
                </a:solidFill>
              </a:rPr>
              <a:t>3</a:t>
            </a:r>
            <a:r>
              <a:rPr lang="en-US" sz="2000" baseline="30000" dirty="0">
                <a:solidFill>
                  <a:srgbClr val="002060"/>
                </a:solidFill>
              </a:rPr>
              <a:t>-</a:t>
            </a:r>
            <a:r>
              <a:rPr lang="en-US" sz="2000" dirty="0">
                <a:solidFill>
                  <a:srgbClr val="002060"/>
                </a:solidFill>
              </a:rPr>
              <a:t>) (Note: N</a:t>
            </a:r>
            <a:r>
              <a:rPr lang="en-US" sz="2000" baseline="-25000" dirty="0">
                <a:solidFill>
                  <a:srgbClr val="002060"/>
                </a:solidFill>
              </a:rPr>
              <a:t>2</a:t>
            </a:r>
            <a:r>
              <a:rPr lang="en-US" sz="2000" dirty="0">
                <a:solidFill>
                  <a:srgbClr val="002060"/>
                </a:solidFill>
              </a:rPr>
              <a:t>O</a:t>
            </a:r>
            <a:r>
              <a:rPr lang="en-US" sz="2000" baseline="-25000" dirty="0">
                <a:solidFill>
                  <a:srgbClr val="002060"/>
                </a:solidFill>
              </a:rPr>
              <a:t>5</a:t>
            </a:r>
            <a:r>
              <a:rPr lang="en-US" sz="2000" dirty="0">
                <a:solidFill>
                  <a:srgbClr val="002060"/>
                </a:solidFill>
              </a:rPr>
              <a:t> is made from NO</a:t>
            </a:r>
            <a:r>
              <a:rPr lang="en-US" sz="2000" baseline="-25000" dirty="0">
                <a:solidFill>
                  <a:srgbClr val="002060"/>
                </a:solidFill>
              </a:rPr>
              <a:t>2</a:t>
            </a:r>
            <a:r>
              <a:rPr lang="en-US" sz="2000" dirty="0">
                <a:solidFill>
                  <a:srgbClr val="002060"/>
                </a:solidFill>
              </a:rPr>
              <a:t> and </a:t>
            </a:r>
            <a:r>
              <a:rPr lang="en-US" sz="2000" dirty="0" smtClean="0">
                <a:solidFill>
                  <a:srgbClr val="002060"/>
                </a:solidFill>
              </a:rPr>
              <a:t>O</a:t>
            </a:r>
            <a:r>
              <a:rPr lang="en-US" sz="2000" baseline="-25000" dirty="0" smtClean="0">
                <a:solidFill>
                  <a:srgbClr val="002060"/>
                </a:solidFill>
              </a:rPr>
              <a:t>3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While </a:t>
            </a:r>
            <a:r>
              <a:rPr lang="en-US" sz="2000" dirty="0">
                <a:solidFill>
                  <a:srgbClr val="002060"/>
                </a:solidFill>
              </a:rPr>
              <a:t>NO</a:t>
            </a:r>
            <a:r>
              <a:rPr lang="en-US" sz="2000" baseline="-25000" dirty="0">
                <a:solidFill>
                  <a:srgbClr val="002060"/>
                </a:solidFill>
              </a:rPr>
              <a:t>2 </a:t>
            </a:r>
            <a:r>
              <a:rPr lang="en-US" sz="2000" dirty="0">
                <a:solidFill>
                  <a:srgbClr val="002060"/>
                </a:solidFill>
              </a:rPr>
              <a:t>is a brown </a:t>
            </a:r>
            <a:r>
              <a:rPr lang="en-US" sz="2000" dirty="0" smtClean="0">
                <a:solidFill>
                  <a:srgbClr val="002060"/>
                </a:solidFill>
              </a:rPr>
              <a:t>gas, </a:t>
            </a:r>
            <a:r>
              <a:rPr lang="en-US" sz="2000" dirty="0">
                <a:solidFill>
                  <a:srgbClr val="002060"/>
                </a:solidFill>
              </a:rPr>
              <a:t>N</a:t>
            </a:r>
            <a:r>
              <a:rPr lang="en-US" sz="2000" baseline="-25000" dirty="0">
                <a:solidFill>
                  <a:srgbClr val="002060"/>
                </a:solidFill>
              </a:rPr>
              <a:t>2</a:t>
            </a:r>
            <a:r>
              <a:rPr lang="en-US" sz="2000" dirty="0">
                <a:solidFill>
                  <a:srgbClr val="002060"/>
                </a:solidFill>
              </a:rPr>
              <a:t>O</a:t>
            </a:r>
            <a:r>
              <a:rPr lang="en-US" sz="2000" baseline="-25000" dirty="0">
                <a:solidFill>
                  <a:srgbClr val="002060"/>
                </a:solidFill>
              </a:rPr>
              <a:t>5</a:t>
            </a:r>
            <a:r>
              <a:rPr lang="en-US" sz="2000" dirty="0">
                <a:solidFill>
                  <a:srgbClr val="002060"/>
                </a:solidFill>
              </a:rPr>
              <a:t> forms a white solid</a:t>
            </a:r>
            <a:r>
              <a:rPr lang="en-US" sz="2000" dirty="0" smtClean="0">
                <a:solidFill>
                  <a:srgbClr val="002060"/>
                </a:solidFill>
              </a:rPr>
              <a:t>!)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KNO</a:t>
            </a:r>
            <a:r>
              <a:rPr lang="en-US" sz="2000" baseline="-25000" dirty="0" smtClean="0">
                <a:solidFill>
                  <a:srgbClr val="002060"/>
                </a:solidFill>
              </a:rPr>
              <a:t>3</a:t>
            </a:r>
            <a:r>
              <a:rPr lang="en-US" sz="2000" dirty="0" smtClean="0">
                <a:solidFill>
                  <a:srgbClr val="002060"/>
                </a:solidFill>
              </a:rPr>
              <a:t>/H</a:t>
            </a:r>
            <a:r>
              <a:rPr lang="en-US" sz="2000" baseline="-25000" dirty="0" smtClean="0">
                <a:solidFill>
                  <a:srgbClr val="002060"/>
                </a:solidFill>
              </a:rPr>
              <a:t>2</a:t>
            </a:r>
            <a:r>
              <a:rPr lang="en-US" sz="2000" dirty="0" smtClean="0">
                <a:solidFill>
                  <a:srgbClr val="002060"/>
                </a:solidFill>
              </a:rPr>
              <a:t>SO</a:t>
            </a:r>
            <a:r>
              <a:rPr lang="en-US" sz="2000" baseline="-25000" dirty="0" smtClean="0">
                <a:solidFill>
                  <a:srgbClr val="002060"/>
                </a:solidFill>
              </a:rPr>
              <a:t>4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in </a:t>
            </a:r>
            <a:r>
              <a:rPr lang="en-US" sz="2000" dirty="0" smtClean="0">
                <a:solidFill>
                  <a:srgbClr val="002060"/>
                </a:solidFill>
              </a:rPr>
              <a:t>CH</a:t>
            </a:r>
            <a:r>
              <a:rPr lang="en-US" sz="2000" baseline="-25000" dirty="0" smtClean="0">
                <a:solidFill>
                  <a:srgbClr val="002060"/>
                </a:solidFill>
              </a:rPr>
              <a:t>2</a:t>
            </a:r>
            <a:r>
              <a:rPr lang="en-US" sz="2000" dirty="0" smtClean="0">
                <a:solidFill>
                  <a:srgbClr val="002060"/>
                </a:solidFill>
              </a:rPr>
              <a:t>Cl</a:t>
            </a:r>
            <a:r>
              <a:rPr lang="en-US" sz="2000" baseline="-25000" dirty="0" smtClean="0">
                <a:solidFill>
                  <a:srgbClr val="002060"/>
                </a:solidFill>
              </a:rPr>
              <a:t>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Nitronium </a:t>
            </a:r>
            <a:r>
              <a:rPr lang="en-US" sz="2000" dirty="0">
                <a:solidFill>
                  <a:srgbClr val="002060"/>
                </a:solidFill>
              </a:rPr>
              <a:t>salts (NO</a:t>
            </a:r>
            <a:r>
              <a:rPr lang="en-US" sz="2000" baseline="-25000" dirty="0">
                <a:solidFill>
                  <a:srgbClr val="002060"/>
                </a:solidFill>
              </a:rPr>
              <a:t>2</a:t>
            </a:r>
            <a:r>
              <a:rPr lang="en-US" sz="2000" baseline="30000" dirty="0">
                <a:solidFill>
                  <a:srgbClr val="002060"/>
                </a:solidFill>
              </a:rPr>
              <a:t>+</a:t>
            </a:r>
            <a:r>
              <a:rPr lang="en-US" sz="2000" dirty="0">
                <a:solidFill>
                  <a:srgbClr val="002060"/>
                </a:solidFill>
              </a:rPr>
              <a:t>BF</a:t>
            </a:r>
            <a:r>
              <a:rPr lang="en-US" sz="2000" baseline="-25000" dirty="0">
                <a:solidFill>
                  <a:srgbClr val="002060"/>
                </a:solidFill>
              </a:rPr>
              <a:t>4</a:t>
            </a:r>
            <a:r>
              <a:rPr lang="en-US" sz="2000" baseline="30000" dirty="0">
                <a:solidFill>
                  <a:srgbClr val="002060"/>
                </a:solidFill>
              </a:rPr>
              <a:t>-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smtClean="0">
                <a:solidFill>
                  <a:srgbClr val="002060"/>
                </a:solidFill>
              </a:rPr>
              <a:t>NO</a:t>
            </a:r>
            <a:r>
              <a:rPr lang="en-US" sz="2000" baseline="-25000" dirty="0" smtClean="0">
                <a:solidFill>
                  <a:srgbClr val="002060"/>
                </a:solidFill>
              </a:rPr>
              <a:t>2</a:t>
            </a:r>
            <a:r>
              <a:rPr lang="en-US" sz="2000" baseline="30000" dirty="0" smtClean="0">
                <a:solidFill>
                  <a:srgbClr val="002060"/>
                </a:solidFill>
              </a:rPr>
              <a:t>+</a:t>
            </a:r>
            <a:r>
              <a:rPr lang="en-US" sz="2000" dirty="0" smtClean="0">
                <a:solidFill>
                  <a:srgbClr val="002060"/>
                </a:solidFill>
              </a:rPr>
              <a:t>PF</a:t>
            </a:r>
            <a:r>
              <a:rPr lang="en-US" sz="2000" baseline="-25000" dirty="0" smtClean="0">
                <a:solidFill>
                  <a:srgbClr val="002060"/>
                </a:solidFill>
              </a:rPr>
              <a:t>6</a:t>
            </a:r>
            <a:r>
              <a:rPr lang="en-US" sz="2000" baseline="30000" dirty="0" smtClean="0">
                <a:solidFill>
                  <a:srgbClr val="002060"/>
                </a:solidFill>
              </a:rPr>
              <a:t>-</a:t>
            </a:r>
            <a:r>
              <a:rPr lang="en-US" sz="2000" dirty="0" smtClean="0">
                <a:solidFill>
                  <a:srgbClr val="002060"/>
                </a:solidFill>
              </a:rPr>
              <a:t>, both do not dissolve well in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organic solvents) </a:t>
            </a:r>
            <a:endParaRPr lang="en-US" sz="20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Metal nitrates (i.e., calcium nitrate, iron(III) nitrate) with acetic acid </a:t>
            </a:r>
            <a:endParaRPr lang="en-US" sz="2000" dirty="0" smtClean="0">
              <a:solidFill>
                <a:srgbClr val="002060"/>
              </a:solidFill>
            </a:endParaRPr>
          </a:p>
          <a:p>
            <a:pPr marL="445770" lvl="1" indent="-457200"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i="1" dirty="0" smtClean="0">
                <a:solidFill>
                  <a:schemeClr val="tx1"/>
                </a:solidFill>
              </a:rPr>
              <a:t>nitronium</a:t>
            </a:r>
            <a:r>
              <a:rPr lang="en-US" dirty="0" smtClean="0">
                <a:solidFill>
                  <a:schemeClr val="tx1"/>
                </a:solidFill>
              </a:rPr>
              <a:t> ion is a very strong electrophile because only one resonance form with positive charge mostly on the nitrogen atom (</a:t>
            </a:r>
            <a:r>
              <a:rPr lang="en-US" dirty="0" smtClean="0">
                <a:solidFill>
                  <a:srgbClr val="FF0000"/>
                </a:solidFill>
              </a:rPr>
              <a:t>red=negative charge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rgbClr val="0070C0"/>
                </a:solidFill>
              </a:rPr>
              <a:t>blue=positive charge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marL="445770" lvl="1" indent="-457200"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calculated bond order for the NO bond is 1.84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HF/6-31G**) which is close to a double bond</a:t>
            </a:r>
            <a:r>
              <a:rPr lang="en-US" dirty="0" smtClean="0"/>
              <a:t>. T</a:t>
            </a:r>
            <a:r>
              <a:rPr lang="en-US" dirty="0" smtClean="0">
                <a:solidFill>
                  <a:schemeClr val="tx1"/>
                </a:solidFill>
              </a:rPr>
              <a:t>he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nitrogen </a:t>
            </a:r>
            <a:r>
              <a:rPr lang="en-US" dirty="0" smtClean="0">
                <a:solidFill>
                  <a:schemeClr val="tx1"/>
                </a:solidFill>
              </a:rPr>
              <a:t>atom almost bears a full positive charge.</a:t>
            </a:r>
          </a:p>
          <a:p>
            <a:pPr marL="445770" lvl="1" indent="-457200">
              <a:spcBef>
                <a:spcPts val="6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11"/>
          <a:stretch/>
        </p:blipFill>
        <p:spPr bwMode="auto">
          <a:xfrm>
            <a:off x="7542407" y="3124200"/>
            <a:ext cx="1145783" cy="897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133600"/>
            <a:ext cx="1295400" cy="802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229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Nitration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953000"/>
          </a:xfrm>
        </p:spPr>
        <p:txBody>
          <a:bodyPr>
            <a:normAutofit fontScale="92500"/>
          </a:bodyPr>
          <a:lstStyle/>
          <a:p>
            <a:r>
              <a:rPr lang="en-US" sz="2200" dirty="0" smtClean="0"/>
              <a:t>Because methyl benzoate is an electron deficient arene, a mixture of concentrated nitric acid and concentrated sulfuric acid is used to generate </a:t>
            </a:r>
            <a:br>
              <a:rPr lang="en-US" sz="2200" dirty="0" smtClean="0"/>
            </a:br>
            <a:r>
              <a:rPr lang="en-US" sz="2200" dirty="0" smtClean="0"/>
              <a:t>the </a:t>
            </a:r>
            <a:r>
              <a:rPr lang="en-US" sz="2200" i="1" dirty="0" smtClean="0"/>
              <a:t>nitronium</a:t>
            </a:r>
            <a:r>
              <a:rPr lang="en-US" sz="2200" dirty="0" smtClean="0"/>
              <a:t> 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2200" dirty="0" smtClean="0"/>
              <a:t>The strongly electrophilic character of the </a:t>
            </a:r>
            <a:r>
              <a:rPr lang="en-US" sz="2200" i="1" dirty="0" smtClean="0"/>
              <a:t>nitronium</a:t>
            </a:r>
            <a:r>
              <a:rPr lang="en-US" sz="2200" dirty="0" smtClean="0"/>
              <a:t> ion and the exothermic nature of the nitration reaction poses a problem in terms of polynitration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2200" dirty="0" smtClean="0"/>
              <a:t>Many polynitration compounds are explosive i.e., TNT, nitroglycerin, </a:t>
            </a:r>
            <a:br>
              <a:rPr lang="en-US" sz="2200" dirty="0" smtClean="0"/>
            </a:br>
            <a:r>
              <a:rPr lang="en-US" sz="2200" i="1" dirty="0" smtClean="0"/>
              <a:t>1,3,5</a:t>
            </a:r>
            <a:r>
              <a:rPr lang="en-US" sz="2200" dirty="0" smtClean="0"/>
              <a:t>-trinitro-</a:t>
            </a:r>
            <a:r>
              <a:rPr lang="en-US" sz="2200" i="1" dirty="0" smtClean="0"/>
              <a:t>1,3,5</a:t>
            </a:r>
            <a:r>
              <a:rPr lang="en-US" sz="2200" dirty="0" smtClean="0"/>
              <a:t>-triazacyclohexane (main component in C4), etc. </a:t>
            </a:r>
          </a:p>
          <a:p>
            <a:r>
              <a:rPr lang="en-US" sz="2200" dirty="0" smtClean="0"/>
              <a:t>The reaction in the lab affords the </a:t>
            </a:r>
            <a:r>
              <a:rPr lang="en-US" sz="2200" i="1" dirty="0" smtClean="0"/>
              <a:t>ortho</a:t>
            </a:r>
            <a:r>
              <a:rPr lang="en-US" sz="2200" dirty="0" smtClean="0"/>
              <a:t> isomer and </a:t>
            </a:r>
            <a:r>
              <a:rPr lang="en-US" sz="2200" i="1" dirty="0" smtClean="0"/>
              <a:t>para</a:t>
            </a:r>
            <a:r>
              <a:rPr lang="en-US" sz="2200" dirty="0" smtClean="0"/>
              <a:t> isomer as well</a:t>
            </a:r>
            <a:endParaRPr lang="en-US" sz="2200" dirty="0"/>
          </a:p>
          <a:p>
            <a:endParaRPr lang="en-US" sz="22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9" name="Picture 1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702560"/>
            <a:ext cx="5374640" cy="80264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pic>
        <p:nvPicPr>
          <p:cNvPr id="4100" name="Picture 1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547" y="4358132"/>
            <a:ext cx="5935853" cy="89966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536175"/>
            <a:ext cx="1220972" cy="96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699503"/>
              </p:ext>
            </p:extLst>
          </p:nvPr>
        </p:nvGraphicFramePr>
        <p:xfrm>
          <a:off x="7248376" y="4358132"/>
          <a:ext cx="1211596" cy="899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r:id="rId6" imgW="1756653" imgH="1305554" progId="">
                  <p:embed/>
                </p:oleObj>
              </mc:Choice>
              <mc:Fallback>
                <p:oleObj r:id="rId6" imgW="1756653" imgH="1305554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248376" y="4358132"/>
                        <a:ext cx="1211596" cy="899668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68302" y="4980801"/>
            <a:ext cx="1095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E</a:t>
            </a:r>
            <a:r>
              <a:rPr lang="en-US" sz="1200" b="1" baseline="-25000" dirty="0" smtClean="0">
                <a:solidFill>
                  <a:srgbClr val="C00000"/>
                </a:solidFill>
              </a:rPr>
              <a:t>A</a:t>
            </a:r>
            <a:r>
              <a:rPr lang="en-US" sz="1200" b="1" dirty="0" smtClean="0">
                <a:solidFill>
                  <a:srgbClr val="C00000"/>
                </a:solidFill>
              </a:rPr>
              <a:t>=79 kJ/mol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95084" y="4980801"/>
            <a:ext cx="1172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E</a:t>
            </a:r>
            <a:r>
              <a:rPr lang="en-US" sz="1200" b="1" baseline="-25000" dirty="0" smtClean="0">
                <a:solidFill>
                  <a:srgbClr val="C00000"/>
                </a:solidFill>
              </a:rPr>
              <a:t>A</a:t>
            </a:r>
            <a:r>
              <a:rPr lang="en-US" sz="1200" b="1" dirty="0" smtClean="0">
                <a:solidFill>
                  <a:srgbClr val="C00000"/>
                </a:solidFill>
              </a:rPr>
              <a:t>=107 kJ/mol</a:t>
            </a:r>
            <a:endParaRPr lang="en-US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558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Experimental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554480"/>
            <a:ext cx="4267200" cy="4572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Dissolve the methyl benzoate in concentrated sulfuric acid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Cool the mixture in an ice-bath</a:t>
            </a:r>
          </a:p>
          <a:p>
            <a:endParaRPr lang="en-US" sz="1900" dirty="0" smtClean="0"/>
          </a:p>
          <a:p>
            <a:r>
              <a:rPr lang="en-US" dirty="0" smtClean="0"/>
              <a:t>Slowly add the mixture of concentrated nitric acid and concentrated sulfuric acid (provided by lab support) while stirring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554480"/>
            <a:ext cx="4038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the ester dissolved in conc.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ulfuric acid?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is an ice-bath?</a:t>
            </a:r>
          </a:p>
          <a:p>
            <a:endParaRPr lang="en-US" sz="19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Does the student have to prepare the mixture himself?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the mixture added slowly?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it important to stir the mixture?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observations should the student make/not make?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42612" y="1944469"/>
            <a:ext cx="3110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ester is not soluble in the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nitration mixture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200" y="2754868"/>
            <a:ext cx="3356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 mixture of water and some ice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61451" y="3212068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3745468"/>
            <a:ext cx="3006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 keep the temperature low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40071" y="4553634"/>
            <a:ext cx="35705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 obtain a homogeneous mixture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which provides better control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8633" y="5505271"/>
            <a:ext cx="37605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1. </a:t>
            </a:r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 color change to orange observed which is normal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2. The formation of a brown gas is a sign of undesirable side reactions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26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54480"/>
            <a:ext cx="4038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Take the mixture out of the ice-bath and place in a room temperature water bath for </a:t>
            </a:r>
            <a:br>
              <a:rPr lang="en-US" dirty="0" smtClean="0"/>
            </a:br>
            <a:r>
              <a:rPr lang="en-US" dirty="0" smtClean="0"/>
              <a:t>15 min</a:t>
            </a:r>
          </a:p>
          <a:p>
            <a:r>
              <a:rPr lang="en-US" dirty="0" smtClean="0"/>
              <a:t>Pour reaction mixture over ice </a:t>
            </a:r>
          </a:p>
          <a:p>
            <a:r>
              <a:rPr lang="en-US" dirty="0" smtClean="0"/>
              <a:t>Isolate the solid by vacuum </a:t>
            </a:r>
            <a:r>
              <a:rPr lang="en-US" dirty="0" smtClean="0"/>
              <a:t>filtration</a:t>
            </a:r>
          </a:p>
          <a:p>
            <a:endParaRPr lang="en-US" sz="1700" dirty="0" smtClean="0"/>
          </a:p>
          <a:p>
            <a:r>
              <a:rPr lang="en-US" dirty="0" smtClean="0"/>
              <a:t>Recrystallize </a:t>
            </a:r>
            <a:r>
              <a:rPr lang="en-US" dirty="0" smtClean="0"/>
              <a:t>the crude from </a:t>
            </a:r>
            <a:r>
              <a:rPr lang="en-US" dirty="0" err="1" smtClean="0"/>
              <a:t>methanol:water</a:t>
            </a:r>
            <a:r>
              <a:rPr lang="en-US" dirty="0" smtClean="0"/>
              <a:t> (4:1)</a:t>
            </a:r>
          </a:p>
          <a:p>
            <a:endParaRPr lang="en-US" sz="2300" dirty="0" smtClean="0"/>
          </a:p>
          <a:p>
            <a:r>
              <a:rPr lang="en-US" dirty="0" smtClean="0"/>
              <a:t>After characterization </a:t>
            </a:r>
            <a:r>
              <a:rPr lang="en-US" dirty="0" smtClean="0"/>
              <a:t>(final product: m.p</a:t>
            </a:r>
            <a:r>
              <a:rPr lang="en-US" dirty="0" smtClean="0"/>
              <a:t>., IR, NMR (CDCl</a:t>
            </a:r>
            <a:r>
              <a:rPr lang="en-US" baseline="-25000" dirty="0" smtClean="0"/>
              <a:t>3</a:t>
            </a:r>
            <a:r>
              <a:rPr lang="en-US" dirty="0" smtClean="0"/>
              <a:t>), GC/MS (</a:t>
            </a:r>
            <a:r>
              <a:rPr lang="en-US" dirty="0" err="1" smtClean="0"/>
              <a:t>EtOAc</a:t>
            </a:r>
            <a:r>
              <a:rPr lang="en-US" dirty="0" smtClean="0"/>
              <a:t>), crude: HPLC </a:t>
            </a:r>
            <a:br>
              <a:rPr lang="en-US" dirty="0" smtClean="0"/>
            </a:br>
            <a:r>
              <a:rPr lang="en-US" dirty="0" smtClean="0"/>
              <a:t>(1 mg/mL isopropanol)), </a:t>
            </a:r>
            <a:r>
              <a:rPr lang="en-US" dirty="0" smtClean="0"/>
              <a:t>submit the </a:t>
            </a:r>
            <a:r>
              <a:rPr lang="en-US" dirty="0" smtClean="0"/>
              <a:t>final product to </a:t>
            </a:r>
            <a:r>
              <a:rPr lang="en-US" dirty="0" smtClean="0"/>
              <a:t>the </a:t>
            </a:r>
            <a:r>
              <a:rPr lang="en-US" dirty="0" smtClean="0"/>
              <a:t>teaching assistant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4480"/>
            <a:ext cx="4267200" cy="4572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the reaction mixture stirred in a water bath?</a:t>
            </a:r>
          </a:p>
          <a:p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6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ice used here and not water?</a:t>
            </a:r>
          </a:p>
          <a:p>
            <a:endParaRPr lang="en-US" sz="46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2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a solvent used here?</a:t>
            </a:r>
          </a:p>
          <a:p>
            <a:endParaRPr lang="en-US" sz="46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are the criteria?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5434" y="2858869"/>
            <a:ext cx="3431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 precipitate the crude product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without hydrolyzing the ester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40071" y="3849469"/>
            <a:ext cx="34506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product dissolves too well in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methanol at low temperature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46998" y="4697886"/>
            <a:ext cx="38633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Quantity, color, crystallinity, dryness,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proper labeling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12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1986</TotalTime>
  <Words>689</Words>
  <Application>Microsoft Office PowerPoint</Application>
  <PresentationFormat>On-screen Show (4:3)</PresentationFormat>
  <Paragraphs>197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Office Theme</vt:lpstr>
      <vt:lpstr>CS ChemDraw Drawing</vt:lpstr>
      <vt:lpstr>ChemSketch</vt:lpstr>
      <vt:lpstr>Lecture 10b</vt:lpstr>
      <vt:lpstr>Theory I</vt:lpstr>
      <vt:lpstr>Theory II</vt:lpstr>
      <vt:lpstr>Theory III</vt:lpstr>
      <vt:lpstr>Theory IV</vt:lpstr>
      <vt:lpstr>Nitration I</vt:lpstr>
      <vt:lpstr>Nitration II</vt:lpstr>
      <vt:lpstr>Experimental I</vt:lpstr>
      <vt:lpstr>Experimental II</vt:lpstr>
      <vt:lpstr>Common Mistakes</vt:lpstr>
      <vt:lpstr>Characterization I</vt:lpstr>
      <vt:lpstr>Characterization II</vt:lpstr>
      <vt:lpstr>Characterization III</vt:lpstr>
      <vt:lpstr>Characterization IV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10b</dc:title>
  <dc:creator>A. Bacher</dc:creator>
  <cp:lastModifiedBy>Alf Bacher</cp:lastModifiedBy>
  <cp:revision>112</cp:revision>
  <dcterms:created xsi:type="dcterms:W3CDTF">2010-10-27T00:12:11Z</dcterms:created>
  <dcterms:modified xsi:type="dcterms:W3CDTF">2015-01-30T01:54:41Z</dcterms:modified>
</cp:coreProperties>
</file>