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660033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5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4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3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7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2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1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A039-4E0D-4FBD-82A2-A93F2B1B8314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1DC3C-A751-458A-AD4C-0A74A2BDD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</a:t>
            </a:r>
            <a:r>
              <a:rPr lang="en-US" b="1" dirty="0" smtClean="0">
                <a:solidFill>
                  <a:schemeClr val="tx1"/>
                </a:solidFill>
              </a:rPr>
              <a:t>10a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006600"/>
                </a:solidFill>
              </a:rPr>
              <a:t>Esterification</a:t>
            </a:r>
            <a:endParaRPr lang="en-US" sz="3600" b="1" i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2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Common Mistakes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benzoic acid is not properly dried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No concentrated sulfuric acid added</a:t>
            </a:r>
          </a:p>
          <a:p>
            <a:r>
              <a:rPr lang="en-US" dirty="0" smtClean="0"/>
              <a:t>Adding of too much concentrated sulfuric acid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 reaction mixture is not properly refluxed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The used glassware that is too large for the quantities handled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Confusion about the layer containing the product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Improper extraction of the benzoic acid 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Incomplete removal of methanol 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96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Esters can be obtained by a broad variety of reactions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Acyl chloride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Accessibility of SOCl</a:t>
            </a:r>
            <a:r>
              <a:rPr lang="en-US" i="1" baseline="-25000" dirty="0" smtClean="0">
                <a:solidFill>
                  <a:srgbClr val="FF0000"/>
                </a:solidFill>
              </a:rPr>
              <a:t>2</a:t>
            </a:r>
            <a:endParaRPr lang="en-US" i="1" baseline="-250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3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Anhydride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Availability of anhydride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3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Methyl iodide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CH</a:t>
            </a:r>
            <a:r>
              <a:rPr lang="en-US" i="1" baseline="-25000" dirty="0" smtClean="0">
                <a:solidFill>
                  <a:srgbClr val="FF0000"/>
                </a:solidFill>
              </a:rPr>
              <a:t>3</a:t>
            </a:r>
            <a:r>
              <a:rPr lang="en-US" i="1" dirty="0" smtClean="0">
                <a:solidFill>
                  <a:srgbClr val="FF0000"/>
                </a:solidFill>
              </a:rPr>
              <a:t>I is a carcinogen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002060"/>
                </a:solidFill>
              </a:rPr>
              <a:t>Steglich</a:t>
            </a:r>
            <a:r>
              <a:rPr lang="en-US" b="1" dirty="0" smtClean="0">
                <a:solidFill>
                  <a:srgbClr val="002060"/>
                </a:solidFill>
              </a:rPr>
              <a:t> Esterification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DCC is used as reagent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4-Dimethylaminopyridine (DMAP) 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as </a:t>
            </a:r>
            <a:r>
              <a:rPr lang="en-US" i="1" dirty="0" smtClean="0">
                <a:solidFill>
                  <a:srgbClr val="FF0000"/>
                </a:solidFill>
              </a:rPr>
              <a:t>catalyst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DCU is the thermodynamic sink</a:t>
            </a:r>
          </a:p>
          <a:p>
            <a:pPr marL="914400" lvl="2" indent="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1026" name="Picture 1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9" y="1941512"/>
            <a:ext cx="4426721" cy="20116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1027" name="Picture 1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90999"/>
            <a:ext cx="3759363" cy="731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1028" name="Picture 1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44" y="5257800"/>
            <a:ext cx="4133552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4901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Fischer Esterification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lab, a Fischer esterification is used for the synthesis of methyl benzoate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uses a carboxylic acid and an alcohol as reactants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cheap method but suffers a low equilibrium constant (typically K</a:t>
            </a:r>
            <a:r>
              <a:rPr lang="en-US" baseline="-25000" dirty="0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~1-10, here: 2.3)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Thus, the reaction requires special considerations to afford decent yields (</a:t>
            </a:r>
            <a:r>
              <a:rPr lang="en-US" i="1" dirty="0" smtClean="0">
                <a:solidFill>
                  <a:srgbClr val="002060"/>
                </a:solidFill>
              </a:rPr>
              <a:t>Le Châtelier Principle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660033"/>
                </a:solidFill>
              </a:rPr>
              <a:t>Either one or all products have to be removed from equilibrium </a:t>
            </a:r>
            <a:r>
              <a:rPr lang="en-US" dirty="0" smtClean="0">
                <a:solidFill>
                  <a:srgbClr val="660033"/>
                </a:solidFill>
                <a:sym typeface="Wingdings"/>
              </a:rPr>
              <a:t> </a:t>
            </a:r>
            <a:endParaRPr lang="en-US" dirty="0" smtClean="0">
              <a:solidFill>
                <a:srgbClr val="660033"/>
              </a:solidFill>
            </a:endParaRP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An excess of one the reactants has to be used 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 </a:t>
            </a:r>
            <a:endParaRPr lang="en-US" dirty="0" smtClean="0">
              <a:solidFill>
                <a:srgbClr val="008000"/>
              </a:solidFill>
            </a:endParaRP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2050" name="Picture 1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4457700" cy="8001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70023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Fischer </a:t>
            </a:r>
            <a:r>
              <a:rPr lang="en-US" dirty="0" smtClean="0">
                <a:solidFill>
                  <a:srgbClr val="002060"/>
                </a:solidFill>
              </a:rPr>
              <a:t>Esterification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reaction in the lab uses an excess of the alcohol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660033"/>
                </a:solidFill>
              </a:rPr>
              <a:t>The alcohol can act as the solvent </a:t>
            </a:r>
            <a:r>
              <a:rPr lang="en-US" sz="2200" b="1" i="1" dirty="0" smtClean="0">
                <a:solidFill>
                  <a:srgbClr val="660033"/>
                </a:solidFill>
              </a:rPr>
              <a:t>and</a:t>
            </a:r>
            <a:r>
              <a:rPr lang="en-US" sz="2200" dirty="0" smtClean="0">
                <a:solidFill>
                  <a:srgbClr val="660033"/>
                </a:solidFill>
              </a:rPr>
              <a:t> as a reactant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660033"/>
                </a:solidFill>
              </a:rPr>
              <a:t>The reaction usually uses an 4-10 fold excess </a:t>
            </a:r>
            <a:endParaRPr lang="en-US" sz="2200" dirty="0">
              <a:solidFill>
                <a:srgbClr val="660033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660033"/>
                </a:solidFill>
              </a:rPr>
              <a:t>The carboxylic acid is a solid and cannot be used in excess here because a heterogeneous reaction mixture would be formed </a:t>
            </a:r>
          </a:p>
          <a:p>
            <a:r>
              <a:rPr lang="en-US" sz="2400" dirty="0" smtClean="0"/>
              <a:t>A very strong mineral acid is used as catalyst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carboxylic acid is a weak electrophile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</a:t>
            </a:r>
            <a:endParaRPr lang="en-US" sz="22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2060"/>
                </a:solidFill>
              </a:rPr>
              <a:t>The mineral acid protonates the carbonyl carbon atom </a:t>
            </a:r>
            <a:r>
              <a:rPr lang="en-US" sz="2200" dirty="0">
                <a:solidFill>
                  <a:srgbClr val="002060"/>
                </a:solidFill>
              </a:rPr>
              <a:t>and makes </a:t>
            </a:r>
            <a:br>
              <a:rPr lang="en-US" sz="2200" dirty="0">
                <a:solidFill>
                  <a:srgbClr val="002060"/>
                </a:solidFill>
              </a:rPr>
            </a:br>
            <a:r>
              <a:rPr lang="en-US" sz="2200" dirty="0">
                <a:solidFill>
                  <a:srgbClr val="002060"/>
                </a:solidFill>
              </a:rPr>
              <a:t>it </a:t>
            </a:r>
            <a:r>
              <a:rPr lang="en-US" sz="2200" dirty="0" smtClean="0">
                <a:solidFill>
                  <a:srgbClr val="002060"/>
                </a:solidFill>
              </a:rPr>
              <a:t>a little bit better electrophile</a:t>
            </a:r>
          </a:p>
        </p:txBody>
      </p:sp>
      <p:pic>
        <p:nvPicPr>
          <p:cNvPr id="3074" name="Picture 2" descr="http://www.chem.ucla.edu/~bacher/General/30CL/answers/benzoic%20acid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8" r="-76"/>
          <a:stretch/>
        </p:blipFill>
        <p:spPr bwMode="auto">
          <a:xfrm>
            <a:off x="2560143" y="5181600"/>
            <a:ext cx="4145457" cy="12725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19558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Fischer E</a:t>
            </a:r>
            <a:r>
              <a:rPr lang="en-US" dirty="0" smtClean="0">
                <a:solidFill>
                  <a:srgbClr val="002060"/>
                </a:solidFill>
              </a:rPr>
              <a:t>sterification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Other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0033"/>
                </a:solidFill>
              </a:rPr>
              <a:t>Despite the addition of the catalyst</a:t>
            </a:r>
            <a:r>
              <a:rPr lang="en-US" dirty="0">
                <a:solidFill>
                  <a:srgbClr val="660033"/>
                </a:solidFill>
              </a:rPr>
              <a:t>, the rate of the reaction </a:t>
            </a:r>
            <a:r>
              <a:rPr lang="en-US" dirty="0" smtClean="0">
                <a:solidFill>
                  <a:srgbClr val="660033"/>
                </a:solidFill>
              </a:rPr>
              <a:t>is still very </a:t>
            </a:r>
            <a:r>
              <a:rPr lang="en-US" dirty="0">
                <a:solidFill>
                  <a:srgbClr val="660033"/>
                </a:solidFill>
              </a:rPr>
              <a:t>low at room </a:t>
            </a:r>
            <a:r>
              <a:rPr lang="en-US" dirty="0" smtClean="0">
                <a:solidFill>
                  <a:srgbClr val="660033"/>
                </a:solidFill>
              </a:rPr>
              <a:t>temperature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Reflux the mixture to increase the rate of the reaction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Water has to be excluded from the reaction right from the start because it is one of the products</a:t>
            </a: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Very dry reagents (i.e., benzoic acid should be dried under the heating lamp)</a:t>
            </a: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Dry glassware</a:t>
            </a: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Keeping the reagent bottles closed when not in use because absolute methanol and concentrated sulfuric acid are hygroscopic</a:t>
            </a:r>
          </a:p>
          <a:p>
            <a:pPr lvl="2"/>
            <a:endParaRPr lang="en-US" b="1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2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1910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Dry the benzoic acid thoroughly </a:t>
            </a:r>
          </a:p>
          <a:p>
            <a:endParaRPr lang="en-US" sz="2300" dirty="0" smtClean="0"/>
          </a:p>
          <a:p>
            <a:endParaRPr lang="en-US" sz="3500" dirty="0"/>
          </a:p>
          <a:p>
            <a:r>
              <a:rPr lang="en-US" dirty="0" smtClean="0"/>
              <a:t>Place the benzoic acid and methanol in a 25 mL RBF</a:t>
            </a:r>
          </a:p>
          <a:p>
            <a:r>
              <a:rPr lang="en-US" dirty="0" smtClean="0"/>
              <a:t>Add a few drops of conc. sulfuric acid</a:t>
            </a:r>
          </a:p>
          <a:p>
            <a:endParaRPr lang="en-US" sz="2600" dirty="0" smtClean="0"/>
          </a:p>
          <a:p>
            <a:r>
              <a:rPr lang="en-US" dirty="0" smtClean="0"/>
              <a:t>Reflux the mixture for 60-75 min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dirty="0" smtClean="0"/>
              <a:t>Cool the mixture down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Why is this necessary?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is this accomplished?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Does the benzoic acid have to dissolve completely?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many drops of H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SO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are appropriate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does this imply?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mixture refluxed for such a long time?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in the most efficient way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should not be observed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89520" y="256032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7760" y="4617720"/>
            <a:ext cx="3538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Placing the flask in cold water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89520" y="3028890"/>
            <a:ext cx="1212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4-5 drops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7760" y="2038290"/>
            <a:ext cx="4179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By placing it under the heating lamp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7760" y="5181600"/>
            <a:ext cx="371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larger amount of a white solid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60" y="3581400"/>
            <a:ext cx="2869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Boiling and a reflux ring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1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Add ice-cold water to the reaction mixture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3100" dirty="0"/>
          </a:p>
          <a:p>
            <a:r>
              <a:rPr lang="en-US" dirty="0" smtClean="0"/>
              <a:t>Remove the product</a:t>
            </a:r>
          </a:p>
          <a:p>
            <a:endParaRPr lang="en-US" sz="2000" dirty="0" smtClean="0"/>
          </a:p>
          <a:p>
            <a:endParaRPr lang="en-US" sz="3300" dirty="0" smtClean="0"/>
          </a:p>
          <a:p>
            <a:r>
              <a:rPr lang="en-US" dirty="0" smtClean="0"/>
              <a:t>Extract the aqueous layer with diethyl ether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water added?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much water is added?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 which container should this step be performed?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 which layer is the product?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aqueous layer extracted with ether?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much ether should be used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3045" y="2263914"/>
            <a:ext cx="3503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Until a clear phase separation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is observed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787914"/>
            <a:ext cx="380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Usually the lower layer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</a:rPr>
              <a:t>PhCOOMe</a:t>
            </a:r>
            <a:r>
              <a:rPr lang="en-US" sz="2000" b="1" dirty="0" smtClean="0">
                <a:solidFill>
                  <a:srgbClr val="FF0000"/>
                </a:solidFill>
              </a:rPr>
              <a:t>)=1.09 g/mL (15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000" b="1" dirty="0" smtClean="0">
                <a:solidFill>
                  <a:srgbClr val="FF0000"/>
                </a:solidFill>
              </a:rPr>
              <a:t>C)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5086290"/>
            <a:ext cx="335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collect suspended product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9052" y="5772090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2* 2 mL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77653" y="3181290"/>
            <a:ext cx="1914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Centrifuge tube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7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Extract the combined organic layers with sodium bicarbonate solution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Dry </a:t>
            </a:r>
            <a:r>
              <a:rPr lang="en-US" dirty="0"/>
              <a:t>t</a:t>
            </a:r>
            <a:r>
              <a:rPr lang="en-US" dirty="0" smtClean="0"/>
              <a:t>he organic layer is dried over anhydrous sodium sulfate</a:t>
            </a:r>
          </a:p>
          <a:p>
            <a:r>
              <a:rPr lang="en-US" dirty="0" smtClean="0"/>
              <a:t>Remove the solvent using the rotary evaporator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2672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does the term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combined organic layers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refer to?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the purpose of this step?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much solution should be used for each extraction?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often should this step be repeated?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left at this point?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2267" y="1981200"/>
            <a:ext cx="336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combination of the product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and the two ethereal extracts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782669"/>
            <a:ext cx="3625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neutralize the acids (</a:t>
            </a:r>
            <a:r>
              <a:rPr lang="en-US" b="1" dirty="0" err="1" smtClean="0">
                <a:solidFill>
                  <a:srgbClr val="FF0000"/>
                </a:solidFill>
              </a:rPr>
              <a:t>PhCOOH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SO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</a:rPr>
              <a:t>) in the organic layer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810000"/>
            <a:ext cx="2136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 mL per extraction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4431268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Until the CO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formation ceases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5257800"/>
            <a:ext cx="362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 small amount of a tan colored oil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26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Benzoic acid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sz="2000" dirty="0">
                <a:solidFill>
                  <a:srgbClr val="0070C0"/>
                </a:solidFill>
              </a:rPr>
              <a:t>(C=O</a:t>
            </a:r>
            <a:r>
              <a:rPr lang="en-US" sz="2000" dirty="0" smtClean="0">
                <a:solidFill>
                  <a:srgbClr val="0070C0"/>
                </a:solidFill>
              </a:rPr>
              <a:t>)=1689 </a:t>
            </a:r>
            <a:r>
              <a:rPr lang="en-US" sz="2000" dirty="0">
                <a:solidFill>
                  <a:srgbClr val="0070C0"/>
                </a:solidFill>
              </a:rPr>
              <a:t>cm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</a:p>
          <a:p>
            <a:pPr lvl="2"/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008000"/>
                </a:solidFill>
              </a:rPr>
              <a:t>(OH)=2300-3300 cm</a:t>
            </a:r>
            <a:r>
              <a:rPr lang="en-US" sz="2000" baseline="30000" dirty="0" smtClean="0">
                <a:solidFill>
                  <a:srgbClr val="008000"/>
                </a:solidFill>
              </a:rPr>
              <a:t>-1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(C-OH)=1294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</a:p>
          <a:p>
            <a:pPr lvl="2"/>
            <a:endParaRPr lang="en-US" sz="2000" baseline="30000" dirty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600" baseline="30000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Methyl benzoate</a:t>
            </a:r>
          </a:p>
          <a:p>
            <a:pPr lvl="2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(C=O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)=1724 cm</a:t>
            </a:r>
            <a:r>
              <a:rPr lang="en-US" sz="2000" baseline="30000" dirty="0" smtClean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2"/>
            <a:r>
              <a:rPr lang="en-US" sz="2000" dirty="0" smtClean="0">
                <a:solidFill>
                  <a:srgbClr val="33330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333300"/>
                </a:solidFill>
              </a:rPr>
              <a:t>(COC)=1112, 1279 cm</a:t>
            </a:r>
            <a:r>
              <a:rPr lang="en-US" sz="2000" baseline="30000" dirty="0" smtClean="0">
                <a:solidFill>
                  <a:srgbClr val="333300"/>
                </a:solidFill>
              </a:rPr>
              <a:t>-1</a:t>
            </a:r>
            <a:br>
              <a:rPr lang="en-US" sz="2000" baseline="30000" dirty="0" smtClean="0">
                <a:solidFill>
                  <a:srgbClr val="3333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(absence of OH peak!)</a:t>
            </a:r>
            <a:endParaRPr lang="en-US" sz="2000" baseline="30000" dirty="0">
              <a:solidFill>
                <a:srgbClr val="FF0000"/>
              </a:solidFill>
            </a:endParaRPr>
          </a:p>
          <a:p>
            <a:pPr lvl="2"/>
            <a:endParaRPr lang="en-US" sz="2000" baseline="30000" dirty="0">
              <a:solidFill>
                <a:srgbClr val="0070C0"/>
              </a:solidFill>
            </a:endParaRPr>
          </a:p>
          <a:p>
            <a:pPr lvl="2"/>
            <a:endParaRPr lang="en-US" sz="2000" dirty="0" smtClean="0"/>
          </a:p>
          <a:p>
            <a:pPr lvl="2"/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752599"/>
            <a:ext cx="4359275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81600" y="18288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008000"/>
                </a:solidFill>
              </a:rPr>
              <a:t>(OH)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9800" y="3409498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0070C0"/>
                </a:solidFill>
              </a:rPr>
              <a:t>(C=O)</a:t>
            </a:r>
            <a:endParaRPr lang="en-US" sz="1400" dirty="0"/>
          </a:p>
        </p:txBody>
      </p:sp>
      <p:pic>
        <p:nvPicPr>
          <p:cNvPr id="1028" name="Picture 4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9" b="18985"/>
          <a:stretch/>
        </p:blipFill>
        <p:spPr bwMode="auto">
          <a:xfrm>
            <a:off x="4450080" y="4171244"/>
            <a:ext cx="4389120" cy="219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9800" y="5791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(C=O)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463043" y="5791200"/>
            <a:ext cx="837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33330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333300"/>
                </a:solidFill>
              </a:rPr>
              <a:t>s</a:t>
            </a:r>
            <a:r>
              <a:rPr lang="en-US" sz="1400" dirty="0" smtClean="0">
                <a:solidFill>
                  <a:srgbClr val="333300"/>
                </a:solidFill>
              </a:rPr>
              <a:t>(COC</a:t>
            </a:r>
            <a:r>
              <a:rPr lang="en-US" sz="1400" dirty="0">
                <a:solidFill>
                  <a:srgbClr val="333300"/>
                </a:solidFill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4953000" y="1924493"/>
            <a:ext cx="350874" cy="634341"/>
          </a:xfrm>
          <a:custGeom>
            <a:avLst/>
            <a:gdLst>
              <a:gd name="connsiteX0" fmla="*/ 350874 w 350874"/>
              <a:gd name="connsiteY0" fmla="*/ 478465 h 634341"/>
              <a:gd name="connsiteX1" fmla="*/ 223284 w 350874"/>
              <a:gd name="connsiteY1" fmla="*/ 606056 h 634341"/>
              <a:gd name="connsiteX2" fmla="*/ 0 w 350874"/>
              <a:gd name="connsiteY2" fmla="*/ 0 h 634341"/>
              <a:gd name="connsiteX3" fmla="*/ 0 w 350874"/>
              <a:gd name="connsiteY3" fmla="*/ 0 h 63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74" h="634341">
                <a:moveTo>
                  <a:pt x="350874" y="478465"/>
                </a:moveTo>
                <a:cubicBezTo>
                  <a:pt x="316318" y="582132"/>
                  <a:pt x="281763" y="685800"/>
                  <a:pt x="223284" y="606056"/>
                </a:cubicBezTo>
                <a:cubicBezTo>
                  <a:pt x="164805" y="526312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027358" y="3408009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Symbol" pitchFamily="18" charset="2"/>
              </a:rPr>
              <a:t>n</a:t>
            </a:r>
            <a:r>
              <a:rPr lang="en-US" sz="1400" dirty="0" smtClean="0">
                <a:solidFill>
                  <a:srgbClr val="C00000"/>
                </a:solidFill>
              </a:rPr>
              <a:t>(C-OH)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86162" y="2804212"/>
            <a:ext cx="88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Wet acid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58857" y="6096000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33330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333300"/>
                </a:solidFill>
              </a:rPr>
              <a:t>as</a:t>
            </a:r>
            <a:r>
              <a:rPr lang="en-US" sz="1400" dirty="0" smtClean="0">
                <a:solidFill>
                  <a:srgbClr val="333300"/>
                </a:solidFill>
              </a:rPr>
              <a:t>(COC</a:t>
            </a:r>
            <a:r>
              <a:rPr lang="en-US" sz="1400" dirty="0">
                <a:solidFill>
                  <a:srgbClr val="3333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907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  <p:bldP spid="7" grpId="0"/>
      <p:bldP spid="4" grpId="0" animBg="1"/>
      <p:bldP spid="11" grpId="0"/>
      <p:bldP spid="3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</TotalTime>
  <Words>708</Words>
  <Application>Microsoft Office PowerPoint</Application>
  <PresentationFormat>On-screen Show (4:3)</PresentationFormat>
  <Paragraphs>159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Lecture 10a</vt:lpstr>
      <vt:lpstr>Introduction</vt:lpstr>
      <vt:lpstr>Fischer Esterification I</vt:lpstr>
      <vt:lpstr>Fischer Esterification II</vt:lpstr>
      <vt:lpstr>Fischer Esterification III</vt:lpstr>
      <vt:lpstr>Experiment I</vt:lpstr>
      <vt:lpstr>Experiment II</vt:lpstr>
      <vt:lpstr>Experiment III</vt:lpstr>
      <vt:lpstr>Characterization I</vt:lpstr>
      <vt:lpstr>Common Mistakes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10a</dc:title>
  <dc:creator>A. Bacher</dc:creator>
  <cp:lastModifiedBy>Alf Bacher</cp:lastModifiedBy>
  <cp:revision>72</cp:revision>
  <dcterms:created xsi:type="dcterms:W3CDTF">2010-10-26T20:11:03Z</dcterms:created>
  <dcterms:modified xsi:type="dcterms:W3CDTF">2015-01-29T23:09:56Z</dcterms:modified>
</cp:coreProperties>
</file>