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0" r:id="rId10"/>
    <p:sldId id="264" r:id="rId11"/>
    <p:sldId id="265" r:id="rId12"/>
    <p:sldId id="269" r:id="rId13"/>
    <p:sldId id="270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660033"/>
    <a:srgbClr val="FF0000"/>
    <a:srgbClr val="66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6317C7-4F4F-4F05-8346-A7C9DE9399A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F51844-9310-425A-A591-B0F588389E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11" Type="http://schemas.openxmlformats.org/officeDocument/2006/relationships/hyperlink" Target="http://en.wikipedia.org/wiki/File:Etorphine.png" TargetMode="Externa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b/bb/Prilocaine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en.wikipedia.org/wiki/File:Trimecaine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/index.php?title=File:GlucuronidationBiphenylAmine.svg&amp;page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Drugs design</a:t>
            </a:r>
            <a:endParaRPr lang="en-US" sz="3600" b="1" i="1" spc="0" dirty="0">
              <a:ln w="18000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10a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</a:t>
            </a:r>
            <a:r>
              <a:rPr lang="en-US" i="1" dirty="0" err="1" smtClean="0"/>
              <a:t>NMe</a:t>
            </a:r>
            <a:r>
              <a:rPr lang="en-US" dirty="0" smtClean="0"/>
              <a:t> group is replaced by a </a:t>
            </a:r>
            <a:r>
              <a:rPr lang="en-US" i="1" dirty="0" smtClean="0"/>
              <a:t>NH</a:t>
            </a:r>
            <a:r>
              <a:rPr lang="en-US" dirty="0" smtClean="0"/>
              <a:t> function, the analgesic activity will decrease to 25 %, most likely due to the increased polarity of the compound (additional hydrogen bonding)</a:t>
            </a:r>
          </a:p>
          <a:p>
            <a:r>
              <a:rPr lang="en-US" dirty="0" smtClean="0"/>
              <a:t>If the nitrogen atom is missing from the structure, the compound displays no activity at all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aromatic ring is important as well because without it the compound is inactive as well</a:t>
            </a:r>
          </a:p>
          <a:p>
            <a:r>
              <a:rPr lang="en-US" dirty="0" smtClean="0"/>
              <a:t>The ether bridge does not seem to be important</a:t>
            </a:r>
          </a:p>
          <a:p>
            <a:r>
              <a:rPr lang="en-US" dirty="0" smtClean="0"/>
              <a:t>An extension of the </a:t>
            </a:r>
            <a:r>
              <a:rPr lang="en-US" i="1" dirty="0" err="1" smtClean="0"/>
              <a:t>NMe</a:t>
            </a:r>
            <a:r>
              <a:rPr lang="en-US" dirty="0" smtClean="0"/>
              <a:t> group i.e., </a:t>
            </a:r>
            <a:r>
              <a:rPr lang="en-US" i="1" dirty="0" smtClean="0"/>
              <a:t>NCH</a:t>
            </a:r>
            <a:r>
              <a:rPr lang="en-US" i="1" baseline="-25000" dirty="0" smtClean="0"/>
              <a:t>2</a:t>
            </a:r>
            <a:r>
              <a:rPr lang="en-US" i="1" dirty="0" smtClean="0"/>
              <a:t>CH</a:t>
            </a:r>
            <a:r>
              <a:rPr lang="en-US" i="1" baseline="-25000" dirty="0" smtClean="0"/>
              <a:t>2</a:t>
            </a:r>
            <a:r>
              <a:rPr lang="en-US" i="1" dirty="0" smtClean="0"/>
              <a:t>Ph</a:t>
            </a:r>
            <a:r>
              <a:rPr lang="en-US" dirty="0" smtClean="0"/>
              <a:t> group affords  a compound that is 14 times more active than morphine </a:t>
            </a:r>
            <a:r>
              <a:rPr lang="en-US" dirty="0" smtClean="0"/>
              <a:t>itself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allyl</a:t>
            </a:r>
            <a:r>
              <a:rPr lang="en-US" dirty="0" smtClean="0"/>
              <a:t> group on the nitrogen (i.e., </a:t>
            </a:r>
            <a:r>
              <a:rPr lang="en-US" dirty="0" err="1" smtClean="0"/>
              <a:t>nalorphine</a:t>
            </a:r>
            <a:r>
              <a:rPr lang="en-US" dirty="0" smtClean="0"/>
              <a:t>) makes a compound an antagonists </a:t>
            </a:r>
            <a:r>
              <a:rPr lang="en-CA" dirty="0"/>
              <a:t>which counters morphine’s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Morphine II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parts of the molecule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Hydrogen bond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Certain R-groups for van </a:t>
            </a:r>
            <a:r>
              <a:rPr lang="en-US" dirty="0" smtClean="0">
                <a:solidFill>
                  <a:srgbClr val="0000FF"/>
                </a:solidFill>
              </a:rPr>
              <a:t>der Waals interactions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Ionic interaction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Chirality </a:t>
            </a:r>
            <a:r>
              <a:rPr lang="en-US" dirty="0" smtClean="0">
                <a:solidFill>
                  <a:srgbClr val="002060"/>
                </a:solidFill>
              </a:rPr>
              <a:t>center</a:t>
            </a:r>
          </a:p>
          <a:p>
            <a:pPr marL="36576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660033"/>
                </a:solidFill>
              </a:rPr>
              <a:t>Unimportant parts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Ether bridge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Double bond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Morphine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269239"/>
              </p:ext>
            </p:extLst>
          </p:nvPr>
        </p:nvGraphicFramePr>
        <p:xfrm>
          <a:off x="5640388" y="3459163"/>
          <a:ext cx="3082925" cy="27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S ChemDraw Drawing" r:id="rId3" imgW="2578370" imgH="2269017" progId="ChemDraw.Document.6.0">
                  <p:embed/>
                </p:oleObj>
              </mc:Choice>
              <mc:Fallback>
                <p:oleObj name="CS ChemDraw Drawing" r:id="rId3" imgW="2578370" imgH="226901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3459163"/>
                        <a:ext cx="3082925" cy="27130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486400" y="3276600"/>
            <a:ext cx="533400" cy="533400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8022" y="3398520"/>
            <a:ext cx="1097280" cy="109728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59040" y="4724400"/>
            <a:ext cx="365760" cy="36576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8600" y="4937760"/>
            <a:ext cx="548640" cy="54864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4422987"/>
            <a:ext cx="495300" cy="453813"/>
          </a:xfrm>
          <a:prstGeom prst="rect">
            <a:avLst/>
          </a:prstGeom>
          <a:noFill/>
          <a:ln w="2540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19672" y="5410200"/>
            <a:ext cx="533400" cy="533400"/>
          </a:xfrm>
          <a:prstGeom prst="rect">
            <a:avLst/>
          </a:prstGeom>
          <a:noFill/>
          <a:ln w="25400">
            <a:solidFill>
              <a:srgbClr val="6633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73240" y="4892040"/>
            <a:ext cx="365760" cy="365760"/>
          </a:xfrm>
          <a:prstGeom prst="ellipse">
            <a:avLst/>
          </a:prstGeom>
          <a:noFill/>
          <a:ln w="25400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14622" y="5490952"/>
            <a:ext cx="533400" cy="533400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Ultimately, the structure can be reduced to a </a:t>
            </a:r>
            <a:r>
              <a:rPr lang="en-US" i="1" dirty="0" err="1" smtClean="0">
                <a:solidFill>
                  <a:srgbClr val="FF0000"/>
                </a:solidFill>
              </a:rPr>
              <a:t>pharmacophore</a:t>
            </a:r>
            <a:r>
              <a:rPr lang="en-US" dirty="0" smtClean="0"/>
              <a:t>, which is the “active part” of </a:t>
            </a:r>
            <a:br>
              <a:rPr lang="en-US" dirty="0" smtClean="0"/>
            </a:br>
            <a:r>
              <a:rPr lang="en-US" dirty="0" smtClean="0"/>
              <a:t>a drug involved in the </a:t>
            </a:r>
            <a:r>
              <a:rPr lang="en-US" smtClean="0"/>
              <a:t>molecular recognition</a:t>
            </a:r>
            <a:endParaRPr lang="en-US" dirty="0" smtClean="0"/>
          </a:p>
          <a:p>
            <a:r>
              <a:rPr lang="en-US" dirty="0" smtClean="0"/>
              <a:t>However, not everything that contains the </a:t>
            </a:r>
            <a:r>
              <a:rPr lang="en-US" dirty="0" err="1" smtClean="0"/>
              <a:t>pharmacophore</a:t>
            </a:r>
            <a:r>
              <a:rPr lang="en-US" dirty="0" smtClean="0"/>
              <a:t> is active as well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Pharmacophore 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27020"/>
              </p:ext>
            </p:extLst>
          </p:nvPr>
        </p:nvGraphicFramePr>
        <p:xfrm>
          <a:off x="7091726" y="1600200"/>
          <a:ext cx="1503031" cy="117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" name="CS ChemDraw Drawing" r:id="rId3" imgW="1878789" imgH="1467299" progId="ChemDraw.Document.6.0">
                  <p:embed/>
                </p:oleObj>
              </mc:Choice>
              <mc:Fallback>
                <p:oleObj name="CS ChemDraw Drawing" r:id="rId3" imgW="1878789" imgH="1467299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726" y="1600200"/>
                        <a:ext cx="1503031" cy="1173839"/>
                      </a:xfrm>
                      <a:prstGeom prst="rect">
                        <a:avLst/>
                      </a:prstGeom>
                      <a:solidFill>
                        <a:srgbClr val="FADB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17285"/>
              </p:ext>
            </p:extLst>
          </p:nvPr>
        </p:nvGraphicFramePr>
        <p:xfrm>
          <a:off x="598487" y="4114800"/>
          <a:ext cx="1555182" cy="139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CS ChemDraw Drawing" r:id="rId5" imgW="2221689" imgH="1997554" progId="ChemDraw.Document.6.0">
                  <p:embed/>
                </p:oleObj>
              </mc:Choice>
              <mc:Fallback>
                <p:oleObj name="CS ChemDraw Drawing" r:id="rId5" imgW="2221689" imgH="19975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487" y="4114800"/>
                        <a:ext cx="1555182" cy="13982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657600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Levorphanol</a:t>
            </a:r>
            <a:r>
              <a:rPr lang="en-US" sz="1600" b="1" dirty="0" smtClean="0">
                <a:solidFill>
                  <a:srgbClr val="008000"/>
                </a:solidFill>
              </a:rPr>
              <a:t> (5x)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0581"/>
              </p:ext>
            </p:extLst>
          </p:nvPr>
        </p:nvGraphicFramePr>
        <p:xfrm>
          <a:off x="2377440" y="4114800"/>
          <a:ext cx="1976606" cy="124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" name="CS ChemDraw Drawing" r:id="rId7" imgW="2823723" imgH="1776502" progId="ChemDraw.Document.6.0">
                  <p:embed/>
                </p:oleObj>
              </mc:Choice>
              <mc:Fallback>
                <p:oleObj name="CS ChemDraw Drawing" r:id="rId7" imgW="2823723" imgH="17765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7440" y="4114800"/>
                        <a:ext cx="1976606" cy="124355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657600"/>
            <a:ext cx="1921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</a:rPr>
              <a:t>Bremazocine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(200x)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866916"/>
              </p:ext>
            </p:extLst>
          </p:nvPr>
        </p:nvGraphicFramePr>
        <p:xfrm>
          <a:off x="6877199" y="4114800"/>
          <a:ext cx="1809601" cy="132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" name="CS ChemDraw Drawing" r:id="rId9" imgW="2784002" imgH="2041765" progId="ChemDraw.Document.6.0">
                  <p:embed/>
                </p:oleObj>
              </mc:Choice>
              <mc:Fallback>
                <p:oleObj name="CS ChemDraw Drawing" r:id="rId9" imgW="2784002" imgH="20417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7199" y="4114800"/>
                        <a:ext cx="1809601" cy="1327147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78215" y="3657600"/>
            <a:ext cx="13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Zero activity!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235" name="Picture 19" descr="http://upload.wikimedia.org/wikipedia/commons/thumb/6/64/Etorphine.png/220px-Etorphine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80" y="4114800"/>
            <a:ext cx="1467055" cy="18004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4495800" y="3657600"/>
            <a:ext cx="2255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Etorphine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(1000-3000x)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Fentanyl</a:t>
            </a:r>
          </a:p>
          <a:p>
            <a:pPr lvl="1"/>
            <a:r>
              <a:rPr lang="en-US" sz="2000" dirty="0" smtClean="0">
                <a:solidFill>
                  <a:srgbClr val="660033"/>
                </a:solidFill>
              </a:rPr>
              <a:t>It possesses most of the key parts of the morphine family (only missing the OH-group on the benzene ring)</a:t>
            </a:r>
          </a:p>
          <a:p>
            <a:pPr lvl="1"/>
            <a:r>
              <a:rPr lang="en-US" sz="2000" dirty="0" smtClean="0">
                <a:solidFill>
                  <a:srgbClr val="660033"/>
                </a:solidFill>
              </a:rPr>
              <a:t>About 100 times more potent compared to morphine </a:t>
            </a:r>
          </a:p>
          <a:p>
            <a:pPr lvl="1"/>
            <a:r>
              <a:rPr lang="en-US" sz="2000" dirty="0" smtClean="0">
                <a:solidFill>
                  <a:srgbClr val="660033"/>
                </a:solidFill>
              </a:rPr>
              <a:t>Mainly used for anesthesia in operating rooms</a:t>
            </a:r>
          </a:p>
          <a:p>
            <a:r>
              <a:rPr lang="en-US" sz="2200" b="1" dirty="0" smtClean="0"/>
              <a:t>3-Methylfentanyl</a:t>
            </a:r>
          </a:p>
          <a:p>
            <a:pPr lvl="1"/>
            <a:r>
              <a:rPr lang="en-US" sz="2000" dirty="0">
                <a:solidFill>
                  <a:srgbClr val="660033"/>
                </a:solidFill>
              </a:rPr>
              <a:t>About </a:t>
            </a:r>
            <a:r>
              <a:rPr lang="en-US" sz="2000" dirty="0" smtClean="0">
                <a:solidFill>
                  <a:srgbClr val="660033"/>
                </a:solidFill>
              </a:rPr>
              <a:t>400-6000 </a:t>
            </a:r>
            <a:r>
              <a:rPr lang="en-US" sz="2000" dirty="0">
                <a:solidFill>
                  <a:srgbClr val="660033"/>
                </a:solidFill>
              </a:rPr>
              <a:t>times more potent compared to </a:t>
            </a:r>
            <a:r>
              <a:rPr lang="en-US" sz="2000" dirty="0" smtClean="0">
                <a:solidFill>
                  <a:srgbClr val="660033"/>
                </a:solidFill>
              </a:rPr>
              <a:t>morphine (cis isomers are more potent than the trans isomers)</a:t>
            </a:r>
          </a:p>
          <a:p>
            <a:pPr lvl="1"/>
            <a:r>
              <a:rPr lang="en-US" sz="2000" dirty="0" smtClean="0">
                <a:solidFill>
                  <a:srgbClr val="660033"/>
                </a:solidFill>
              </a:rPr>
              <a:t>Used as chemical weapon (i.e., 2002 Moscow Theatre Hostage Crisis in which 130 hostages died in a gas attack) </a:t>
            </a:r>
            <a:endParaRPr lang="en-US" sz="2000" dirty="0">
              <a:solidFill>
                <a:srgbClr val="660033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65760" lvl="1" indent="0">
              <a:buNone/>
            </a:pPr>
            <a:endParaRPr lang="en-US" sz="20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Pharmacophore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10242" name="Picture 2" descr="http://upload.wikimedia.org/wikipedia/commons/thumb/a/af/Fentanyl2DACS.svg/200px-Fentanyl2DA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51529"/>
            <a:ext cx="1580705" cy="15016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245" name="Picture 5" descr="http://upload.wikimedia.org/wikipedia/commons/thumb/0/01/3-Methylfentanyl.svg/200px-3-Methylfentany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48275"/>
            <a:ext cx="1905000" cy="923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560797">
            <a:off x="2069679" y="5181717"/>
            <a:ext cx="1077519" cy="4572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Procaine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First synthesized in 1905 (A. </a:t>
            </a:r>
            <a:r>
              <a:rPr lang="en-US" dirty="0" err="1" smtClean="0">
                <a:solidFill>
                  <a:srgbClr val="002060"/>
                </a:solidFill>
              </a:rPr>
              <a:t>Einhorn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Trade name: Novocain(e)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Good local anesthetic, used in dentistry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Short lasting due to the hydrolysis of the ester function (half-life: 40-84 s, log </a:t>
            </a:r>
            <a:r>
              <a:rPr lang="en-US" dirty="0" err="1" smtClean="0">
                <a:solidFill>
                  <a:srgbClr val="002060"/>
                </a:solidFill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</a:rPr>
              <a:t>ow</a:t>
            </a:r>
            <a:r>
              <a:rPr lang="en-US" dirty="0" smtClean="0">
                <a:solidFill>
                  <a:srgbClr val="002060"/>
                </a:solidFill>
              </a:rPr>
              <a:t>=2.14, pK</a:t>
            </a:r>
            <a:r>
              <a:rPr lang="en-US" baseline="-25000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=8.05)</a:t>
            </a:r>
          </a:p>
          <a:p>
            <a:r>
              <a:rPr lang="en-US" b="1" i="1" dirty="0" err="1" smtClean="0">
                <a:solidFill>
                  <a:srgbClr val="008000"/>
                </a:solidFill>
              </a:rPr>
              <a:t>Lidocaine</a:t>
            </a:r>
            <a:endParaRPr lang="en-US" b="1" i="1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Ester function replaced by amide function, which is chemically more robust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Two ortho-methyl group protect the amide from enzymatic degradation (half-life: 1.5-2 hours, </a:t>
            </a:r>
            <a:r>
              <a:rPr lang="en-US" dirty="0">
                <a:solidFill>
                  <a:srgbClr val="002060"/>
                </a:solidFill>
              </a:rPr>
              <a:t>log </a:t>
            </a:r>
            <a:r>
              <a:rPr lang="en-US" dirty="0" err="1" smtClean="0">
                <a:solidFill>
                  <a:srgbClr val="002060"/>
                </a:solidFill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</a:rPr>
              <a:t>ow</a:t>
            </a:r>
            <a:r>
              <a:rPr lang="en-US" dirty="0" smtClean="0">
                <a:solidFill>
                  <a:srgbClr val="002060"/>
                </a:solidFill>
              </a:rPr>
              <a:t>=2.44, pK</a:t>
            </a:r>
            <a:r>
              <a:rPr lang="en-US" baseline="-25000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=7.90)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Procaine/</a:t>
            </a:r>
            <a:r>
              <a:rPr lang="en-US" dirty="0" err="1" smtClean="0">
                <a:solidFill>
                  <a:srgbClr val="002060"/>
                </a:solidFill>
              </a:rPr>
              <a:t>Lidocaine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cainechemical.com/images/Proca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528888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0721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i="1" dirty="0" err="1" smtClean="0">
                <a:solidFill>
                  <a:srgbClr val="0070C0"/>
                </a:solidFill>
              </a:rPr>
              <a:t>Mepivacaine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</a:rPr>
              <a:t>local anesthetic, faster onset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than procaine, (</a:t>
            </a:r>
            <a:r>
              <a:rPr lang="en-US" dirty="0">
                <a:solidFill>
                  <a:schemeClr val="tx1"/>
                </a:solidFill>
              </a:rPr>
              <a:t>log 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err="1" smtClean="0">
                <a:solidFill>
                  <a:schemeClr val="tx1"/>
                </a:solidFill>
              </a:rPr>
              <a:t>ow</a:t>
            </a:r>
            <a:r>
              <a:rPr lang="en-US" dirty="0" smtClean="0">
                <a:solidFill>
                  <a:schemeClr val="tx1"/>
                </a:solidFill>
              </a:rPr>
              <a:t>=1.95, pK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=7.70)</a:t>
            </a:r>
          </a:p>
          <a:p>
            <a:endParaRPr lang="en-US" sz="3600" b="1" dirty="0" err="1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i="1" dirty="0" err="1" smtClean="0">
                <a:solidFill>
                  <a:srgbClr val="0070C0"/>
                </a:solidFill>
              </a:rPr>
              <a:t>Ropivacaine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</a:rPr>
              <a:t>local anesthetic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half-life: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1.5-6 hours, </a:t>
            </a:r>
            <a:r>
              <a:rPr lang="en-US" dirty="0">
                <a:solidFill>
                  <a:schemeClr val="tx1"/>
                </a:solidFill>
              </a:rPr>
              <a:t>(log 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err="1" smtClean="0">
                <a:solidFill>
                  <a:schemeClr val="tx1"/>
                </a:solidFill>
              </a:rPr>
              <a:t>ow</a:t>
            </a:r>
            <a:r>
              <a:rPr lang="en-US" dirty="0" smtClean="0">
                <a:solidFill>
                  <a:schemeClr val="tx1"/>
                </a:solidFill>
              </a:rPr>
              <a:t>=2.90, pK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=8.07)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i="1" dirty="0" err="1" smtClean="0">
                <a:solidFill>
                  <a:srgbClr val="0070C0"/>
                </a:solidFill>
              </a:rPr>
              <a:t>Trimecaine</a:t>
            </a:r>
            <a:r>
              <a:rPr lang="en-US" dirty="0" smtClean="0"/>
              <a:t>: </a:t>
            </a:r>
            <a:r>
              <a:rPr lang="en-US" dirty="0">
                <a:solidFill>
                  <a:schemeClr val="tx1"/>
                </a:solidFill>
              </a:rPr>
              <a:t>local </a:t>
            </a:r>
            <a:r>
              <a:rPr lang="en-US" dirty="0" smtClean="0">
                <a:solidFill>
                  <a:schemeClr val="tx1"/>
                </a:solidFill>
              </a:rPr>
              <a:t>anesthetic</a:t>
            </a:r>
            <a:r>
              <a:rPr lang="en-US" dirty="0">
                <a:solidFill>
                  <a:schemeClr val="tx1"/>
                </a:solidFill>
              </a:rPr>
              <a:t>, half-life: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1.5 hours, </a:t>
            </a:r>
            <a:r>
              <a:rPr lang="en-US" dirty="0">
                <a:solidFill>
                  <a:schemeClr val="tx1"/>
                </a:solidFill>
              </a:rPr>
              <a:t>(log 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err="1" smtClean="0">
                <a:solidFill>
                  <a:schemeClr val="tx1"/>
                </a:solidFill>
              </a:rPr>
              <a:t>ow</a:t>
            </a:r>
            <a:r>
              <a:rPr lang="en-US" dirty="0" smtClean="0">
                <a:solidFill>
                  <a:schemeClr val="tx1"/>
                </a:solidFill>
              </a:rPr>
              <a:t>=2.41, </a:t>
            </a:r>
            <a:r>
              <a:rPr lang="en-US" dirty="0">
                <a:solidFill>
                  <a:schemeClr val="tx1"/>
                </a:solidFill>
              </a:rPr>
              <a:t>pK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= ~8)</a:t>
            </a:r>
            <a:endParaRPr lang="en-US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i="1" dirty="0" err="1" smtClean="0">
                <a:solidFill>
                  <a:srgbClr val="0070C0"/>
                </a:solidFill>
              </a:rPr>
              <a:t>Prilocaine</a:t>
            </a:r>
            <a:r>
              <a:rPr lang="en-US" i="1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local </a:t>
            </a:r>
            <a:r>
              <a:rPr lang="en-US" dirty="0" smtClean="0">
                <a:solidFill>
                  <a:schemeClr val="tx1"/>
                </a:solidFill>
              </a:rPr>
              <a:t>anesthetic (dentistry),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half-life: 10-150 minutes, </a:t>
            </a:r>
            <a:r>
              <a:rPr lang="en-US" dirty="0">
                <a:solidFill>
                  <a:schemeClr val="tx1"/>
                </a:solidFill>
              </a:rPr>
              <a:t>(log 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err="1" smtClean="0">
                <a:solidFill>
                  <a:schemeClr val="tx1"/>
                </a:solidFill>
              </a:rPr>
              <a:t>ow</a:t>
            </a:r>
            <a:r>
              <a:rPr lang="en-US" dirty="0" smtClean="0">
                <a:solidFill>
                  <a:schemeClr val="tx1"/>
                </a:solidFill>
              </a:rPr>
              <a:t>=2.11,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pK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=8.82)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Local anesthetics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62350"/>
            <a:ext cx="1828800" cy="9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10146"/>
            <a:ext cx="1828800" cy="108065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  <a:effectLst/>
        </p:spPr>
      </p:pic>
      <p:pic>
        <p:nvPicPr>
          <p:cNvPr id="8197" name="Picture 5" descr="http://upload.wikimedia.org/wikipedia/commons/thumb/f/f3/Trimecaine.png/200px-Trimecain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3839"/>
            <a:ext cx="1828800" cy="8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ile:Prilocaine.png">
            <a:hlinkClick r:id="rId6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73040"/>
            <a:ext cx="18288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Drug development consideration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Toxicity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“All substances are poisons; there is none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that is not a poison. The right dose differentiates a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poison and a remedy” (</a:t>
            </a:r>
            <a:r>
              <a:rPr lang="en-US" i="1" dirty="0" smtClean="0">
                <a:solidFill>
                  <a:srgbClr val="002060"/>
                </a:solidFill>
              </a:rPr>
              <a:t>Paracelsus, 1538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b="1" i="1" dirty="0" smtClean="0">
                <a:solidFill>
                  <a:srgbClr val="660033"/>
                </a:solidFill>
              </a:rPr>
              <a:t>Drug absorption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Injection</a:t>
            </a:r>
            <a:r>
              <a:rPr lang="en-US" dirty="0" smtClean="0">
                <a:solidFill>
                  <a:srgbClr val="660033"/>
                </a:solidFill>
              </a:rPr>
              <a:t>: intravenous, intramuscular, subcutaneous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Inhalation:</a:t>
            </a:r>
            <a:r>
              <a:rPr lang="en-US" dirty="0" smtClean="0">
                <a:solidFill>
                  <a:srgbClr val="660033"/>
                </a:solidFill>
              </a:rPr>
              <a:t> aerosol </a:t>
            </a:r>
            <a:r>
              <a:rPr lang="en-US" i="1" dirty="0" smtClean="0">
                <a:solidFill>
                  <a:srgbClr val="660033"/>
                </a:solidFill>
              </a:rPr>
              <a:t>(i.e., drugs for the treatment of emphysema, asthma, chronic obstructive pulmonary disease (COPD))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Insufflation:</a:t>
            </a:r>
            <a:r>
              <a:rPr lang="en-US" dirty="0" smtClean="0">
                <a:solidFill>
                  <a:srgbClr val="660033"/>
                </a:solidFill>
              </a:rPr>
              <a:t> snorted </a:t>
            </a:r>
            <a:r>
              <a:rPr lang="en-US" i="1" dirty="0" smtClean="0">
                <a:solidFill>
                  <a:srgbClr val="660033"/>
                </a:solidFill>
              </a:rPr>
              <a:t>(i.e.,, psychoactive drugs)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Oral:</a:t>
            </a:r>
            <a:r>
              <a:rPr lang="en-US" dirty="0" smtClean="0">
                <a:solidFill>
                  <a:srgbClr val="660033"/>
                </a:solidFill>
              </a:rPr>
              <a:t> needs to pass through the stomach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Sublingual (i.e., cardiovascular, steroids, barbiturates) 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Transdermal (i.e., lidocaine, estrogen, nicotine, nitroglycerin)</a:t>
            </a:r>
          </a:p>
          <a:p>
            <a:pPr lvl="2"/>
            <a:r>
              <a:rPr lang="en-US" i="1" dirty="0" smtClean="0">
                <a:solidFill>
                  <a:srgbClr val="660033"/>
                </a:solidFill>
              </a:rPr>
              <a:t>Rectal (i.e., suppository against fever)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74" y="1578429"/>
            <a:ext cx="140637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b="1" dirty="0"/>
              <a:t>Drug development </a:t>
            </a:r>
            <a:r>
              <a:rPr lang="en-US" b="1" dirty="0" smtClean="0"/>
              <a:t>consideration (cont.)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Drug distribution</a:t>
            </a:r>
          </a:p>
          <a:p>
            <a:pPr lvl="2"/>
            <a:r>
              <a:rPr lang="en-US" i="1" dirty="0" smtClean="0"/>
              <a:t>Blood-brain barrier (BBB)</a:t>
            </a:r>
          </a:p>
          <a:p>
            <a:pPr lvl="3"/>
            <a:r>
              <a:rPr lang="en-US" sz="2000" dirty="0" smtClean="0"/>
              <a:t>Only small molecules pass i.e., water, oxygen, carbon dioxide</a:t>
            </a:r>
          </a:p>
          <a:p>
            <a:pPr lvl="3"/>
            <a:r>
              <a:rPr lang="en-US" sz="2000" dirty="0" smtClean="0"/>
              <a:t>Lipophilic compounds permeate as well, but not polar or ionic compounds (log K</a:t>
            </a:r>
            <a:r>
              <a:rPr lang="en-US" sz="2000" baseline="-25000" dirty="0" smtClean="0"/>
              <a:t>OW</a:t>
            </a:r>
            <a:r>
              <a:rPr lang="en-US" sz="2000" dirty="0" smtClean="0"/>
              <a:t> is important here)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Drug redistribution and storage</a:t>
            </a:r>
          </a:p>
          <a:p>
            <a:pPr lvl="2"/>
            <a:r>
              <a:rPr lang="en-US" sz="2000" dirty="0" smtClean="0"/>
              <a:t>Body fat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Drug metabolism and excretion</a:t>
            </a:r>
          </a:p>
          <a:p>
            <a:pPr lvl="2"/>
            <a:r>
              <a:rPr lang="en-US" sz="2000" i="1" dirty="0" smtClean="0"/>
              <a:t>Phase I:</a:t>
            </a:r>
            <a:r>
              <a:rPr lang="en-US" sz="2000" dirty="0" smtClean="0"/>
              <a:t> biotransformation in the liver</a:t>
            </a:r>
          </a:p>
          <a:p>
            <a:pPr lvl="2"/>
            <a:r>
              <a:rPr lang="en-US" sz="2000" i="1" dirty="0" smtClean="0"/>
              <a:t>Phase II: </a:t>
            </a:r>
            <a:r>
              <a:rPr lang="en-US" sz="2000" dirty="0" smtClean="0"/>
              <a:t>conjugation (</a:t>
            </a:r>
            <a:r>
              <a:rPr lang="en-US" sz="2000" dirty="0" err="1" smtClean="0"/>
              <a:t>glucuronic</a:t>
            </a:r>
            <a:r>
              <a:rPr lang="en-US" sz="2000" dirty="0" smtClean="0"/>
              <a:t> acid)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10242" name="Picture 2" descr="GlucuronidationBiphenylAmin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09632"/>
            <a:ext cx="4048125" cy="9391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16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Salicylic acid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was known to reduce fever (Hippocrates, 5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century BC)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was isolated from the bark of willow trees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Problem</a:t>
            </a:r>
            <a:r>
              <a:rPr lang="en-US" dirty="0" smtClean="0">
                <a:solidFill>
                  <a:srgbClr val="002060"/>
                </a:solidFill>
              </a:rPr>
              <a:t>: It causes nausea and vomiting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Aspirin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Chemical Name: acetylsalicylic acid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was first obtained by Gerhardt in </a:t>
            </a:r>
            <a:r>
              <a:rPr lang="en-US" dirty="0">
                <a:solidFill>
                  <a:srgbClr val="002060"/>
                </a:solidFill>
              </a:rPr>
              <a:t>1853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Bayer AG started to promote it as replacement for salicylic acid in 1899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is a pro-drug for salicylic acid and generally has less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side-effects (gastrointestinal bleeding, hives, etc.)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Aspirin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05926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8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b="1" i="1" dirty="0" smtClean="0"/>
              <a:t>How does aspirin work?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transfers an acetyl group to a serine group and suppresses the prostaglandin synthesis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Aspirin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448" y="2011680"/>
            <a:ext cx="4340352" cy="28651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0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used as treatment for dull, consistent pain</a:t>
            </a:r>
          </a:p>
          <a:p>
            <a:r>
              <a:rPr lang="en-US" dirty="0" smtClean="0"/>
              <a:t>It acts by elevating the pain threshold by decreasing </a:t>
            </a:r>
            <a:br>
              <a:rPr lang="en-US" dirty="0" smtClean="0"/>
            </a:br>
            <a:r>
              <a:rPr lang="en-US" dirty="0" smtClean="0"/>
              <a:t>pain awareness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Side effects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Depression of respiratory center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Constipation (used in the treatment of diarrhea)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Excitation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Euphoria (used in the treatment of terminally ill patients)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Nausea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Pupil constriction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Tolerance and dependence (leads to withdrawal symptoms)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Morphine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methylation of the phenol function leads to the formation of </a:t>
            </a:r>
            <a:r>
              <a:rPr lang="en-US" dirty="0"/>
              <a:t>codeine </a:t>
            </a:r>
            <a:r>
              <a:rPr lang="en-US" dirty="0" smtClean="0"/>
              <a:t>(morphine: </a:t>
            </a:r>
            <a:r>
              <a:rPr lang="en-US" dirty="0"/>
              <a:t>log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ow</a:t>
            </a:r>
            <a:r>
              <a:rPr lang="en-US" dirty="0" smtClean="0"/>
              <a:t>=0.89, codeine: log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ow</a:t>
            </a:r>
            <a:r>
              <a:rPr lang="en-US" dirty="0" smtClean="0"/>
              <a:t>=1.19)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analgesic activity of codeine is only 0.1 % of </a:t>
            </a:r>
            <a:r>
              <a:rPr lang="en-US" dirty="0" smtClean="0"/>
              <a:t>morphine.</a:t>
            </a:r>
            <a:r>
              <a:rPr lang="en-US" dirty="0"/>
              <a:t> But because codeine is converted to morphine by the liver </a:t>
            </a:r>
            <a:r>
              <a:rPr lang="en-US" dirty="0" smtClean="0"/>
              <a:t>(the </a:t>
            </a:r>
            <a:r>
              <a:rPr lang="en-US" dirty="0"/>
              <a:t>OCH</a:t>
            </a:r>
            <a:r>
              <a:rPr lang="en-US" baseline="-25000" dirty="0"/>
              <a:t>3</a:t>
            </a:r>
            <a:r>
              <a:rPr lang="en-US" dirty="0"/>
              <a:t> group </a:t>
            </a:r>
            <a:r>
              <a:rPr lang="en-US" dirty="0" smtClean="0"/>
              <a:t>has to be replaced </a:t>
            </a:r>
            <a:r>
              <a:rPr lang="en-US" dirty="0"/>
              <a:t>by </a:t>
            </a:r>
            <a:r>
              <a:rPr lang="en-US" dirty="0" smtClean="0"/>
              <a:t>the phenol group) </a:t>
            </a:r>
            <a:r>
              <a:rPr lang="en-US" dirty="0"/>
              <a:t>it becomes </a:t>
            </a:r>
            <a:r>
              <a:rPr lang="en-US" dirty="0" smtClean="0"/>
              <a:t>20 % </a:t>
            </a:r>
            <a:r>
              <a:rPr lang="en-US" dirty="0"/>
              <a:t>as strong as the latter </a:t>
            </a:r>
            <a:r>
              <a:rPr lang="en-US" dirty="0" smtClean="0"/>
              <a:t>overall</a:t>
            </a:r>
            <a:endParaRPr lang="en-US" dirty="0" smtClean="0"/>
          </a:p>
          <a:p>
            <a:r>
              <a:rPr lang="en-US" dirty="0" smtClean="0"/>
              <a:t>Thus, the free phenol groups seems to be very important </a:t>
            </a:r>
          </a:p>
          <a:p>
            <a:r>
              <a:rPr lang="en-US" dirty="0" smtClean="0"/>
              <a:t>Codeine is considered a pro-drug of morphine</a:t>
            </a:r>
          </a:p>
          <a:p>
            <a:r>
              <a:rPr lang="en-US" dirty="0" smtClean="0"/>
              <a:t>The greatly reduced </a:t>
            </a:r>
            <a:r>
              <a:rPr lang="en-US" dirty="0" smtClean="0"/>
              <a:t>initial activity </a:t>
            </a:r>
            <a:r>
              <a:rPr lang="en-US" dirty="0" smtClean="0"/>
              <a:t>is a result of the stable ether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Codeine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44902"/>
              </p:ext>
            </p:extLst>
          </p:nvPr>
        </p:nvGraphicFramePr>
        <p:xfrm>
          <a:off x="2290763" y="2286000"/>
          <a:ext cx="162401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CS ChemDraw Drawing" r:id="rId3" imgW="2038755" imgH="2073844" progId="ChemDraw.Document.6.0">
                  <p:embed/>
                </p:oleObj>
              </mc:Choice>
              <mc:Fallback>
                <p:oleObj name="CS ChemDraw Drawing" r:id="rId3" imgW="2038755" imgH="2073844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2286000"/>
                        <a:ext cx="1624012" cy="16541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09978"/>
              </p:ext>
            </p:extLst>
          </p:nvPr>
        </p:nvGraphicFramePr>
        <p:xfrm>
          <a:off x="5486400" y="2286000"/>
          <a:ext cx="1722444" cy="164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CS ChemDraw Drawing" r:id="rId5" imgW="2153055" imgH="2052278" progId="ChemDraw.Document.6.0">
                  <p:embed/>
                </p:oleObj>
              </mc:Choice>
              <mc:Fallback>
                <p:oleObj name="CS ChemDraw Drawing" r:id="rId5" imgW="2153055" imgH="2052278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1722444" cy="164182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279392" y="28956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2209800"/>
            <a:ext cx="457200" cy="2286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modification of the alcohol function in morphine leads to enhanced analgesic activity (4-5 times)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particularly the acetyl compound (R=CH</a:t>
            </a:r>
            <a:r>
              <a:rPr lang="en-US" baseline="-25000" dirty="0" smtClean="0"/>
              <a:t>3</a:t>
            </a:r>
            <a:r>
              <a:rPr lang="en-US" dirty="0" smtClean="0"/>
              <a:t>CO) has shown to be much more </a:t>
            </a:r>
            <a:r>
              <a:rPr lang="en-US" dirty="0"/>
              <a:t>effective </a:t>
            </a:r>
            <a:r>
              <a:rPr lang="en-US" dirty="0" smtClean="0"/>
              <a:t>(log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ow</a:t>
            </a:r>
            <a:r>
              <a:rPr lang="en-US" dirty="0" smtClean="0"/>
              <a:t>=1.55)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is less polar than morphine because of the loss of one OH group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Thus, it can cross lipophilic blood-brain barrier (BBB) </a:t>
            </a:r>
            <a:r>
              <a:rPr lang="en-US" dirty="0" smtClean="0">
                <a:solidFill>
                  <a:srgbClr val="002060"/>
                </a:solidFill>
              </a:rPr>
              <a:t>better  which means that is has a faster onset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6-Acetylmorphine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79392" y="29718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62872"/>
              </p:ext>
            </p:extLst>
          </p:nvPr>
        </p:nvGraphicFramePr>
        <p:xfrm>
          <a:off x="5486400" y="2405188"/>
          <a:ext cx="1628410" cy="1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CS ChemDraw Drawing" r:id="rId3" imgW="2035513" imgH="2041765" progId="ChemDraw.Document.6.0">
                  <p:embed/>
                </p:oleObj>
              </mc:Choice>
              <mc:Fallback>
                <p:oleObj name="CS ChemDraw Drawing" r:id="rId3" imgW="2035513" imgH="20417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2405188"/>
                        <a:ext cx="1628410" cy="163341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72458"/>
              </p:ext>
            </p:extLst>
          </p:nvPr>
        </p:nvGraphicFramePr>
        <p:xfrm>
          <a:off x="2286000" y="2362200"/>
          <a:ext cx="162401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CS ChemDraw Drawing" r:id="rId5" imgW="2038755" imgH="2095141" progId="ChemDraw.Document.6.0">
                  <p:embed/>
                </p:oleObj>
              </mc:Choice>
              <mc:Fallback>
                <p:oleObj name="CS ChemDraw Drawing" r:id="rId5" imgW="2038755" imgH="209514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1624012" cy="16541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0" y="3886200"/>
            <a:ext cx="457200" cy="2286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acetylation of both OH groups in morphine affords the </a:t>
            </a:r>
            <a:r>
              <a:rPr lang="en-US" dirty="0" err="1" smtClean="0"/>
              <a:t>diacylation</a:t>
            </a:r>
            <a:r>
              <a:rPr lang="en-US" dirty="0" smtClean="0"/>
              <a:t> product (</a:t>
            </a:r>
            <a:r>
              <a:rPr lang="en-US" i="1" dirty="0" smtClean="0"/>
              <a:t>Heroin</a:t>
            </a:r>
            <a:r>
              <a:rPr lang="en-US" dirty="0" smtClean="0"/>
              <a:t>, Bayer AG, </a:t>
            </a:r>
            <a:r>
              <a:rPr lang="en-US" dirty="0"/>
              <a:t>(1898-1910</a:t>
            </a:r>
            <a:r>
              <a:rPr lang="en-US" dirty="0" smtClean="0"/>
              <a:t>))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Its analgesic activity </a:t>
            </a:r>
            <a:r>
              <a:rPr lang="en-US" dirty="0"/>
              <a:t>compared to </a:t>
            </a:r>
            <a:r>
              <a:rPr lang="en-US" dirty="0" smtClean="0"/>
              <a:t>morphine only about doubles</a:t>
            </a:r>
          </a:p>
          <a:p>
            <a:r>
              <a:rPr lang="en-US" dirty="0" smtClean="0"/>
              <a:t>It is significantly less polar than morphine (log K</a:t>
            </a:r>
            <a:r>
              <a:rPr lang="en-US" baseline="-25000" dirty="0" smtClean="0"/>
              <a:t>OW</a:t>
            </a:r>
            <a:r>
              <a:rPr lang="en-US" dirty="0" smtClean="0"/>
              <a:t>=2.36) because </a:t>
            </a:r>
            <a:br>
              <a:rPr lang="en-US" dirty="0" smtClean="0"/>
            </a:br>
            <a:r>
              <a:rPr lang="en-US" dirty="0" smtClean="0"/>
              <a:t>it does not possess a free phenol group, but the ester function rapidly hydrolyzed in the brain</a:t>
            </a:r>
          </a:p>
          <a:p>
            <a:r>
              <a:rPr lang="en-US" dirty="0" smtClean="0"/>
              <a:t>Heroin was used as cough suppressant and as non-addictive morphine substitute until it was found that it is habit forming as well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Diacetylmorphine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25873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86200" y="28194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33987"/>
              </p:ext>
            </p:extLst>
          </p:nvPr>
        </p:nvGraphicFramePr>
        <p:xfrm>
          <a:off x="5105400" y="2286000"/>
          <a:ext cx="1854200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CS ChemDraw Drawing" r:id="rId4" imgW="2364632" imgH="2052278" progId="ChemDraw.Document.6.0">
                  <p:embed/>
                </p:oleObj>
              </mc:Choice>
              <mc:Fallback>
                <p:oleObj name="CS ChemDraw Drawing" r:id="rId4" imgW="2364632" imgH="2052278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1854200" cy="16081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00020"/>
              </p:ext>
            </p:extLst>
          </p:nvPr>
        </p:nvGraphicFramePr>
        <p:xfrm>
          <a:off x="1981200" y="2286000"/>
          <a:ext cx="162401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CS ChemDraw Drawing" r:id="rId6" imgW="2038755" imgH="2095141" progId="ChemDraw.Document.6.0">
                  <p:embed/>
                </p:oleObj>
              </mc:Choice>
              <mc:Fallback>
                <p:oleObj name="CS ChemDraw Drawing" r:id="rId6" imgW="2038755" imgH="2095141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1624013" cy="16541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029200" y="2209800"/>
            <a:ext cx="533400" cy="2286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29200" y="3733800"/>
            <a:ext cx="533400" cy="2286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2083</TotalTime>
  <Words>769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Paper</vt:lpstr>
      <vt:lpstr>CS ChemDraw Drawing</vt:lpstr>
      <vt:lpstr>Lecture 10a</vt:lpstr>
      <vt:lpstr>Introduction I</vt:lpstr>
      <vt:lpstr>Introduction II</vt:lpstr>
      <vt:lpstr>Aspirin I</vt:lpstr>
      <vt:lpstr>Aspirin II</vt:lpstr>
      <vt:lpstr>Morphine I</vt:lpstr>
      <vt:lpstr>Codeine</vt:lpstr>
      <vt:lpstr>6-Acetylmorphine</vt:lpstr>
      <vt:lpstr>Diacetylmorphine</vt:lpstr>
      <vt:lpstr>Morphine II</vt:lpstr>
      <vt:lpstr>Morphine III</vt:lpstr>
      <vt:lpstr>Pharmacophore I</vt:lpstr>
      <vt:lpstr>Pharmacophore II</vt:lpstr>
      <vt:lpstr>Procaine/Lidocaine</vt:lpstr>
      <vt:lpstr>Local anesthetics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10a</dc:title>
  <dc:creator>A. Bacher</dc:creator>
  <cp:lastModifiedBy>Alf Bacher</cp:lastModifiedBy>
  <cp:revision>84</cp:revision>
  <dcterms:created xsi:type="dcterms:W3CDTF">2010-10-21T22:15:07Z</dcterms:created>
  <dcterms:modified xsi:type="dcterms:W3CDTF">2014-02-02T23:45:13Z</dcterms:modified>
</cp:coreProperties>
</file>