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62" r:id="rId4"/>
    <p:sldId id="263" r:id="rId5"/>
    <p:sldId id="264" r:id="rId6"/>
    <p:sldId id="259" r:id="rId7"/>
    <p:sldId id="257" r:id="rId8"/>
    <p:sldId id="258" r:id="rId9"/>
    <p:sldId id="260"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3300"/>
    <a:srgbClr val="66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9425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2857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13477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2963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672C2-6A03-47F4-B8FB-492AD257FE51}" type="datetimeFigureOut">
              <a:rPr lang="en-US" smtClean="0"/>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1043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672C2-6A03-47F4-B8FB-492AD257FE51}" type="datetimeFigureOut">
              <a:rPr lang="en-US" smtClean="0"/>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1659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9/17/2015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94382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672C2-6A03-47F4-B8FB-492AD257FE51}" type="datetimeFigureOut">
              <a:rPr lang="en-US" smtClean="0"/>
              <a:t>9/17/2015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79033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9/17/2015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58602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40372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14135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672C2-6A03-47F4-B8FB-492AD257FE51}" type="datetimeFigureOut">
              <a:rPr lang="en-US" smtClean="0"/>
              <a:t>9/17/2015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B650-82FB-4E44-9EAF-18D97BD0C157}" type="slidenum">
              <a:rPr lang="en-US" smtClean="0"/>
              <a:t>‹#›</a:t>
            </a:fld>
            <a:endParaRPr lang="en-US"/>
          </a:p>
        </p:txBody>
      </p:sp>
    </p:spTree>
    <p:extLst>
      <p:ext uri="{BB962C8B-B14F-4D97-AF65-F5344CB8AC3E}">
        <p14:creationId xmlns:p14="http://schemas.microsoft.com/office/powerpoint/2010/main" val="22915628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ucla/fall2015/chem30c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tx1"/>
                </a:solidFill>
                <a:latin typeface="Times New Roman" pitchFamily="18" charset="0"/>
                <a:cs typeface="Times New Roman" pitchFamily="18" charset="0"/>
              </a:rPr>
              <a:t>Lecture 1a</a:t>
            </a:r>
            <a:endParaRPr lang="en-US"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762000" y="3699804"/>
            <a:ext cx="7680960" cy="914400"/>
          </a:xfrm>
          <a:noFill/>
        </p:spPr>
        <p:txBody>
          <a:bodyPr>
            <a:prstTxWarp prst="textCanUp">
              <a:avLst/>
            </a:prstTxWarp>
          </a:bodyPr>
          <a:lstStyle/>
          <a:p>
            <a:r>
              <a:rPr lang="en-US" sz="3600" b="1" i="1" dirty="0" smtClean="0">
                <a:solidFill>
                  <a:srgbClr val="FF3300"/>
                </a:solidFill>
                <a:latin typeface="Times New Roman" pitchFamily="18" charset="0"/>
                <a:cs typeface="Times New Roman" pitchFamily="18" charset="0"/>
              </a:rPr>
              <a:t>Administrative Issues</a:t>
            </a:r>
            <a:endParaRPr lang="en-US" sz="3600" b="1" i="1" dirty="0">
              <a:solidFill>
                <a:srgbClr val="FF3300"/>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Instructor</a:t>
            </a:r>
            <a:endParaRPr lang="en-US" dirty="0"/>
          </a:p>
        </p:txBody>
      </p:sp>
      <p:sp>
        <p:nvSpPr>
          <p:cNvPr id="2" name="Content Placeholder 1"/>
          <p:cNvSpPr>
            <a:spLocks noGrp="1"/>
          </p:cNvSpPr>
          <p:nvPr>
            <p:ph idx="1"/>
          </p:nvPr>
        </p:nvSpPr>
        <p:spPr/>
        <p:txBody>
          <a:bodyPr>
            <a:normAutofit/>
          </a:bodyPr>
          <a:lstStyle/>
          <a:p>
            <a:r>
              <a:rPr lang="en-US" sz="2000" dirty="0">
                <a:latin typeface="Times New Roman" pitchFamily="18" charset="0"/>
                <a:cs typeface="Times New Roman" pitchFamily="18" charset="0"/>
              </a:rPr>
              <a:t>Office: Young Hall 3077E</a:t>
            </a:r>
          </a:p>
          <a:p>
            <a:r>
              <a:rPr lang="en-US" sz="2000" dirty="0" smtClean="0">
                <a:latin typeface="Times New Roman" pitchFamily="18" charset="0"/>
                <a:cs typeface="Times New Roman" pitchFamily="18" charset="0"/>
              </a:rPr>
              <a:t>Office hours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MWF 11-12 pm, M 3-4 pm and TR 10-11 am in YH 3077 or </a:t>
            </a:r>
            <a:r>
              <a:rPr lang="en-US" sz="2000" dirty="0">
                <a:latin typeface="Times New Roman" pitchFamily="18" charset="0"/>
                <a:cs typeface="Times New Roman" pitchFamily="18" charset="0"/>
              </a:rPr>
              <a:t>by appointment (please do not schedule </a:t>
            </a: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appointment before 8 am or after 4:30 pm, </a:t>
            </a:r>
            <a:r>
              <a:rPr lang="en-US" sz="2000" dirty="0" smtClean="0">
                <a:latin typeface="Times New Roman" pitchFamily="18" charset="0"/>
                <a:cs typeface="Times New Roman" pitchFamily="18" charset="0"/>
              </a:rPr>
              <a:t>if </a:t>
            </a:r>
            <a:r>
              <a:rPr lang="en-US" sz="2000" dirty="0">
                <a:latin typeface="Times New Roman" pitchFamily="18" charset="0"/>
                <a:cs typeface="Times New Roman" pitchFamily="18" charset="0"/>
              </a:rPr>
              <a:t>you do make </a:t>
            </a: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appointment, make sure to show up on time!)</a:t>
            </a:r>
          </a:p>
          <a:p>
            <a:r>
              <a:rPr lang="en-US" sz="2000" dirty="0" smtClean="0">
                <a:latin typeface="Times New Roman" pitchFamily="18" charset="0"/>
                <a:cs typeface="Times New Roman" pitchFamily="18" charset="0"/>
              </a:rPr>
              <a:t>Email</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bacher@chem.ucla.edu</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website: </a:t>
            </a:r>
            <a:r>
              <a:rPr lang="en-US" sz="2000" dirty="0" smtClean="0">
                <a:latin typeface="Times New Roman" pitchFamily="18" charset="0"/>
                <a:cs typeface="Times New Roman" pitchFamily="18" charset="0"/>
                <a:hlinkClick r:id="rId3"/>
              </a:rPr>
              <a:t>www.chem.ucla.edu/~bacher</a:t>
            </a:r>
            <a:r>
              <a:rPr lang="en-US" sz="2000" dirty="0" smtClean="0">
                <a:latin typeface="Times New Roman" pitchFamily="18" charset="0"/>
                <a:cs typeface="Times New Roman" pitchFamily="18" charset="0"/>
              </a:rPr>
              <a:t> (Note that the instructor does not use the CCLE website!)</a:t>
            </a:r>
          </a:p>
          <a:p>
            <a:r>
              <a:rPr lang="en-US" sz="2000" dirty="0" smtClean="0">
                <a:latin typeface="Times New Roman" pitchFamily="18" charset="0"/>
                <a:cs typeface="Times New Roman" pitchFamily="18" charset="0"/>
              </a:rPr>
              <a:t>Course discussion board: </a:t>
            </a:r>
            <a:r>
              <a:rPr lang="en-US" sz="2000" dirty="0" smtClean="0">
                <a:latin typeface="Times New Roman" pitchFamily="18" charset="0"/>
                <a:cs typeface="Times New Roman" pitchFamily="18" charset="0"/>
                <a:hlinkClick r:id="rId4"/>
              </a:rPr>
              <a:t>www.piazza.com/ucla/fall2015/chem30cl</a:t>
            </a:r>
            <a:endParaRPr lang="en-US" sz="2000" dirty="0">
              <a:latin typeface="Times New Roman" pitchFamily="18" charset="0"/>
              <a:cs typeface="Times New Roman" pitchFamily="18" charset="0"/>
            </a:endParaRPr>
          </a:p>
          <a:p>
            <a:pPr lvl="1">
              <a:buFont typeface="Arial" panose="020B0604020202020204" pitchFamily="34" charset="0"/>
              <a:buChar char="•"/>
            </a:pPr>
            <a:r>
              <a:rPr lang="en-US" sz="2000" b="1" dirty="0" smtClean="0">
                <a:solidFill>
                  <a:srgbClr val="FF0000"/>
                </a:solidFill>
                <a:latin typeface="Times New Roman" pitchFamily="18" charset="0"/>
                <a:cs typeface="Times New Roman" pitchFamily="18" charset="0"/>
              </a:rPr>
              <a:t>The </a:t>
            </a:r>
            <a:r>
              <a:rPr lang="en-US" sz="2000" b="1" dirty="0">
                <a:solidFill>
                  <a:srgbClr val="FF0000"/>
                </a:solidFill>
                <a:latin typeface="Times New Roman" pitchFamily="18" charset="0"/>
                <a:cs typeface="Times New Roman" pitchFamily="18" charset="0"/>
              </a:rPr>
              <a:t>course discussion board has to be used for general </a:t>
            </a:r>
            <a:r>
              <a:rPr lang="en-US" sz="2000" b="1" dirty="0" smtClean="0">
                <a:solidFill>
                  <a:srgbClr val="FF0000"/>
                </a:solidFill>
                <a:latin typeface="Times New Roman" pitchFamily="18" charset="0"/>
                <a:cs typeface="Times New Roman" pitchFamily="18" charset="0"/>
              </a:rPr>
              <a:t>chemistry questions </a:t>
            </a:r>
            <a:r>
              <a:rPr lang="en-US" sz="2000" b="1" dirty="0">
                <a:solidFill>
                  <a:srgbClr val="FF0000"/>
                </a:solidFill>
                <a:latin typeface="Times New Roman" pitchFamily="18" charset="0"/>
                <a:cs typeface="Times New Roman" pitchFamily="18" charset="0"/>
              </a:rPr>
              <a:t>only. This means that you cannot post </a:t>
            </a:r>
            <a:r>
              <a:rPr lang="en-US" sz="2000" b="1" dirty="0" smtClean="0">
                <a:solidFill>
                  <a:srgbClr val="FF0000"/>
                </a:solidFill>
                <a:latin typeface="Times New Roman" pitchFamily="18" charset="0"/>
                <a:cs typeface="Times New Roman" pitchFamily="18" charset="0"/>
              </a:rPr>
              <a:t>homework questions!</a:t>
            </a:r>
            <a:endParaRPr lang="en-US" sz="2000" b="1"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Sign up for </a:t>
            </a:r>
            <a:r>
              <a:rPr lang="en-US" sz="2000" dirty="0" smtClean="0">
                <a:latin typeface="Times New Roman" pitchFamily="18" charset="0"/>
                <a:cs typeface="Times New Roman" pitchFamily="18" charset="0"/>
              </a:rPr>
              <a:t>Scifinder before the first meeting</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83483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Learning Goals</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At the end of the class you should be able to</a:t>
            </a:r>
          </a:p>
          <a:p>
            <a:pPr lvl="1">
              <a:buFont typeface="Arial" panose="020B0604020202020204" pitchFamily="34" charset="0"/>
              <a:buChar char="•"/>
            </a:pPr>
            <a:r>
              <a:rPr lang="en-US" dirty="0" smtClean="0">
                <a:solidFill>
                  <a:srgbClr val="002060"/>
                </a:solidFill>
              </a:rPr>
              <a:t>Be able to perform basic laboratory techniques i.e., setting up and running reactions, perform purifications (extraction, recrystallization, chromatography)</a:t>
            </a:r>
          </a:p>
          <a:p>
            <a:pPr lvl="1">
              <a:buFont typeface="Arial" panose="020B0604020202020204" pitchFamily="34" charset="0"/>
              <a:buChar char="•"/>
            </a:pPr>
            <a:r>
              <a:rPr lang="en-US" dirty="0" smtClean="0">
                <a:solidFill>
                  <a:srgbClr val="002060"/>
                </a:solidFill>
              </a:rPr>
              <a:t>Be able to operate equipment used in the lab correctly i.e., infrared and UV-Vis spectrophotometer, rotary evaporator, polarimeter, etc.</a:t>
            </a:r>
          </a:p>
          <a:p>
            <a:pPr lvl="1">
              <a:buFont typeface="Arial" panose="020B0604020202020204" pitchFamily="34" charset="0"/>
              <a:buChar char="•"/>
            </a:pPr>
            <a:r>
              <a:rPr lang="en-US" dirty="0" smtClean="0">
                <a:solidFill>
                  <a:srgbClr val="002060"/>
                </a:solidFill>
              </a:rPr>
              <a:t>Analyze spectra and chromatograms of your compounds (IR, NMR, UV-Vis, GC/MS, HPLC)</a:t>
            </a:r>
          </a:p>
          <a:p>
            <a:pPr lvl="1">
              <a:buFont typeface="Arial" panose="020B0604020202020204" pitchFamily="34" charset="0"/>
              <a:buChar char="•"/>
            </a:pPr>
            <a:r>
              <a:rPr lang="en-US" dirty="0" smtClean="0">
                <a:solidFill>
                  <a:srgbClr val="002060"/>
                </a:solidFill>
              </a:rPr>
              <a:t>Understand why things happen in the lab</a:t>
            </a:r>
          </a:p>
          <a:p>
            <a:pPr lvl="1">
              <a:buFont typeface="Arial" panose="020B0604020202020204" pitchFamily="34" charset="0"/>
              <a:buChar char="•"/>
            </a:pPr>
            <a:r>
              <a:rPr lang="en-US" dirty="0" smtClean="0">
                <a:solidFill>
                  <a:srgbClr val="002060"/>
                </a:solidFill>
              </a:rPr>
              <a:t>Be able to perform literature research and write a report that takes literature results into account in the discussion</a:t>
            </a:r>
          </a:p>
          <a:p>
            <a:pPr lvl="1">
              <a:buFont typeface="Arial" panose="020B0604020202020204" pitchFamily="34" charset="0"/>
              <a:buChar char="•"/>
            </a:pPr>
            <a:r>
              <a:rPr lang="en-US" dirty="0" smtClean="0">
                <a:solidFill>
                  <a:srgbClr val="002060"/>
                </a:solidFill>
              </a:rPr>
              <a:t>Be familiar with safety regulations</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9543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Course Overview 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382000" cy="4525963"/>
          </a:xfrm>
        </p:spPr>
        <p:txBody>
          <a:bodyPr>
            <a:normAutofit fontScale="92500" lnSpcReduction="20000"/>
          </a:bodyPr>
          <a:lstStyle/>
          <a:p>
            <a:r>
              <a:rPr lang="en-US" b="1" dirty="0" smtClean="0">
                <a:latin typeface="Times New Roman" panose="02020603050405020304" pitchFamily="18" charset="0"/>
                <a:cs typeface="Times New Roman" panose="02020603050405020304" pitchFamily="18" charset="0"/>
              </a:rPr>
              <a:t>Why do students take chemistry labs?</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Most lecture courses provide a theoretical background in general and in organic chemistry but usually do not consider the practical aspects of the experiment much</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Conducting an experiment in lab is often times much more complicated than chemistry conducted on paper because many details have a significant impact on the overall outcome of the experiment</a:t>
            </a:r>
          </a:p>
          <a:p>
            <a:pPr lvl="1">
              <a:buFont typeface="Arial" panose="020B0604020202020204" pitchFamily="34" charset="0"/>
              <a:buChar char="•"/>
            </a:pPr>
            <a:r>
              <a:rPr lang="en-US" dirty="0">
                <a:solidFill>
                  <a:srgbClr val="002060"/>
                </a:solidFill>
              </a:rPr>
              <a:t>Performing an actual experiment in the lab is a learning experience on how to combine many theoretical and practical aspects together (i.e., theory of the reaction, </a:t>
            </a:r>
            <a:br>
              <a:rPr lang="en-US" dirty="0">
                <a:solidFill>
                  <a:srgbClr val="002060"/>
                </a:solidFill>
              </a:rPr>
            </a:br>
            <a:r>
              <a:rPr lang="en-US" dirty="0">
                <a:solidFill>
                  <a:srgbClr val="002060"/>
                </a:solidFill>
              </a:rPr>
              <a:t>Le Châtelier Principle, polarity, acidity, kinetics, etc.)</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85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Course Overview II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b="1" i="1" dirty="0" smtClean="0">
                <a:solidFill>
                  <a:srgbClr val="FF0000"/>
                </a:solidFill>
              </a:rPr>
              <a:t>Experiments and Activities</a:t>
            </a:r>
          </a:p>
          <a:p>
            <a:pPr lvl="1">
              <a:buFont typeface="Arial" panose="020B0604020202020204" pitchFamily="34" charset="0"/>
              <a:buChar char="•"/>
            </a:pPr>
            <a:r>
              <a:rPr lang="en-US" sz="2400" b="1" dirty="0">
                <a:solidFill>
                  <a:srgbClr val="002060"/>
                </a:solidFill>
              </a:rPr>
              <a:t>Meeting 1-8: </a:t>
            </a:r>
            <a:r>
              <a:rPr lang="en-US" sz="2400" dirty="0">
                <a:solidFill>
                  <a:srgbClr val="002060"/>
                </a:solidFill>
              </a:rPr>
              <a:t>Synthesis of Jacobsen’s Catalyst and </a:t>
            </a:r>
            <a:r>
              <a:rPr lang="en-US" sz="2400" dirty="0" smtClean="0">
                <a:solidFill>
                  <a:srgbClr val="002060"/>
                </a:solidFill>
              </a:rPr>
              <a:t>Chiral </a:t>
            </a:r>
            <a:r>
              <a:rPr lang="en-US" sz="2400" dirty="0">
                <a:solidFill>
                  <a:srgbClr val="002060"/>
                </a:solidFill>
              </a:rPr>
              <a:t>Epoxidation of an Unknown Alkene</a:t>
            </a:r>
          </a:p>
          <a:p>
            <a:endParaRPr lang="en-US" sz="2800" dirty="0"/>
          </a:p>
          <a:p>
            <a:endParaRPr lang="en-US" sz="2800" b="1" i="1" dirty="0" smtClean="0"/>
          </a:p>
          <a:p>
            <a:endParaRPr lang="en-US" sz="28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130407552"/>
              </p:ext>
            </p:extLst>
          </p:nvPr>
        </p:nvGraphicFramePr>
        <p:xfrm>
          <a:off x="1524000" y="2956560"/>
          <a:ext cx="6477000" cy="3520440"/>
        </p:xfrm>
        <a:graphic>
          <a:graphicData uri="http://schemas.openxmlformats.org/presentationml/2006/ole">
            <mc:AlternateContent xmlns:mc="http://schemas.openxmlformats.org/markup-compatibility/2006">
              <mc:Choice xmlns:v="urn:schemas-microsoft-com:vml" Requires="v">
                <p:oleObj spid="_x0000_s1042" name="CS ChemDraw Drawing" r:id="rId3" imgW="7147800" imgH="3889080" progId="ChemDraw.Document.6.0">
                  <p:embed/>
                </p:oleObj>
              </mc:Choice>
              <mc:Fallback>
                <p:oleObj name="CS ChemDraw Drawing" r:id="rId3" imgW="7147800" imgH="388908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956560"/>
                        <a:ext cx="6477000" cy="352044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3953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Course Overview III</a:t>
            </a:r>
            <a:endParaRPr lang="en-US" dirty="0"/>
          </a:p>
        </p:txBody>
      </p:sp>
      <p:sp>
        <p:nvSpPr>
          <p:cNvPr id="3" name="Content Placeholder 2"/>
          <p:cNvSpPr>
            <a:spLocks noGrp="1"/>
          </p:cNvSpPr>
          <p:nvPr>
            <p:ph idx="1"/>
          </p:nvPr>
        </p:nvSpPr>
        <p:spPr/>
        <p:txBody>
          <a:bodyPr>
            <a:normAutofit fontScale="92500" lnSpcReduction="10000"/>
          </a:bodyPr>
          <a:lstStyle/>
          <a:p>
            <a:r>
              <a:rPr lang="en-US" sz="2800" b="1" i="1" dirty="0" smtClean="0">
                <a:solidFill>
                  <a:srgbClr val="FF0000"/>
                </a:solidFill>
              </a:rPr>
              <a:t>Experiments and Activities</a:t>
            </a:r>
          </a:p>
          <a:p>
            <a:pPr lvl="1">
              <a:buFont typeface="Arial" panose="020B0604020202020204" pitchFamily="34" charset="0"/>
              <a:buChar char="•"/>
            </a:pPr>
            <a:r>
              <a:rPr lang="en-US" sz="2400" b="1" dirty="0">
                <a:solidFill>
                  <a:srgbClr val="002060"/>
                </a:solidFill>
              </a:rPr>
              <a:t>Meeting 9-11: </a:t>
            </a:r>
            <a:r>
              <a:rPr lang="en-US" sz="2400" dirty="0">
                <a:solidFill>
                  <a:srgbClr val="002060"/>
                </a:solidFill>
              </a:rPr>
              <a:t>Synthesis of </a:t>
            </a:r>
            <a:r>
              <a:rPr lang="en-US" sz="2400" dirty="0" smtClean="0">
                <a:solidFill>
                  <a:srgbClr val="002060"/>
                </a:solidFill>
              </a:rPr>
              <a:t>Lidocaine</a:t>
            </a:r>
          </a:p>
          <a:p>
            <a:pPr lvl="1">
              <a:buFont typeface="Arial" panose="020B0604020202020204" pitchFamily="34" charset="0"/>
              <a:buChar char="•"/>
            </a:pPr>
            <a:endParaRPr lang="en-US" sz="2400" b="1" dirty="0"/>
          </a:p>
          <a:p>
            <a:pPr lvl="1">
              <a:buFont typeface="Arial" panose="020B0604020202020204" pitchFamily="34" charset="0"/>
              <a:buChar char="•"/>
            </a:pPr>
            <a:endParaRPr lang="en-US" sz="2400" b="1" dirty="0" smtClean="0"/>
          </a:p>
          <a:p>
            <a:pPr lvl="1">
              <a:buFont typeface="Arial" panose="020B0604020202020204" pitchFamily="34" charset="0"/>
              <a:buChar char="•"/>
            </a:pPr>
            <a:endParaRPr lang="en-US" sz="2400" b="1" dirty="0" smtClean="0"/>
          </a:p>
          <a:p>
            <a:pPr lvl="1">
              <a:buFont typeface="Arial" panose="020B0604020202020204" pitchFamily="34" charset="0"/>
              <a:buChar char="•"/>
            </a:pPr>
            <a:r>
              <a:rPr lang="en-US" sz="2400" b="1" dirty="0">
                <a:solidFill>
                  <a:srgbClr val="002060"/>
                </a:solidFill>
              </a:rPr>
              <a:t>Meeting 12-14: </a:t>
            </a:r>
            <a:r>
              <a:rPr lang="en-US" sz="2400" dirty="0">
                <a:solidFill>
                  <a:srgbClr val="002060"/>
                </a:solidFill>
              </a:rPr>
              <a:t>Synthesis of </a:t>
            </a:r>
            <a:r>
              <a:rPr lang="en-US" sz="2400" dirty="0" err="1" smtClean="0">
                <a:solidFill>
                  <a:srgbClr val="002060"/>
                </a:solidFill>
              </a:rPr>
              <a:t>Nitrobiphenyls</a:t>
            </a:r>
            <a:endParaRPr lang="en-US" sz="2400" dirty="0" smtClean="0">
              <a:solidFill>
                <a:srgbClr val="002060"/>
              </a:solidFill>
            </a:endParaRPr>
          </a:p>
          <a:p>
            <a:pPr lvl="1">
              <a:buFont typeface="Arial" panose="020B0604020202020204" pitchFamily="34" charset="0"/>
              <a:buChar char="•"/>
            </a:pPr>
            <a:endParaRPr lang="en-US" sz="2400" dirty="0" smtClean="0"/>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smtClean="0"/>
          </a:p>
          <a:p>
            <a:pPr lvl="1">
              <a:buFont typeface="Arial" panose="020B0604020202020204" pitchFamily="34" charset="0"/>
              <a:buChar char="•"/>
            </a:pPr>
            <a:r>
              <a:rPr lang="en-US" sz="2400" b="1" dirty="0">
                <a:solidFill>
                  <a:srgbClr val="002060"/>
                </a:solidFill>
              </a:rPr>
              <a:t>Meeting 15-18:  </a:t>
            </a:r>
            <a:r>
              <a:rPr lang="en-US" sz="2400" dirty="0">
                <a:solidFill>
                  <a:srgbClr val="002060"/>
                </a:solidFill>
              </a:rPr>
              <a:t>Synthesis of Acetyl ferrocene and Ferrocene </a:t>
            </a:r>
            <a:r>
              <a:rPr lang="en-US" sz="2400" dirty="0" smtClean="0">
                <a:solidFill>
                  <a:srgbClr val="002060"/>
                </a:solidFill>
              </a:rPr>
              <a:t>derivatives</a:t>
            </a:r>
          </a:p>
          <a:p>
            <a:pPr marL="457200" lvl="1" indent="0">
              <a:buNone/>
            </a:pPr>
            <a:r>
              <a:rPr lang="en-US" sz="2400" dirty="0" smtClean="0"/>
              <a:t>   </a:t>
            </a:r>
            <a:endParaRPr lang="en-US" sz="2400" dirty="0"/>
          </a:p>
          <a:p>
            <a:pPr lvl="1">
              <a:buFont typeface="Arial" panose="020B0604020202020204" pitchFamily="34" charset="0"/>
              <a:buChar char="•"/>
            </a:pPr>
            <a:endParaRPr lang="en-US" sz="2400" dirty="0"/>
          </a:p>
          <a:p>
            <a:endParaRPr lang="en-US"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5668963"/>
            <a:ext cx="6200318" cy="914400"/>
          </a:xfrm>
          <a:prstGeom prst="rect">
            <a:avLst/>
          </a:prstGeom>
          <a:solidFill>
            <a:schemeClr val="bg1"/>
          </a:solidFill>
          <a:ln>
            <a:noFill/>
          </a:ln>
        </p:spPr>
      </p:pic>
      <p:sp>
        <p:nvSpPr>
          <p:cNvPr id="7" name="Rectangle 2"/>
          <p:cNvSpPr>
            <a:spLocks noChangeArrowheads="1"/>
          </p:cNvSpPr>
          <p:nvPr/>
        </p:nvSpPr>
        <p:spPr bwMode="auto">
          <a:xfrm>
            <a:off x="1990592" y="2590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078717906"/>
              </p:ext>
            </p:extLst>
          </p:nvPr>
        </p:nvGraphicFramePr>
        <p:xfrm>
          <a:off x="1295400" y="2491273"/>
          <a:ext cx="5498276" cy="914400"/>
        </p:xfrm>
        <a:graphic>
          <a:graphicData uri="http://schemas.openxmlformats.org/presentationml/2006/ole">
            <mc:AlternateContent xmlns:mc="http://schemas.openxmlformats.org/markup-compatibility/2006">
              <mc:Choice xmlns:v="urn:schemas-microsoft-com:vml" Requires="v">
                <p:oleObj spid="_x0000_s2067" r:id="rId4" imgW="9001868" imgH="1494796" progId="Unknown">
                  <p:embed/>
                </p:oleObj>
              </mc:Choice>
              <mc:Fallback>
                <p:oleObj r:id="rId4" imgW="9001868" imgH="1494796" progId="Unknown">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491273"/>
                        <a:ext cx="5498276" cy="914400"/>
                      </a:xfrm>
                      <a:prstGeom prst="rect">
                        <a:avLst/>
                      </a:prstGeom>
                      <a:solidFill>
                        <a:schemeClr val="bg1"/>
                      </a:solidFill>
                    </p:spPr>
                  </p:pic>
                </p:oleObj>
              </mc:Fallback>
            </mc:AlternateContent>
          </a:graphicData>
        </a:graphic>
      </p:graphicFrame>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01462561"/>
              </p:ext>
            </p:extLst>
          </p:nvPr>
        </p:nvGraphicFramePr>
        <p:xfrm>
          <a:off x="1295400" y="3867994"/>
          <a:ext cx="3781425" cy="1085850"/>
        </p:xfrm>
        <a:graphic>
          <a:graphicData uri="http://schemas.openxmlformats.org/presentationml/2006/ole">
            <mc:AlternateContent xmlns:mc="http://schemas.openxmlformats.org/markup-compatibility/2006">
              <mc:Choice xmlns:v="urn:schemas-microsoft-com:vml" Requires="v">
                <p:oleObj spid="_x0000_s2068" r:id="rId6" imgW="6471866" imgH="1857375" progId="Unknown">
                  <p:embed/>
                </p:oleObj>
              </mc:Choice>
              <mc:Fallback>
                <p:oleObj r:id="rId6" imgW="6471866" imgH="1857375" progId="Unknown">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5400" y="3867994"/>
                        <a:ext cx="3781425" cy="108585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290400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arn(inVertical)">
                                      <p:cBhvr>
                                        <p:cTn id="15" dur="500"/>
                                        <p:tgtEl>
                                          <p:spTgt spid="3">
                                            <p:txEl>
                                              <p:pRg st="5" end="5"/>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barn(inVertical)">
                                      <p:cBhvr>
                                        <p:cTn id="23" dur="500"/>
                                        <p:tgtEl>
                                          <p:spTgt spid="3">
                                            <p:txEl>
                                              <p:pRg st="9" end="9"/>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Administrative Issues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600200"/>
            <a:ext cx="8382000" cy="4525963"/>
          </a:xfrm>
        </p:spPr>
        <p:txBody>
          <a:bodyPr>
            <a:normAutofit fontScale="77500" lnSpcReduction="2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your spot in the course. Excuses </a:t>
            </a:r>
            <a:r>
              <a:rPr lang="en-US" dirty="0">
                <a:latin typeface="Times New Roman" pitchFamily="18" charset="0"/>
                <a:cs typeface="Times New Roman" pitchFamily="18" charset="0"/>
              </a:rPr>
              <a:t>do not count later on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i.e., </a:t>
            </a:r>
            <a:r>
              <a:rPr lang="en-US" dirty="0">
                <a:latin typeface="Times New Roman" pitchFamily="18" charset="0"/>
                <a:cs typeface="Times New Roman" pitchFamily="18" charset="0"/>
              </a:rPr>
              <a:t>“</a:t>
            </a:r>
            <a:r>
              <a:rPr lang="en-US" b="1" i="1" dirty="0">
                <a:solidFill>
                  <a:srgbClr val="660066"/>
                </a:solidFill>
                <a:latin typeface="Times New Roman" pitchFamily="18" charset="0"/>
                <a:cs typeface="Times New Roman" pitchFamily="18" charset="0"/>
              </a:rPr>
              <a:t>I did not think that the lab meets during </a:t>
            </a:r>
            <a:r>
              <a:rPr lang="en-US" b="1" i="1" dirty="0" smtClean="0">
                <a:solidFill>
                  <a:srgbClr val="660066"/>
                </a:solidFill>
                <a:latin typeface="Times New Roman" pitchFamily="18" charset="0"/>
                <a:cs typeface="Times New Roman" pitchFamily="18" charset="0"/>
              </a:rPr>
              <a:t>meeting 1</a:t>
            </a:r>
            <a:r>
              <a:rPr lang="en-US" b="1" dirty="0" smtClean="0">
                <a:solidFill>
                  <a:srgbClr val="660066"/>
                </a:solidFill>
                <a:latin typeface="Times New Roman" pitchFamily="18" charset="0"/>
                <a:cs typeface="Times New Roman" pitchFamily="18" charset="0"/>
              </a:rPr>
              <a:t>” </a:t>
            </a:r>
            <a:br>
              <a:rPr lang="en-US" b="1" dirty="0" smtClean="0">
                <a:solidFill>
                  <a:srgbClr val="660066"/>
                </a:solidFill>
                <a:latin typeface="Times New Roman" pitchFamily="18" charset="0"/>
                <a:cs typeface="Times New Roman" pitchFamily="18" charset="0"/>
              </a:rPr>
            </a:br>
            <a:r>
              <a:rPr lang="en-US" dirty="0" smtClean="0">
                <a:latin typeface="Times New Roman" pitchFamily="18" charset="0"/>
                <a:cs typeface="Times New Roman" pitchFamily="18" charset="0"/>
              </a:rPr>
              <a:t>or</a:t>
            </a:r>
            <a:r>
              <a:rPr lang="en-US" b="1" dirty="0" smtClean="0">
                <a:solidFill>
                  <a:srgbClr val="660066"/>
                </a:solidFill>
                <a:latin typeface="Times New Roman" pitchFamily="18" charset="0"/>
                <a:cs typeface="Times New Roman" pitchFamily="18" charset="0"/>
              </a:rPr>
              <a:t> “</a:t>
            </a:r>
            <a:r>
              <a:rPr lang="en-US" b="1" i="1" dirty="0">
                <a:solidFill>
                  <a:srgbClr val="660066"/>
                </a:solidFill>
                <a:latin typeface="Times New Roman" pitchFamily="18" charset="0"/>
                <a:cs typeface="Times New Roman" pitchFamily="18" charset="0"/>
              </a:rPr>
              <a:t>I did not find the lab</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i="1" dirty="0" smtClean="0">
                <a:solidFill>
                  <a:srgbClr val="FF0000"/>
                </a:solidFill>
                <a:latin typeface="Times New Roman" pitchFamily="18" charset="0"/>
                <a:cs typeface="Times New Roman" pitchFamily="18" charset="0"/>
              </a:rPr>
              <a:t>Hint: Only the elevator in the east wing goes all the way up to the 6</a:t>
            </a:r>
            <a:r>
              <a:rPr lang="en-US" i="1" baseline="30000" dirty="0" smtClean="0">
                <a:solidFill>
                  <a:srgbClr val="FF0000"/>
                </a:solidFill>
                <a:latin typeface="Times New Roman" pitchFamily="18" charset="0"/>
                <a:cs typeface="Times New Roman" pitchFamily="18" charset="0"/>
              </a:rPr>
              <a:t>th</a:t>
            </a:r>
            <a:r>
              <a:rPr lang="en-US" i="1" dirty="0" smtClean="0">
                <a:solidFill>
                  <a:srgbClr val="FF0000"/>
                </a:solidFill>
                <a:latin typeface="Times New Roman" pitchFamily="18" charset="0"/>
                <a:cs typeface="Times New Roman" pitchFamily="18" charset="0"/>
              </a:rPr>
              <a:t> floor!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spaces become available during the first meeting of the section: chemistry&gt; biochemistry&gt; other majors &gt;&gt; extension students, priority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within a group will be given to seniority</a:t>
            </a:r>
          </a:p>
          <a:p>
            <a:r>
              <a:rPr lang="en-US" dirty="0" smtClean="0">
                <a:latin typeface="Times New Roman" pitchFamily="18" charset="0"/>
                <a:cs typeface="Times New Roman" pitchFamily="18" charset="0"/>
              </a:rPr>
              <a:t>If the student is added to the roster, the instructor will report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student to the department to been enrolled (usually at the end of the first week and </a:t>
            </a:r>
            <a:r>
              <a:rPr lang="en-US" b="1" dirty="0" smtClean="0">
                <a:latin typeface="Times New Roman" pitchFamily="18" charset="0"/>
                <a:cs typeface="Times New Roman" pitchFamily="18" charset="0"/>
              </a:rPr>
              <a:t>not</a:t>
            </a:r>
            <a:r>
              <a:rPr lang="en-US" dirty="0" smtClean="0">
                <a:latin typeface="Times New Roman" pitchFamily="18" charset="0"/>
                <a:cs typeface="Times New Roman" pitchFamily="18" charset="0"/>
              </a:rPr>
              <a:t> on the same day!)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Textbooks/Readers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8458200" cy="4572000"/>
          </a:xfrm>
        </p:spPr>
        <p:txBody>
          <a:bodyPr>
            <a:normAutofit fontScale="77500" lnSpcReduction="20000"/>
          </a:bodyPr>
          <a:lstStyle/>
          <a:p>
            <a:r>
              <a:rPr lang="en-US" dirty="0" smtClean="0">
                <a:latin typeface="Times New Roman" pitchFamily="18" charset="0"/>
                <a:cs typeface="Times New Roman" pitchFamily="18" charset="0"/>
              </a:rPr>
              <a:t>Course reader bundle (= main reader (purple), Survival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Kit reader (=SKR, orange), exam collection (light purple),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all readers underwent major revisions over the summer) is available from Course Reader Materials (1081 Westwood Blvd) for $65. It is highly advisable to have the latest version (Fall 2015) because this is the reference for the experiments, the quizzes and the final exam. </a:t>
            </a:r>
          </a:p>
          <a:p>
            <a:r>
              <a:rPr lang="en-US" dirty="0" smtClean="0">
                <a:latin typeface="Times New Roman" pitchFamily="18" charset="0"/>
                <a:cs typeface="Times New Roman" pitchFamily="18" charset="0"/>
              </a:rPr>
              <a:t>Recommended: </a:t>
            </a:r>
            <a:r>
              <a:rPr lang="en-US" dirty="0" err="1" smtClean="0">
                <a:latin typeface="Times New Roman" pitchFamily="18" charset="0"/>
                <a:cs typeface="Times New Roman" pitchFamily="18" charset="0"/>
              </a:rPr>
              <a:t>Mohrig</a:t>
            </a:r>
            <a:r>
              <a:rPr lang="en-US" dirty="0" smtClean="0">
                <a:latin typeface="Times New Roman" pitchFamily="18" charset="0"/>
                <a:cs typeface="Times New Roman" pitchFamily="18" charset="0"/>
              </a:rPr>
              <a:t> et al., Techniques in Organic Chemistry (online: $45.99 for a 180 day subscription for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4</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edition via </a:t>
            </a:r>
            <a:r>
              <a:rPr lang="en-US" dirty="0" err="1" smtClean="0">
                <a:latin typeface="Times New Roman" pitchFamily="18" charset="0"/>
                <a:cs typeface="Times New Roman" pitchFamily="18" charset="0"/>
              </a:rPr>
              <a:t>coursesmart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most students usually have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copy already if they </a:t>
            </a:r>
            <a:r>
              <a:rPr lang="en-US" dirty="0" smtClean="0">
                <a:latin typeface="Times New Roman" pitchFamily="18" charset="0"/>
                <a:cs typeface="Times New Roman" pitchFamily="18" charset="0"/>
              </a:rPr>
              <a:t>were enrolled in Chem 30BL recently</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Organic textbook for reference i.e., Brown and Foote, </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Mc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Murry</a:t>
            </a:r>
            <a:r>
              <a:rPr lang="en-US" dirty="0" smtClean="0">
                <a:latin typeface="Times New Roman" pitchFamily="18" charset="0"/>
                <a:cs typeface="Times New Roman" pitchFamily="18" charset="0"/>
              </a:rPr>
              <a:t>, Wade, </a:t>
            </a:r>
            <a:r>
              <a:rPr lang="en-US" dirty="0" err="1" smtClean="0">
                <a:latin typeface="Times New Roman" pitchFamily="18" charset="0"/>
                <a:cs typeface="Times New Roman" pitchFamily="18" charset="0"/>
              </a:rPr>
              <a:t>Vollhardt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Schore</a:t>
            </a:r>
            <a:r>
              <a:rPr lang="en-US" dirty="0" smtClean="0">
                <a:latin typeface="Times New Roman" pitchFamily="18" charset="0"/>
                <a:cs typeface="Times New Roman" pitchFamily="18" charset="0"/>
              </a:rPr>
              <a:t>, etc.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itchFamily="18" charset="0"/>
                <a:cs typeface="Times New Roman" pitchFamily="18" charset="0"/>
              </a:rPr>
              <a:t>Preparation for in-</a:t>
            </a:r>
            <a:r>
              <a:rPr lang="en-US" dirty="0">
                <a:solidFill>
                  <a:srgbClr val="002060"/>
                </a:solidFill>
                <a:latin typeface="Times New Roman" pitchFamily="18" charset="0"/>
                <a:cs typeface="Times New Roman" pitchFamily="18" charset="0"/>
              </a:rPr>
              <a:t>l</a:t>
            </a:r>
            <a:r>
              <a:rPr lang="en-US" dirty="0" smtClean="0">
                <a:solidFill>
                  <a:srgbClr val="002060"/>
                </a:solidFill>
                <a:latin typeface="Times New Roman" pitchFamily="18" charset="0"/>
                <a:cs typeface="Times New Roman" pitchFamily="18" charset="0"/>
              </a:rPr>
              <a:t>ab meeting </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600200"/>
            <a:ext cx="8382000" cy="4525963"/>
          </a:xfrm>
        </p:spPr>
        <p:txBody>
          <a:bodyPr>
            <a:normAutofit fontScale="70000" lnSpcReduction="20000"/>
          </a:bodyPr>
          <a:lstStyle/>
          <a:p>
            <a:r>
              <a:rPr lang="en-US" dirty="0" smtClean="0">
                <a:solidFill>
                  <a:srgbClr val="660066"/>
                </a:solidFill>
                <a:latin typeface="Times New Roman" pitchFamily="18" charset="0"/>
                <a:cs typeface="Times New Roman" pitchFamily="18" charset="0"/>
              </a:rPr>
              <a:t>Pre-lab: title, purpose, introduction, balanced chemical equations, detailed procedure, safety information of all chemicals used (review the MSDS for each compound used in the experiment), spectroscopic information (Xerox copy if available, if not the numbers will do fine as well), answers to pre-lab questions (posted on course website), a sample pre-lab can be found on page 9 in Survival Kit Reader (=SKR)</a:t>
            </a:r>
          </a:p>
          <a:p>
            <a:r>
              <a:rPr lang="en-US" dirty="0" smtClean="0">
                <a:solidFill>
                  <a:srgbClr val="002060"/>
                </a:solidFill>
                <a:latin typeface="Times New Roman" pitchFamily="18" charset="0"/>
                <a:cs typeface="Times New Roman" pitchFamily="18" charset="0"/>
              </a:rPr>
              <a:t>Consult the appropriate reading assignments to get a better in-depth understanding of the material. It could not hurt to review the techniques used in the project as well before entering the lab</a:t>
            </a:r>
          </a:p>
          <a:p>
            <a:r>
              <a:rPr lang="en-US" b="1" dirty="0" smtClean="0">
                <a:solidFill>
                  <a:srgbClr val="FF0000"/>
                </a:solidFill>
                <a:latin typeface="Times New Roman" pitchFamily="18" charset="0"/>
                <a:cs typeface="Times New Roman" pitchFamily="18" charset="0"/>
              </a:rPr>
              <a:t>Bottom line: The better you understand what you are about to do, the easier it will be in the lab. If you put in the time beforehand, you will be less stressed in the lab. Copying reports from friends or room mates, etc. might safe time, but it will show in the end (=final exam), where </a:t>
            </a:r>
            <a:r>
              <a:rPr lang="en-US" b="1" dirty="0">
                <a:solidFill>
                  <a:srgbClr val="FF0000"/>
                </a:solidFill>
                <a:latin typeface="Times New Roman" pitchFamily="18" charset="0"/>
                <a:cs typeface="Times New Roman" pitchFamily="18" charset="0"/>
              </a:rPr>
              <a:t>many of these students have experienced a Waterloo</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latin typeface="Times New Roman" pitchFamily="18" charset="0"/>
                <a:cs typeface="Times New Roman" pitchFamily="18" charset="0"/>
              </a:rPr>
              <a:t>Grades</a:t>
            </a:r>
            <a:endParaRPr lang="en-US"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304800" y="1524000"/>
            <a:ext cx="8534400" cy="4572000"/>
          </a:xfrm>
        </p:spPr>
        <p:txBody>
          <a:bodyPr>
            <a:noAutofit/>
          </a:bodyPr>
          <a:lstStyle/>
          <a:p>
            <a:r>
              <a:rPr lang="en-US" sz="2000" dirty="0" smtClean="0">
                <a:latin typeface="Times New Roman" pitchFamily="18" charset="0"/>
                <a:cs typeface="Times New Roman" pitchFamily="18" charset="0"/>
              </a:rPr>
              <a:t>In-lecture quiz (20 points each, seven total, schedule to be announced,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lowest score dropped)</a:t>
            </a:r>
          </a:p>
          <a:p>
            <a:r>
              <a:rPr lang="en-US" sz="2000" dirty="0" smtClean="0">
                <a:latin typeface="Times New Roman" pitchFamily="18" charset="0"/>
                <a:cs typeface="Times New Roman" pitchFamily="18" charset="0"/>
              </a:rPr>
              <a:t>Pre-lab (5 points) and post-lab (5 points, no post-lab questions!)</a:t>
            </a:r>
          </a:p>
          <a:p>
            <a:r>
              <a:rPr lang="en-US" sz="2000" dirty="0" smtClean="0">
                <a:latin typeface="Times New Roman" pitchFamily="18" charset="0"/>
                <a:cs typeface="Times New Roman" pitchFamily="18" charset="0"/>
              </a:rPr>
              <a:t>Formal report for epoxidation project (20 points draft (due</a:t>
            </a:r>
            <a:r>
              <a:rPr lang="en-US" sz="2000" dirty="0">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October 9, 2015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at 4:30 pm</a:t>
            </a:r>
            <a:r>
              <a:rPr lang="en-US" sz="2000" dirty="0" smtClean="0">
                <a:latin typeface="Times New Roman" pitchFamily="18" charset="0"/>
                <a:cs typeface="Times New Roman" pitchFamily="18" charset="0"/>
              </a:rPr>
              <a:t>), 60 point </a:t>
            </a:r>
            <a:r>
              <a:rPr lang="en-US" sz="2000" dirty="0">
                <a:latin typeface="Times New Roman" pitchFamily="18" charset="0"/>
                <a:cs typeface="Times New Roman" pitchFamily="18" charset="0"/>
              </a:rPr>
              <a:t>f</a:t>
            </a:r>
            <a:r>
              <a:rPr lang="en-US" sz="2000" dirty="0" smtClean="0">
                <a:latin typeface="Times New Roman" pitchFamily="18" charset="0"/>
                <a:cs typeface="Times New Roman" pitchFamily="18" charset="0"/>
              </a:rPr>
              <a:t>inal version (due: </a:t>
            </a:r>
            <a:r>
              <a:rPr lang="en-US" sz="2000" b="1" dirty="0" smtClean="0">
                <a:solidFill>
                  <a:srgbClr val="C00000"/>
                </a:solidFill>
                <a:latin typeface="Times New Roman" pitchFamily="18" charset="0"/>
                <a:cs typeface="Times New Roman" pitchFamily="18" charset="0"/>
              </a:rPr>
              <a:t>October 23, 2015 at 4:30 pm</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Proposal and oral presentation for </a:t>
            </a:r>
            <a:r>
              <a:rPr lang="en-US" sz="2000" dirty="0" err="1" smtClean="0">
                <a:latin typeface="Times New Roman" pitchFamily="18" charset="0"/>
                <a:cs typeface="Times New Roman" pitchFamily="18" charset="0"/>
              </a:rPr>
              <a:t>ferrocene</a:t>
            </a:r>
            <a:r>
              <a:rPr lang="en-US" sz="2000" dirty="0" smtClean="0">
                <a:latin typeface="Times New Roman" pitchFamily="18" charset="0"/>
                <a:cs typeface="Times New Roman" pitchFamily="18" charset="0"/>
              </a:rPr>
              <a:t> project (20 points each)</a:t>
            </a:r>
          </a:p>
          <a:p>
            <a:r>
              <a:rPr lang="en-US" sz="2000" dirty="0" smtClean="0">
                <a:latin typeface="Times New Roman" pitchFamily="18" charset="0"/>
                <a:cs typeface="Times New Roman" pitchFamily="18" charset="0"/>
              </a:rPr>
              <a:t>Product evaluations (</a:t>
            </a:r>
            <a:r>
              <a:rPr lang="en-US" sz="2000" smtClean="0">
                <a:latin typeface="Times New Roman" pitchFamily="18" charset="0"/>
                <a:cs typeface="Times New Roman" pitchFamily="18" charset="0"/>
              </a:rPr>
              <a:t>2*20 points=40 </a:t>
            </a:r>
            <a:r>
              <a:rPr lang="en-US" sz="2000" dirty="0" smtClean="0">
                <a:latin typeface="Times New Roman" pitchFamily="18" charset="0"/>
                <a:cs typeface="Times New Roman" pitchFamily="18" charset="0"/>
              </a:rPr>
              <a:t>points)</a:t>
            </a:r>
          </a:p>
          <a:p>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A/Instructor evaluation (10 points per meeting, average student 7-8 points) </a:t>
            </a:r>
          </a:p>
          <a:p>
            <a:r>
              <a:rPr lang="en-US" sz="2000" dirty="0" smtClean="0">
                <a:latin typeface="Times New Roman" pitchFamily="18" charset="0"/>
                <a:cs typeface="Times New Roman" pitchFamily="18" charset="0"/>
              </a:rPr>
              <a:t>Lab </a:t>
            </a:r>
            <a:r>
              <a:rPr lang="en-US" sz="2000" dirty="0">
                <a:latin typeface="Times New Roman" pitchFamily="18" charset="0"/>
                <a:cs typeface="Times New Roman" pitchFamily="18" charset="0"/>
              </a:rPr>
              <a:t>notebook (20 points max, due immediately </a:t>
            </a:r>
            <a:r>
              <a:rPr lang="en-US" sz="2000" b="1" i="1" dirty="0">
                <a:latin typeface="Times New Roman" pitchFamily="18" charset="0"/>
                <a:cs typeface="Times New Roman" pitchFamily="18" charset="0"/>
              </a:rPr>
              <a:t>after</a:t>
            </a:r>
            <a:r>
              <a:rPr lang="en-US" sz="2000" dirty="0">
                <a:latin typeface="Times New Roman" pitchFamily="18" charset="0"/>
                <a:cs typeface="Times New Roman" pitchFamily="18" charset="0"/>
              </a:rPr>
              <a:t> final exam)</a:t>
            </a:r>
          </a:p>
          <a:p>
            <a:r>
              <a:rPr lang="en-US" sz="2000" dirty="0" smtClean="0">
                <a:latin typeface="Times New Roman" pitchFamily="18" charset="0"/>
                <a:cs typeface="Times New Roman" pitchFamily="18" charset="0"/>
              </a:rPr>
              <a:t>Final Exam </a:t>
            </a:r>
            <a:r>
              <a:rPr lang="en-US" sz="2000" dirty="0">
                <a:latin typeface="Times New Roman" pitchFamily="18" charset="0"/>
                <a:cs typeface="Times New Roman" pitchFamily="18" charset="0"/>
              </a:rPr>
              <a:t>(200 </a:t>
            </a:r>
            <a:r>
              <a:rPr lang="en-US" sz="2000" dirty="0" smtClean="0">
                <a:latin typeface="Times New Roman" pitchFamily="18" charset="0"/>
                <a:cs typeface="Times New Roman" pitchFamily="18" charset="0"/>
              </a:rPr>
              <a:t>points, </a:t>
            </a:r>
            <a:r>
              <a:rPr lang="en-US" sz="2000" b="1" dirty="0" smtClean="0">
                <a:solidFill>
                  <a:srgbClr val="C00000"/>
                </a:solidFill>
                <a:latin typeface="Times New Roman" pitchFamily="18" charset="0"/>
                <a:cs typeface="Times New Roman" pitchFamily="18" charset="0"/>
              </a:rPr>
              <a:t>December 7, 2015, 11:30-2:30 pm</a:t>
            </a:r>
            <a:r>
              <a:rPr lang="en-US" sz="2000" b="1" dirty="0" smtClean="0">
                <a:solidFill>
                  <a:schemeClr val="tx2">
                    <a:lumMod val="25000"/>
                  </a:schemeClr>
                </a:solidFill>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no make-up exam</a:t>
            </a:r>
            <a:r>
              <a:rPr lang="en-US" sz="2000" dirty="0" smtClean="0">
                <a:latin typeface="Times New Roman" pitchFamily="18" charset="0"/>
                <a:cs typeface="Times New Roman" pitchFamily="18" charset="0"/>
              </a:rPr>
              <a:t> </a:t>
            </a:r>
          </a:p>
          <a:p>
            <a:r>
              <a:rPr lang="en-US" sz="2000" b="1" dirty="0" smtClean="0">
                <a:solidFill>
                  <a:srgbClr val="C00000"/>
                </a:solidFill>
                <a:latin typeface="Times New Roman" pitchFamily="18" charset="0"/>
                <a:cs typeface="Times New Roman" pitchFamily="18" charset="0"/>
              </a:rPr>
              <a:t>Bottom line: Both the in-lab portion and the final exam have to be passed to pass the course. In order to get a high grade in the course, the student has to perform very well in both portions, not just in one portion.</a:t>
            </a:r>
            <a:endParaRPr lang="en-US" sz="20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2091</TotalTime>
  <Words>625</Words>
  <Application>Microsoft Office PowerPoint</Application>
  <PresentationFormat>On-screen Show (4:3)</PresentationFormat>
  <Paragraphs>61</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5" baseType="lpstr">
      <vt:lpstr>Arial</vt:lpstr>
      <vt:lpstr>Times New Roman</vt:lpstr>
      <vt:lpstr>Office Theme</vt:lpstr>
      <vt:lpstr>CS ChemDraw Drawing</vt:lpstr>
      <vt:lpstr>Unknown</vt:lpstr>
      <vt:lpstr>Lecture 1a</vt:lpstr>
      <vt:lpstr>Learning Goals</vt:lpstr>
      <vt:lpstr>Course Overview I</vt:lpstr>
      <vt:lpstr>Course Overview II</vt:lpstr>
      <vt:lpstr>Course Overview III</vt:lpstr>
      <vt:lpstr>Administrative Issues</vt:lpstr>
      <vt:lpstr>Textbooks/Readers</vt:lpstr>
      <vt:lpstr>Preparation for in-lab meeting </vt:lpstr>
      <vt:lpstr>Grades</vt:lpstr>
      <vt:lpstr>Instructor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30CL – Lecture 1a</dc:title>
  <dc:creator>A. Bacher</dc:creator>
  <cp:lastModifiedBy>Alf Bacher</cp:lastModifiedBy>
  <cp:revision>92</cp:revision>
  <dcterms:created xsi:type="dcterms:W3CDTF">2010-09-14T23:40:55Z</dcterms:created>
  <dcterms:modified xsi:type="dcterms:W3CDTF">2015-09-18T00:18:37Z</dcterms:modified>
</cp:coreProperties>
</file>