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FF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6762-E7BB-42D9-A745-F6A112945AE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4b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CC3300"/>
                </a:solidFill>
              </a:rPr>
              <a:t>Phase Transfer Oxidation of Benzoin</a:t>
            </a:r>
            <a:endParaRPr lang="en-US" sz="2800" b="1" i="1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33458"/>
              </p:ext>
            </p:extLst>
          </p:nvPr>
        </p:nvGraphicFramePr>
        <p:xfrm>
          <a:off x="1219200" y="4572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CS ChemDraw Drawing" r:id="rId3" imgW="6821043" imgH="1142619" progId="ChemDraw.Document.6.0">
                  <p:embed/>
                </p:oleObj>
              </mc:Choice>
              <mc:Fallback>
                <p:oleObj name="CS ChemDraw Drawing" r:id="rId3" imgW="6821043" imgH="1142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6858000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residue is recrystallized from boiling 95 % ethanol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00" dirty="0" smtClean="0"/>
          </a:p>
          <a:p>
            <a:endParaRPr lang="en-US" dirty="0" smtClean="0"/>
          </a:p>
          <a:p>
            <a:r>
              <a:rPr lang="en-US" dirty="0" smtClean="0"/>
              <a:t>After the solid is isolated by vacuum filtration, the solid is washed with ice-cold ethanol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used here?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it?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be accomplished if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sample is in the round-bottomed flask at this point?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does the final product look like?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7339" r="39983" b="12016"/>
          <a:stretch/>
        </p:blipFill>
        <p:spPr bwMode="auto">
          <a:xfrm>
            <a:off x="6094228" y="5715000"/>
            <a:ext cx="1116419" cy="104199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25262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~2 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655874"/>
            <a:ext cx="4200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Dissolve the crude in the hot solvent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Transfer the hot solution to a small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beaker 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Rinse the </a:t>
            </a:r>
            <a:r>
              <a:rPr lang="en-US" b="1" dirty="0">
                <a:solidFill>
                  <a:srgbClr val="FF0000"/>
                </a:solidFill>
              </a:rPr>
              <a:t>round-bottomed </a:t>
            </a:r>
            <a:r>
              <a:rPr lang="en-US" b="1" dirty="0" smtClean="0">
                <a:solidFill>
                  <a:srgbClr val="FF0000"/>
                </a:solidFill>
              </a:rPr>
              <a:t>flask with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small amount of the hot solvent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832788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impurity (benzoin) is more polar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than target compound (benzil)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76800"/>
          </a:xfrm>
        </p:spPr>
        <p:txBody>
          <a:bodyPr>
            <a:noAutofit/>
          </a:bodyPr>
          <a:lstStyle/>
          <a:p>
            <a:r>
              <a:rPr lang="en-US" sz="1600" b="1" i="1" dirty="0" smtClean="0"/>
              <a:t>Melting point</a:t>
            </a:r>
          </a:p>
          <a:p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HPLC: 1 mg/mL isopropanol</a:t>
            </a:r>
          </a:p>
          <a:p>
            <a:r>
              <a:rPr lang="en-US" sz="1600" b="1" i="1" dirty="0" smtClean="0"/>
              <a:t>Infrared </a:t>
            </a:r>
            <a:r>
              <a:rPr lang="en-US" sz="1600" b="1" i="1" dirty="0" smtClean="0"/>
              <a:t>spectrum </a:t>
            </a:r>
          </a:p>
          <a:p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</a:rPr>
              <a:t>Benzoin</a:t>
            </a:r>
            <a:endParaRPr lang="en-US" sz="1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</a:t>
            </a:r>
            <a:r>
              <a:rPr lang="en-US" sz="1400" dirty="0" smtClean="0">
                <a:solidFill>
                  <a:srgbClr val="002060"/>
                </a:solidFill>
              </a:rPr>
              <a:t>)= 3380, 3418 cm</a:t>
            </a:r>
            <a:r>
              <a:rPr lang="en-US" sz="1400" baseline="30000" dirty="0" smtClean="0">
                <a:solidFill>
                  <a:srgbClr val="002060"/>
                </a:solidFill>
              </a:rPr>
              <a:t>-1</a:t>
            </a:r>
          </a:p>
          <a:p>
            <a:pPr lvl="1"/>
            <a:r>
              <a:rPr lang="en-US" sz="14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7030A0"/>
                </a:solidFill>
              </a:rPr>
              <a:t>(C=O)= 1679 cm</a:t>
            </a:r>
            <a:r>
              <a:rPr lang="en-US" sz="1400" baseline="30000" dirty="0" smtClean="0">
                <a:solidFill>
                  <a:srgbClr val="7030A0"/>
                </a:solidFill>
              </a:rPr>
              <a:t>-1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)= 2935 cm</a:t>
            </a:r>
            <a:r>
              <a:rPr lang="en-US" sz="1400" baseline="30000" dirty="0" smtClean="0">
                <a:solidFill>
                  <a:schemeClr val="tx2">
                    <a:lumMod val="50000"/>
                  </a:schemeClr>
                </a:solidFill>
              </a:rPr>
              <a:t>-1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</a:rPr>
              <a:t>Benzil</a:t>
            </a:r>
            <a:endParaRPr lang="en-US" sz="1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</a:t>
            </a:r>
            <a:r>
              <a:rPr lang="en-US" sz="1400" dirty="0" smtClean="0">
                <a:solidFill>
                  <a:srgbClr val="FF3300"/>
                </a:solidFill>
              </a:rPr>
              <a:t>)= 1662 (sym), 1677 (asym) </a:t>
            </a:r>
            <a:r>
              <a:rPr lang="en-US" sz="1400" dirty="0">
                <a:solidFill>
                  <a:srgbClr val="FF3300"/>
                </a:solidFill>
              </a:rPr>
              <a:t>cm</a:t>
            </a:r>
            <a:r>
              <a:rPr lang="en-US" sz="1400" baseline="30000" dirty="0">
                <a:solidFill>
                  <a:srgbClr val="FF3300"/>
                </a:solidFill>
              </a:rPr>
              <a:t>-1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4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 smtClean="0">
                <a:solidFill>
                  <a:srgbClr val="002060"/>
                </a:solidFill>
              </a:rPr>
              <a:t>(CCC)= 1212 cm</a:t>
            </a:r>
            <a:r>
              <a:rPr lang="en-US" sz="1400" baseline="30000" dirty="0" smtClean="0">
                <a:solidFill>
                  <a:srgbClr val="002060"/>
                </a:solidFill>
              </a:rPr>
              <a:t>-1</a:t>
            </a:r>
            <a:endParaRPr lang="en-US" sz="1400" dirty="0" smtClean="0">
              <a:solidFill>
                <a:srgbClr val="002060"/>
              </a:solidFill>
            </a:endParaRP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no </a:t>
            </a:r>
            <a:r>
              <a:rPr lang="en-US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0000"/>
                </a:solidFill>
              </a:rPr>
              <a:t>(OH</a:t>
            </a:r>
            <a:r>
              <a:rPr lang="en-US" sz="1400" dirty="0" smtClean="0">
                <a:solidFill>
                  <a:srgbClr val="FF0000"/>
                </a:solidFill>
              </a:rPr>
              <a:t>), </a:t>
            </a:r>
            <a:r>
              <a:rPr lang="en-US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0000"/>
                </a:solidFill>
              </a:rPr>
              <a:t>(CH, </a:t>
            </a:r>
            <a:r>
              <a:rPr lang="en-US" sz="1400" i="1" dirty="0">
                <a:solidFill>
                  <a:srgbClr val="FF0000"/>
                </a:solidFill>
              </a:rPr>
              <a:t>sp</a:t>
            </a:r>
            <a:r>
              <a:rPr lang="en-US" sz="1400" i="1" baseline="30000" dirty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)!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Somewhat also less peaks </a:t>
            </a:r>
            <a:r>
              <a:rPr lang="en-US" sz="1400" dirty="0" smtClean="0">
                <a:solidFill>
                  <a:schemeClr val="tx1"/>
                </a:solidFill>
              </a:rPr>
              <a:t>because of higher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symmetry</a:t>
            </a:r>
          </a:p>
          <a:p>
            <a:pPr marL="457200" lvl="1" indent="0">
              <a:buNone/>
            </a:pPr>
            <a:r>
              <a:rPr lang="en-US" sz="1400" baseline="30000" dirty="0" smtClean="0">
                <a:solidFill>
                  <a:srgbClr val="7030A0"/>
                </a:solidFill>
              </a:rPr>
              <a:t>		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9896"/>
          <a:stretch/>
        </p:blipFill>
        <p:spPr bwMode="auto">
          <a:xfrm>
            <a:off x="4800600" y="2438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9051" y="38832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22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7030A0"/>
                </a:solidFill>
              </a:rPr>
              <a:t>(C=O)</a:t>
            </a:r>
            <a:endParaRPr lang="en-US" sz="1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9764"/>
          <a:stretch/>
        </p:blipFill>
        <p:spPr bwMode="auto">
          <a:xfrm>
            <a:off x="4800600" y="4491732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581544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633" y="2971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21051" y="2895601"/>
            <a:ext cx="198749" cy="15239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24144" y="2441448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4144" y="4491732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>
                <a:solidFill>
                  <a:srgbClr val="002060"/>
                </a:solidFill>
              </a:rPr>
              <a:t>(CCC)</a:t>
            </a: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C{</a:t>
            </a:r>
            <a:r>
              <a:rPr lang="en-US" baseline="30000" dirty="0" smtClean="0"/>
              <a:t>1</a:t>
            </a:r>
            <a:r>
              <a:rPr lang="en-US" dirty="0" smtClean="0"/>
              <a:t>H}-NMR spectrum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158"/>
            <a:ext cx="6477000" cy="41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45"/>
              </p:ext>
            </p:extLst>
          </p:nvPr>
        </p:nvGraphicFramePr>
        <p:xfrm>
          <a:off x="6477000" y="2667000"/>
          <a:ext cx="207984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CS ChemDraw Drawing" r:id="rId4" imgW="2531083" imgH="1391009" progId="ChemDraw.Document.6.0">
                  <p:embed/>
                </p:oleObj>
              </mc:Choice>
              <mc:Fallback>
                <p:oleObj name="CS ChemDraw Drawing" r:id="rId4" imgW="2531083" imgH="139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667000"/>
                        <a:ext cx="207984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42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42" y="38467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74320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434" y="384505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CDCl</a:t>
            </a:r>
            <a:r>
              <a:rPr lang="en-US" sz="1600" baseline="-25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16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8144" y="427974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TMS</a:t>
            </a:r>
            <a:endParaRPr lang="en-US" sz="1600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Oxidation reactions are often carried out using heavy metal compounds i.e., chromium (chromate (VI), PCC), manganese (permanganate, MnO</a:t>
            </a:r>
            <a:r>
              <a:rPr lang="en-US" baseline="-25000" dirty="0" smtClean="0"/>
              <a:t>2</a:t>
            </a:r>
            <a:r>
              <a:rPr lang="en-US" dirty="0" smtClean="0"/>
              <a:t>), osmium (OsO</a:t>
            </a:r>
            <a:r>
              <a:rPr lang="en-US" baseline="-25000" dirty="0" smtClean="0"/>
              <a:t>4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Heavy metals are often used in stoichiometric amounts </a:t>
            </a:r>
            <a:br>
              <a:rPr lang="en-US" dirty="0" smtClean="0"/>
            </a:br>
            <a:r>
              <a:rPr lang="en-US" dirty="0" smtClean="0"/>
              <a:t>as well in catalytic systems </a:t>
            </a:r>
          </a:p>
          <a:p>
            <a:r>
              <a:rPr lang="en-US" dirty="0" smtClean="0"/>
              <a:t>Problem: many heavy metals are very toxic and/or carcinogens i.e., Cr(VI), Mn(VII), </a:t>
            </a:r>
            <a:r>
              <a:rPr lang="en-US" dirty="0" err="1" smtClean="0"/>
              <a:t>Os</a:t>
            </a:r>
            <a:r>
              <a:rPr lang="en-US" dirty="0" smtClean="0"/>
              <a:t>(VIII), etc.</a:t>
            </a:r>
          </a:p>
          <a:p>
            <a:r>
              <a:rPr lang="en-US" dirty="0" smtClean="0"/>
              <a:t>Oxidation with oxygen or more environmentally friendly compounds </a:t>
            </a:r>
            <a:r>
              <a:rPr lang="en-US" dirty="0" smtClean="0"/>
              <a:t>(i.e., hydrogen peroxide) are known</a:t>
            </a:r>
            <a:r>
              <a:rPr lang="en-US" dirty="0" smtClean="0"/>
              <a:t>, but often need special catalysts </a:t>
            </a:r>
            <a:r>
              <a:rPr lang="en-US" dirty="0" smtClean="0"/>
              <a:t>(</a:t>
            </a:r>
            <a:r>
              <a:rPr lang="en-US" dirty="0" smtClean="0"/>
              <a:t>i.e., MoO</a:t>
            </a:r>
            <a:r>
              <a:rPr lang="en-US" baseline="-25000" dirty="0" smtClean="0"/>
              <a:t>2</a:t>
            </a:r>
            <a:r>
              <a:rPr lang="en-US" dirty="0" smtClean="0"/>
              <a:t>dtc</a:t>
            </a:r>
            <a:r>
              <a:rPr lang="en-US" baseline="-25000" dirty="0" smtClean="0"/>
              <a:t>2</a:t>
            </a:r>
            <a:r>
              <a:rPr lang="en-US" dirty="0" smtClean="0"/>
              <a:t>, special forms of alumina, </a:t>
            </a:r>
            <a:r>
              <a:rPr lang="en-US" dirty="0" err="1" smtClean="0"/>
              <a:t>heteropoly</a:t>
            </a:r>
            <a:r>
              <a:rPr lang="en-US" dirty="0" smtClean="0"/>
              <a:t> acids,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Why are solvents used in chemical reactions?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They are necessary to bring reactants together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They reduce the reactivity of charged species i.e., electrophile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nucleophile due to the formation of a solvent cage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Recall that S</a:t>
            </a:r>
            <a:r>
              <a:rPr lang="en-US" i="1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2 reactions proceed much faster in aprotic, polar solvents than in protic solvents because the nucleophile is less solvated in an aprotic solvent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aprotic solvents like DMF and DMSO are difficult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to dry and also expensive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One possible solution: 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Phase Transfer Catalysis Reaction </a:t>
            </a: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89" y="2895600"/>
            <a:ext cx="3429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67211"/>
            <a:ext cx="1298331" cy="13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42164"/>
            <a:ext cx="1219200" cy="13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Phase Transfer Reaction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Mechanism (only species of interest are included here)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8781" r="11922"/>
          <a:stretch/>
        </p:blipFill>
        <p:spPr bwMode="auto">
          <a:xfrm>
            <a:off x="1719942" y="2286000"/>
            <a:ext cx="5736771" cy="36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1894"/>
              </p:ext>
            </p:extLst>
          </p:nvPr>
        </p:nvGraphicFramePr>
        <p:xfrm>
          <a:off x="3384650" y="4572000"/>
          <a:ext cx="2676323" cy="12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" name="CS ChemDraw Drawing" r:id="rId4" imgW="1784215" imgH="839188" progId="ChemDraw.Document.6.0">
                  <p:embed/>
                </p:oleObj>
              </mc:Choice>
              <mc:Fallback>
                <p:oleObj name="CS ChemDraw Drawing" r:id="rId4" imgW="1784215" imgH="839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650" y="4572000"/>
                        <a:ext cx="2676323" cy="125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31265"/>
              </p:ext>
            </p:extLst>
          </p:nvPr>
        </p:nvGraphicFramePr>
        <p:xfrm>
          <a:off x="2472189" y="3352800"/>
          <a:ext cx="4232276" cy="64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8" name="CS ChemDraw Drawing" r:id="rId6" imgW="4803302" imgH="735671" progId="ChemDraw.Document.6.0">
                  <p:embed/>
                </p:oleObj>
              </mc:Choice>
              <mc:Fallback>
                <p:oleObj name="CS ChemDraw Drawing" r:id="rId6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72189" y="3352800"/>
                        <a:ext cx="4232276" cy="64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2273"/>
              </p:ext>
            </p:extLst>
          </p:nvPr>
        </p:nvGraphicFramePr>
        <p:xfrm>
          <a:off x="3459666" y="4463692"/>
          <a:ext cx="2619842" cy="89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CS ChemDraw Drawing" r:id="rId8" imgW="1825287" imgH="621371" progId="ChemDraw.Document.6.0">
                  <p:embed/>
                </p:oleObj>
              </mc:Choice>
              <mc:Fallback>
                <p:oleObj name="CS ChemDraw Drawing" r:id="rId8" imgW="1825287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9666" y="4463692"/>
                        <a:ext cx="2619842" cy="89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18551"/>
              </p:ext>
            </p:extLst>
          </p:nvPr>
        </p:nvGraphicFramePr>
        <p:xfrm>
          <a:off x="2919413" y="4103985"/>
          <a:ext cx="3481387" cy="3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" name="CS ChemDraw Drawing" r:id="rId10" imgW="2872362" imgH="260410" progId="ChemDraw.Document.6.0">
                  <p:embed/>
                </p:oleObj>
              </mc:Choice>
              <mc:Fallback>
                <p:oleObj name="CS ChemDraw Drawing" r:id="rId10" imgW="2872362" imgH="26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9413" y="4103985"/>
                        <a:ext cx="3481387" cy="31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19624"/>
              </p:ext>
            </p:extLst>
          </p:nvPr>
        </p:nvGraphicFramePr>
        <p:xfrm>
          <a:off x="2461302" y="3124200"/>
          <a:ext cx="4254048" cy="6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" name="CS ChemDraw Drawing" r:id="rId12" imgW="4803302" imgH="735671" progId="ChemDraw.Document.6.0">
                  <p:embed/>
                </p:oleObj>
              </mc:Choice>
              <mc:Fallback>
                <p:oleObj name="CS ChemDraw Drawing" r:id="rId12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61302" y="3124200"/>
                        <a:ext cx="4254048" cy="6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1120"/>
              </p:ext>
            </p:extLst>
          </p:nvPr>
        </p:nvGraphicFramePr>
        <p:xfrm>
          <a:off x="3352800" y="5181600"/>
          <a:ext cx="3087687" cy="29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" name="CS ChemDraw Drawing" r:id="rId14" imgW="2753468" imgH="258792" progId="ChemDraw.Document.6.0">
                  <p:embed/>
                </p:oleObj>
              </mc:Choice>
              <mc:Fallback>
                <p:oleObj name="CS ChemDraw Drawing" r:id="rId14" imgW="2753468" imgH="2587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5181600"/>
                        <a:ext cx="3087687" cy="29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11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Phase Transfer Reaction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main points of the reaction?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oxidant in the reaction is the hypochlorite ion (</a:t>
            </a:r>
            <a:r>
              <a:rPr lang="en-US" dirty="0" err="1" smtClean="0">
                <a:solidFill>
                  <a:srgbClr val="002060"/>
                </a:solidFill>
              </a:rPr>
              <a:t>OCl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), which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one of the components in household bleach (~5 % solution)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ammonium </a:t>
            </a:r>
            <a:r>
              <a:rPr lang="en-US" dirty="0" smtClean="0">
                <a:solidFill>
                  <a:srgbClr val="002060"/>
                </a:solidFill>
              </a:rPr>
              <a:t>salt transports the hypochlorite ion to the organic layer and the chloride ion back to the aqueous layer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a catalytic amount of the </a:t>
            </a:r>
            <a:r>
              <a:rPr lang="en-US" dirty="0" err="1" smtClean="0">
                <a:solidFill>
                  <a:srgbClr val="002060"/>
                </a:solidFill>
              </a:rPr>
              <a:t>tetrabutylammonium</a:t>
            </a:r>
            <a:r>
              <a:rPr lang="en-US" dirty="0" smtClean="0">
                <a:solidFill>
                  <a:srgbClr val="002060"/>
                </a:solidFill>
              </a:rPr>
              <a:t> salt </a:t>
            </a:r>
            <a:r>
              <a:rPr lang="en-US" dirty="0" smtClean="0">
                <a:solidFill>
                  <a:srgbClr val="002060"/>
                </a:solidFill>
              </a:rPr>
              <a:t>(~10 mole %)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</a:t>
            </a:r>
            <a:r>
              <a:rPr lang="en-US" dirty="0" smtClean="0">
                <a:solidFill>
                  <a:srgbClr val="002060"/>
                </a:solidFill>
              </a:rPr>
              <a:t>needed as catalyst in the reaction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product (benzil) remains </a:t>
            </a:r>
            <a:r>
              <a:rPr lang="en-US" dirty="0">
                <a:solidFill>
                  <a:srgbClr val="002060"/>
                </a:solidFill>
              </a:rPr>
              <a:t>in the organic layer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moderately polar solvent i.e., ethyl acetate is used because benzoin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</a:t>
            </a:r>
            <a:r>
              <a:rPr lang="en-US" dirty="0" smtClean="0">
                <a:solidFill>
                  <a:srgbClr val="002060"/>
                </a:solidFill>
              </a:rPr>
              <a:t>polar and does not dissolve in hexane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buffer is necessary to reduce side reactions i.e., decomposition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rearrangement of benzil in basic solution, chlorination at low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pH-values </a:t>
            </a:r>
            <a:r>
              <a:rPr lang="en-US" dirty="0" smtClean="0">
                <a:solidFill>
                  <a:srgbClr val="002060"/>
                </a:solidFill>
              </a:rPr>
              <a:t>due to the formation of </a:t>
            </a:r>
            <a:r>
              <a:rPr lang="en-US" dirty="0" err="1" smtClean="0">
                <a:solidFill>
                  <a:srgbClr val="002060"/>
                </a:solidFill>
              </a:rPr>
              <a:t>HOCl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Proper mixing is very important to ensure an efficient mass transfer</a:t>
            </a:r>
          </a:p>
          <a:p>
            <a:pPr lvl="1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Dissolve the benzoin and the TBHS in ethyl acetate</a:t>
            </a:r>
          </a:p>
          <a:p>
            <a:r>
              <a:rPr lang="en-US" dirty="0" smtClean="0"/>
              <a:t>Mix the bleach and the disodium hydrogen phosphate with water</a:t>
            </a:r>
          </a:p>
          <a:p>
            <a:r>
              <a:rPr lang="en-US" dirty="0" smtClean="0"/>
              <a:t>Combine the two solutions in an Erlenmeyer flask and stir </a:t>
            </a:r>
            <a:r>
              <a:rPr lang="en-US" b="1" i="1" dirty="0" smtClean="0"/>
              <a:t>vigorously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that the hot plate is cold, the flask sealed and properly clamped!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the student do if he does not have the enough benzoin?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stirred vigorously?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stirr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599" y="4268972"/>
            <a:ext cx="2944037" cy="2208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383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Supplement his/her benzoin with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benzoin from lab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60-90 minutes, separate the two layers </a:t>
            </a:r>
          </a:p>
          <a:p>
            <a:r>
              <a:rPr lang="en-US" dirty="0" smtClean="0"/>
              <a:t>Extract the organic layer with saturated sodium bicarbonate solution</a:t>
            </a:r>
          </a:p>
          <a:p>
            <a:r>
              <a:rPr lang="en-US" dirty="0" smtClean="0"/>
              <a:t>Extract the organic </a:t>
            </a:r>
            <a:r>
              <a:rPr lang="en-US" dirty="0"/>
              <a:t>layer with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Dry the organic layer over anhydrous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the rotary evaporator to remove the majority of the solvent to a final volume of </a:t>
            </a:r>
            <a:r>
              <a:rPr lang="en-US" b="1" dirty="0" smtClean="0">
                <a:solidFill>
                  <a:srgbClr val="FF0000"/>
                </a:solidFill>
              </a:rPr>
              <a:t>4-5 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equipment should be used here?</a:t>
            </a:r>
          </a:p>
          <a:p>
            <a:endParaRPr lang="en-US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drying agent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solvent not removed completely?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914400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the catalyst from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organic layer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3912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concentrated solution is needed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for the chromatographic step and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ethyl acetate is used as a </a:t>
            </a:r>
            <a:r>
              <a:rPr lang="en-US" sz="2000" b="1" dirty="0">
                <a:solidFill>
                  <a:srgbClr val="FF0000"/>
                </a:solidFill>
              </a:rPr>
              <a:t>solvent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here as well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1" y="3505200"/>
            <a:ext cx="111350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Purification by column chromatography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Place a small cotton ball in the tip of the pipette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(smaller than shown in the picture!)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 alumina to the pipette (up to ~ 1 cm from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top</a:t>
            </a:r>
            <a:r>
              <a:rPr lang="en-US" dirty="0" smtClean="0">
                <a:solidFill>
                  <a:schemeClr val="tx1"/>
                </a:solidFill>
              </a:rPr>
              <a:t>, hint: scoop the alumina in!)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Clamp </a:t>
            </a:r>
            <a:r>
              <a:rPr lang="en-US" dirty="0" smtClean="0">
                <a:solidFill>
                  <a:schemeClr val="tx1"/>
                </a:solidFill>
              </a:rPr>
              <a:t>a 5.25</a:t>
            </a:r>
            <a:r>
              <a:rPr lang="en-US" dirty="0">
                <a:solidFill>
                  <a:schemeClr val="tx1"/>
                </a:solidFill>
              </a:rPr>
              <a:t>’’ Pasteur pipette </a:t>
            </a:r>
            <a:r>
              <a:rPr lang="en-US" dirty="0" smtClean="0">
                <a:solidFill>
                  <a:schemeClr val="tx1"/>
                </a:solidFill>
              </a:rPr>
              <a:t>straight and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securely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Wet the column with ethyl acetate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sure that there are no cracks or bubbles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column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the solvent reaches the top, add the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sample solution </a:t>
            </a:r>
            <a:r>
              <a:rPr lang="en-US" dirty="0" smtClean="0">
                <a:solidFill>
                  <a:schemeClr val="tx1"/>
                </a:solidFill>
              </a:rPr>
              <a:t>(all of it in small batches!)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8291513" y="4145280"/>
            <a:ext cx="90487" cy="274320"/>
          </a:xfrm>
          <a:prstGeom prst="rightBrace">
            <a:avLst>
              <a:gd name="adj1" fmla="val 3508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 bwMode="auto">
          <a:xfrm>
            <a:off x="7705725" y="1531088"/>
            <a:ext cx="1133475" cy="19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41948" y="414260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soon as the sample was applied to the column, the fractions should be collected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ethyl acetate is added to elute the yellow product off the column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yellow fractions (if the several fractions were collected) are combined and the solvent is completely removed using the rotary evaporator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2653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solution collected so early?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When should the elution be discontinued?</a:t>
            </a: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can we verify that those are the correct fractions?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0" y="3383280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When the eluent is colorless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because the benzoin also moves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slowly through the column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0" y="4846320"/>
            <a:ext cx="359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this experiment, the color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is used as indicator while later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one would use TLC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1965960"/>
            <a:ext cx="3053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prevent that the target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compound ends up in the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waste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</TotalTime>
  <Words>540</Words>
  <Application>Microsoft Office PowerPoint</Application>
  <PresentationFormat>On-screen Show (4:3)</PresentationFormat>
  <Paragraphs>158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Lecture 4b</vt:lpstr>
      <vt:lpstr>Introduction I</vt:lpstr>
      <vt:lpstr>Introduction II</vt:lpstr>
      <vt:lpstr>Phase Transfer Reaction I</vt:lpstr>
      <vt:lpstr>Phase Transfer Reaction II</vt:lpstr>
      <vt:lpstr>Experimental I</vt:lpstr>
      <vt:lpstr>Experimental II</vt:lpstr>
      <vt:lpstr>Experimental III</vt:lpstr>
      <vt:lpstr>Experimental IV</vt:lpstr>
      <vt:lpstr>Experimental 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125</cp:revision>
  <dcterms:created xsi:type="dcterms:W3CDTF">2010-10-07T23:57:41Z</dcterms:created>
  <dcterms:modified xsi:type="dcterms:W3CDTF">2014-10-17T23:10:38Z</dcterms:modified>
</cp:coreProperties>
</file>