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7" r:id="rId7"/>
    <p:sldId id="261" r:id="rId8"/>
    <p:sldId id="266" r:id="rId9"/>
    <p:sldId id="262" r:id="rId10"/>
    <p:sldId id="263" r:id="rId11"/>
    <p:sldId id="264" r:id="rId12"/>
    <p:sldId id="265"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99CCFF"/>
    <a:srgbClr val="66CCFF"/>
    <a:srgbClr val="6699FF"/>
    <a:srgbClr val="CCECFF"/>
    <a:srgbClr val="003300"/>
    <a:srgbClr val="FF33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0142" autoAdjust="0"/>
  </p:normalViewPr>
  <p:slideViewPr>
    <p:cSldViewPr>
      <p:cViewPr>
        <p:scale>
          <a:sx n="100" d="100"/>
          <a:sy n="100" d="100"/>
        </p:scale>
        <p:origin x="-1014"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2F7D96-C4A8-484B-BF7C-E30761132977}" type="datetimeFigureOut">
              <a:rPr lang="en-US" smtClean="0"/>
              <a:t>10/17/2014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2515F0-76B6-497E-BA77-05B0E8FFB453}" type="slidenum">
              <a:rPr lang="en-US" smtClean="0"/>
              <a:t>‹#›</a:t>
            </a:fld>
            <a:endParaRPr lang="en-US"/>
          </a:p>
        </p:txBody>
      </p:sp>
    </p:spTree>
    <p:extLst>
      <p:ext uri="{BB962C8B-B14F-4D97-AF65-F5344CB8AC3E}">
        <p14:creationId xmlns:p14="http://schemas.microsoft.com/office/powerpoint/2010/main" val="394236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2515F0-76B6-497E-BA77-05B0E8FFB453}" type="slidenum">
              <a:rPr lang="en-US" smtClean="0"/>
              <a:t>7</a:t>
            </a:fld>
            <a:endParaRPr lang="en-US"/>
          </a:p>
        </p:txBody>
      </p:sp>
    </p:spTree>
    <p:extLst>
      <p:ext uri="{BB962C8B-B14F-4D97-AF65-F5344CB8AC3E}">
        <p14:creationId xmlns:p14="http://schemas.microsoft.com/office/powerpoint/2010/main" val="2058819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564110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005261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277891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0D2EC-CB03-4426-B96C-555FEFCDD15C}"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20801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30D2EC-CB03-4426-B96C-555FEFCDD15C}" type="datetimeFigureOut">
              <a:rPr lang="en-US" smtClean="0"/>
              <a:t>10/17/2014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4259549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30D2EC-CB03-4426-B96C-555FEFCDD15C}" type="datetimeFigureOut">
              <a:rPr lang="en-US" smtClean="0"/>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3385953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30D2EC-CB03-4426-B96C-555FEFCDD15C}" type="datetimeFigureOut">
              <a:rPr lang="en-US" smtClean="0"/>
              <a:t>10/17/2014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88030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30D2EC-CB03-4426-B96C-555FEFCDD15C}" type="datetimeFigureOut">
              <a:rPr lang="en-US" smtClean="0"/>
              <a:t>10/17/2014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346510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0D2EC-CB03-4426-B96C-555FEFCDD15C}" type="datetimeFigureOut">
              <a:rPr lang="en-US" smtClean="0"/>
              <a:t>10/17/2014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79615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0D2EC-CB03-4426-B96C-555FEFCDD15C}" type="datetimeFigureOut">
              <a:rPr lang="en-US" smtClean="0"/>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43505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0D2EC-CB03-4426-B96C-555FEFCDD15C}" type="datetimeFigureOut">
              <a:rPr lang="en-US" smtClean="0"/>
              <a:t>10/17/2014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AD69C-796C-4A3E-8476-DA486B267F69}" type="slidenum">
              <a:rPr lang="en-US" smtClean="0"/>
              <a:t>‹#›</a:t>
            </a:fld>
            <a:endParaRPr lang="en-US"/>
          </a:p>
        </p:txBody>
      </p:sp>
    </p:spTree>
    <p:extLst>
      <p:ext uri="{BB962C8B-B14F-4D97-AF65-F5344CB8AC3E}">
        <p14:creationId xmlns:p14="http://schemas.microsoft.com/office/powerpoint/2010/main" val="1438744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0D2EC-CB03-4426-B96C-555FEFCDD15C}" type="datetimeFigureOut">
              <a:rPr lang="en-US" smtClean="0"/>
              <a:t>10/17/2014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AD69C-796C-4A3E-8476-DA486B267F69}" type="slidenum">
              <a:rPr lang="en-US" smtClean="0"/>
              <a:t>‹#›</a:t>
            </a:fld>
            <a:endParaRPr lang="en-US"/>
          </a:p>
        </p:txBody>
      </p:sp>
    </p:spTree>
    <p:extLst>
      <p:ext uri="{BB962C8B-B14F-4D97-AF65-F5344CB8AC3E}">
        <p14:creationId xmlns:p14="http://schemas.microsoft.com/office/powerpoint/2010/main" val="14810034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16.wmf"/><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microsoft.com/office/2007/relationships/hdphoto" Target="../media/hdphoto6.wdp"/><Relationship Id="rId5" Type="http://schemas.microsoft.com/office/2007/relationships/hdphoto" Target="../media/hdphoto5.wdp"/><Relationship Id="rId10"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1.jpeg"/><Relationship Id="rId5" Type="http://schemas.openxmlformats.org/officeDocument/2006/relationships/image" Target="../media/image19.w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jpeg"/><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0.png"/><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11.png"/><Relationship Id="rId4" Type="http://schemas.openxmlformats.org/officeDocument/2006/relationships/hyperlink" Target="http://en.wikipedia.org/wiki/File:Thermal_Conductivity_Detector_1.sv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Lecture </a:t>
            </a:r>
            <a:r>
              <a:rPr lang="en-US" dirty="0" smtClean="0">
                <a:solidFill>
                  <a:schemeClr val="tx1"/>
                </a:solidFill>
              </a:rPr>
              <a:t>4a</a:t>
            </a:r>
            <a:endParaRPr lang="en-US" dirty="0">
              <a:solidFill>
                <a:schemeClr val="tx1"/>
              </a:solidFill>
            </a:endParaRPr>
          </a:p>
        </p:txBody>
      </p:sp>
      <p:sp>
        <p:nvSpPr>
          <p:cNvPr id="3" name="Subtitle 2"/>
          <p:cNvSpPr>
            <a:spLocks noGrp="1"/>
          </p:cNvSpPr>
          <p:nvPr>
            <p:ph type="subTitle" idx="1"/>
          </p:nvPr>
        </p:nvSpPr>
        <p:spPr/>
        <p:txBody>
          <a:bodyPr/>
          <a:lstStyle/>
          <a:p>
            <a:r>
              <a:rPr lang="en-US" sz="3600" b="1" i="1" spc="0" dirty="0" smtClean="0">
                <a:ln w="31550" cmpd="sng">
                  <a:solidFill>
                    <a:schemeClr val="accent4">
                      <a:lumMod val="50000"/>
                    </a:schemeClr>
                  </a:solidFill>
                  <a:prstDash val="solid"/>
                </a:ln>
                <a:solidFill>
                  <a:srgbClr val="FF0000"/>
                </a:solidFill>
                <a:effectLst>
                  <a:outerShdw blurRad="50800" dist="40000" dir="5400000" algn="tl" rotWithShape="0">
                    <a:srgbClr val="000000">
                      <a:shade val="5000"/>
                      <a:satMod val="120000"/>
                      <a:alpha val="33000"/>
                    </a:srgbClr>
                  </a:outerShdw>
                </a:effectLst>
              </a:rPr>
              <a:t>Gas Chromatography</a:t>
            </a:r>
            <a:endParaRPr lang="en-US" sz="3600" b="1" i="1" spc="0" dirty="0">
              <a:ln w="31550" cmpd="sng">
                <a:solidFill>
                  <a:schemeClr val="accent4">
                    <a:lumMod val="50000"/>
                  </a:schemeClr>
                </a:solidFill>
                <a:prstDash val="solid"/>
              </a:ln>
              <a:solidFill>
                <a:srgbClr val="FF00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639478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rPr>
              <a:t>Analysis of Gas Chromatogram I</a:t>
            </a:r>
            <a:endParaRPr lang="en-US" dirty="0">
              <a:solidFill>
                <a:srgbClr val="002060"/>
              </a:solidFill>
            </a:endParaRPr>
          </a:p>
        </p:txBody>
      </p:sp>
      <p:sp>
        <p:nvSpPr>
          <p:cNvPr id="4" name="Content Placeholder 3"/>
          <p:cNvSpPr>
            <a:spLocks noGrp="1"/>
          </p:cNvSpPr>
          <p:nvPr>
            <p:ph idx="1"/>
          </p:nvPr>
        </p:nvSpPr>
        <p:spPr/>
        <p:txBody>
          <a:bodyPr>
            <a:normAutofit fontScale="70000" lnSpcReduction="20000"/>
          </a:bodyPr>
          <a:lstStyle/>
          <a:p>
            <a:r>
              <a:rPr lang="en-US" dirty="0" smtClean="0"/>
              <a:t>Complete spectrum (HP-5, weakly polar, achiral)</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r>
              <a:rPr lang="en-US" dirty="0" smtClean="0"/>
              <a:t>The GC spectrum is dominated by the solvent peak</a:t>
            </a:r>
          </a:p>
          <a:p>
            <a:r>
              <a:rPr lang="en-US" dirty="0" smtClean="0"/>
              <a:t>The peak for (-)-isoborneol and (+)-borneol are not visible in the full spectrum because of their low concentration (1 mg/mL)</a:t>
            </a:r>
          </a:p>
          <a:p>
            <a:endParaRPr lang="en-US" dirty="0"/>
          </a:p>
        </p:txBody>
      </p:sp>
      <p:pic>
        <p:nvPicPr>
          <p:cNvPr id="7" name="Picture 6"/>
          <p:cNvPicPr/>
          <p:nvPr/>
        </p:nvPicPr>
        <p:blipFill rotWithShape="1">
          <a:blip r:embed="rId2" cstate="print">
            <a:lum bright="-20000" contrast="40000"/>
          </a:blip>
          <a:srcRect t="28212"/>
          <a:stretch/>
        </p:blipFill>
        <p:spPr bwMode="auto">
          <a:xfrm>
            <a:off x="914400" y="2057400"/>
            <a:ext cx="7620000" cy="2743200"/>
          </a:xfrm>
          <a:prstGeom prst="rect">
            <a:avLst/>
          </a:prstGeom>
          <a:noFill/>
          <a:ln w="6350" cmpd="sng">
            <a:solidFill>
              <a:srgbClr val="000000"/>
            </a:solidFill>
            <a:miter lim="800000"/>
            <a:headEnd/>
            <a:tailEnd/>
          </a:ln>
          <a:effectLst/>
        </p:spPr>
      </p:pic>
      <p:sp>
        <p:nvSpPr>
          <p:cNvPr id="6" name="Rectangle 5"/>
          <p:cNvSpPr/>
          <p:nvPr/>
        </p:nvSpPr>
        <p:spPr>
          <a:xfrm>
            <a:off x="6172200" y="4191000"/>
            <a:ext cx="609600" cy="190500"/>
          </a:xfrm>
          <a:prstGeom prst="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667000" y="2247900"/>
            <a:ext cx="182880" cy="20955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70" name="Picture 2" descr="http://www.analyticalcolumns.com/images/capillarycolumns/bp5capcols.jpg"/>
          <p:cNvPicPr>
            <a:picLocks noChangeAspect="1" noChangeArrowheads="1"/>
          </p:cNvPicPr>
          <p:nvPr/>
        </p:nvPicPr>
        <p:blipFill rotWithShape="1">
          <a:blip r:embed="rId3">
            <a:extLst>
              <a:ext uri="{28A0092B-C50C-407E-A947-70E740481C1C}">
                <a14:useLocalDpi xmlns:a14="http://schemas.microsoft.com/office/drawing/2010/main" val="0"/>
              </a:ext>
            </a:extLst>
          </a:blip>
          <a:srcRect t="6722" r="6739" b="13046"/>
          <a:stretch/>
        </p:blipFill>
        <p:spPr bwMode="auto">
          <a:xfrm>
            <a:off x="6324600" y="2158408"/>
            <a:ext cx="2078665" cy="978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44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10" end="10"/>
                                            </p:txEl>
                                          </p:spTgt>
                                        </p:tgtEl>
                                        <p:attrNameLst>
                                          <p:attrName>style.visibility</p:attrName>
                                        </p:attrNameLst>
                                      </p:cBhvr>
                                      <p:to>
                                        <p:strVal val="visible"/>
                                      </p:to>
                                    </p:set>
                                    <p:anim calcmode="lin" valueType="num">
                                      <p:cBhvr>
                                        <p:cTn id="7"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0" end="10"/>
                                            </p:txEl>
                                          </p:spTgt>
                                        </p:tgtEl>
                                        <p:attrNameLst>
                                          <p:attrName>ppt_h</p:attrName>
                                        </p:attrNameLst>
                                      </p:cBhvr>
                                      <p:tavLst>
                                        <p:tav tm="0">
                                          <p:val>
                                            <p:fltVal val="0"/>
                                          </p:val>
                                        </p:tav>
                                        <p:tav tm="100000">
                                          <p:val>
                                            <p:strVal val="#ppt_h"/>
                                          </p:val>
                                        </p:tav>
                                      </p:tavLst>
                                    </p:anim>
                                    <p:animEffect transition="in" filter="fade">
                                      <p:cBhvr>
                                        <p:cTn id="9" dur="500"/>
                                        <p:tgtEl>
                                          <p:spTgt spid="4">
                                            <p:txEl>
                                              <p:pRg st="10" end="1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p:cTn id="19"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11" end="11"/>
                                            </p:txEl>
                                          </p:spTgt>
                                        </p:tgtEl>
                                        <p:attrNameLst>
                                          <p:attrName>ppt_h</p:attrName>
                                        </p:attrNameLst>
                                      </p:cBhvr>
                                      <p:tavLst>
                                        <p:tav tm="0">
                                          <p:val>
                                            <p:fltVal val="0"/>
                                          </p:val>
                                        </p:tav>
                                        <p:tav tm="100000">
                                          <p:val>
                                            <p:strVal val="#ppt_h"/>
                                          </p:val>
                                        </p:tav>
                                      </p:tavLst>
                                    </p:anim>
                                    <p:animEffect transition="in" filter="fade">
                                      <p:cBhvr>
                                        <p:cTn id="21" dur="500"/>
                                        <p:tgtEl>
                                          <p:spTgt spid="4">
                                            <p:txEl>
                                              <p:pRg st="11" end="11"/>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rotWithShape="1">
          <a:blip r:embed="rId3" cstate="print">
            <a:lum bright="-20000" contrast="40000"/>
          </a:blip>
          <a:srcRect r="8968"/>
          <a:stretch/>
        </p:blipFill>
        <p:spPr bwMode="auto">
          <a:xfrm>
            <a:off x="1066801" y="4278630"/>
            <a:ext cx="3590260" cy="2122170"/>
          </a:xfrm>
          <a:prstGeom prst="rect">
            <a:avLst/>
          </a:prstGeom>
          <a:noFill/>
          <a:ln w="9525">
            <a:noFill/>
            <a:miter lim="800000"/>
            <a:headEnd/>
            <a:tailEnd/>
          </a:ln>
        </p:spPr>
      </p:pic>
      <p:sp>
        <p:nvSpPr>
          <p:cNvPr id="3" name="Title 2"/>
          <p:cNvSpPr>
            <a:spLocks noGrp="1"/>
          </p:cNvSpPr>
          <p:nvPr>
            <p:ph type="title"/>
          </p:nvPr>
        </p:nvSpPr>
        <p:spPr/>
        <p:txBody>
          <a:bodyPr/>
          <a:lstStyle/>
          <a:p>
            <a:pPr algn="ctr"/>
            <a:r>
              <a:rPr lang="en-US" dirty="0">
                <a:solidFill>
                  <a:srgbClr val="002060"/>
                </a:solidFill>
              </a:rPr>
              <a:t>Analysis of Gas Chromatogram II</a:t>
            </a:r>
            <a:endParaRPr lang="en-US" dirty="0"/>
          </a:p>
        </p:txBody>
      </p:sp>
      <p:sp>
        <p:nvSpPr>
          <p:cNvPr id="2" name="Content Placeholder 1"/>
          <p:cNvSpPr>
            <a:spLocks noGrp="1"/>
          </p:cNvSpPr>
          <p:nvPr>
            <p:ph idx="1"/>
          </p:nvPr>
        </p:nvSpPr>
        <p:spPr/>
        <p:txBody>
          <a:bodyPr/>
          <a:lstStyle/>
          <a:p>
            <a:r>
              <a:rPr lang="en-US" dirty="0" smtClean="0"/>
              <a:t>Expansions</a:t>
            </a:r>
          </a:p>
          <a:p>
            <a:endParaRPr lang="en-US" dirty="0" smtClean="0"/>
          </a:p>
        </p:txBody>
      </p:sp>
      <p:pic>
        <p:nvPicPr>
          <p:cNvPr id="3074" name="Picture 2"/>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028700" y="2133600"/>
            <a:ext cx="29337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a:xfrm>
            <a:off x="3352800" y="2133600"/>
            <a:ext cx="381000" cy="1969681"/>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1219200" y="5867400"/>
            <a:ext cx="3124200" cy="182880"/>
          </a:xfrm>
          <a:prstGeom prst="round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571032316"/>
              </p:ext>
            </p:extLst>
          </p:nvPr>
        </p:nvGraphicFramePr>
        <p:xfrm>
          <a:off x="4754563" y="4673600"/>
          <a:ext cx="3911600" cy="355600"/>
        </p:xfrm>
        <a:graphic>
          <a:graphicData uri="http://schemas.openxmlformats.org/presentationml/2006/ole">
            <mc:AlternateContent xmlns:mc="http://schemas.openxmlformats.org/markup-compatibility/2006">
              <mc:Choice xmlns:v="urn:schemas-microsoft-com:vml" Requires="v">
                <p:oleObj spid="_x0000_s3313" name="Equation" r:id="rId6" imgW="4749480" imgH="431640" progId="Equation.3">
                  <p:embed/>
                </p:oleObj>
              </mc:Choice>
              <mc:Fallback>
                <p:oleObj name="Equation" r:id="rId6" imgW="4749480" imgH="431640" progId="Equation.3">
                  <p:embed/>
                  <p:pic>
                    <p:nvPicPr>
                      <p:cNvPr id="0" name=""/>
                      <p:cNvPicPr/>
                      <p:nvPr/>
                    </p:nvPicPr>
                    <p:blipFill>
                      <a:blip r:embed="rId7"/>
                      <a:stretch>
                        <a:fillRect/>
                      </a:stretch>
                    </p:blipFill>
                    <p:spPr>
                      <a:xfrm>
                        <a:off x="4754563" y="4673600"/>
                        <a:ext cx="3911600" cy="355600"/>
                      </a:xfrm>
                      <a:prstGeom prst="rect">
                        <a:avLst/>
                      </a:prstGeom>
                      <a:solidFill>
                        <a:schemeClr val="tx2">
                          <a:lumMod val="20000"/>
                          <a:lumOff val="80000"/>
                        </a:schemeClr>
                      </a:solid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11915812"/>
              </p:ext>
            </p:extLst>
          </p:nvPr>
        </p:nvGraphicFramePr>
        <p:xfrm>
          <a:off x="4784725" y="5283200"/>
          <a:ext cx="3714750" cy="355600"/>
        </p:xfrm>
        <a:graphic>
          <a:graphicData uri="http://schemas.openxmlformats.org/presentationml/2006/ole">
            <mc:AlternateContent xmlns:mc="http://schemas.openxmlformats.org/markup-compatibility/2006">
              <mc:Choice xmlns:v="urn:schemas-microsoft-com:vml" Requires="v">
                <p:oleObj spid="_x0000_s3314" name="Equation" r:id="rId8" imgW="4508280" imgH="431640" progId="Equation.3">
                  <p:embed/>
                </p:oleObj>
              </mc:Choice>
              <mc:Fallback>
                <p:oleObj name="Equation" r:id="rId8" imgW="4508280" imgH="431640" progId="Equation.3">
                  <p:embed/>
                  <p:pic>
                    <p:nvPicPr>
                      <p:cNvPr id="0" name="Object 5"/>
                      <p:cNvPicPr>
                        <a:picLocks noChangeAspect="1" noChangeArrowheads="1"/>
                      </p:cNvPicPr>
                      <p:nvPr/>
                    </p:nvPicPr>
                    <p:blipFill>
                      <a:blip r:embed="rId9"/>
                      <a:srcRect/>
                      <a:stretch>
                        <a:fillRect/>
                      </a:stretch>
                    </p:blipFill>
                    <p:spPr bwMode="auto">
                      <a:xfrm>
                        <a:off x="4784725" y="5283200"/>
                        <a:ext cx="3714750" cy="355600"/>
                      </a:xfrm>
                      <a:prstGeom prst="rect">
                        <a:avLst/>
                      </a:prstGeom>
                      <a:solidFill>
                        <a:schemeClr val="bg2">
                          <a:lumMod val="90000"/>
                        </a:schemeClr>
                      </a:solidFill>
                      <a:ln>
                        <a:noFill/>
                      </a:ln>
                      <a:extLst/>
                    </p:spPr>
                  </p:pic>
                </p:oleObj>
              </mc:Fallback>
            </mc:AlternateContent>
          </a:graphicData>
        </a:graphic>
      </p:graphicFrame>
      <p:pic>
        <p:nvPicPr>
          <p:cNvPr id="3082" name="Picture 10"/>
          <p:cNvPicPr>
            <a:picLocks noChangeAspect="1" noChangeArrowheads="1"/>
          </p:cNvPicPr>
          <p:nvPr/>
        </p:nvPicPr>
        <p:blipFill>
          <a:blip r:embed="rId10">
            <a:extLst>
              <a:ext uri="{BEBA8EAE-BF5A-486C-A8C5-ECC9F3942E4B}">
                <a14:imgProps xmlns:a14="http://schemas.microsoft.com/office/drawing/2010/main">
                  <a14:imgLayer r:embed="rId11">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4343400" y="2114550"/>
            <a:ext cx="2743200" cy="2076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715000" y="2209800"/>
            <a:ext cx="1260281" cy="276999"/>
          </a:xfrm>
          <a:prstGeom prst="rect">
            <a:avLst/>
          </a:prstGeom>
          <a:solidFill>
            <a:schemeClr val="bg1"/>
          </a:solidFill>
        </p:spPr>
        <p:txBody>
          <a:bodyPr wrap="none" rtlCol="0">
            <a:spAutoFit/>
          </a:bodyPr>
          <a:lstStyle/>
          <a:p>
            <a:r>
              <a:rPr lang="en-US" sz="1200" dirty="0" smtClean="0"/>
              <a:t>Expanded further</a:t>
            </a:r>
            <a:endParaRPr lang="en-US" sz="1200" dirty="0"/>
          </a:p>
        </p:txBody>
      </p:sp>
    </p:spTree>
    <p:extLst>
      <p:ext uri="{BB962C8B-B14F-4D97-AF65-F5344CB8AC3E}">
        <p14:creationId xmlns:p14="http://schemas.microsoft.com/office/powerpoint/2010/main" val="128038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barn(inVertical)">
                                      <p:cBhvr>
                                        <p:cTn id="17" dur="500"/>
                                        <p:tgtEl>
                                          <p:spTgt spid="3082"/>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arn(inVertical)">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barn(inVertical)">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barn(inVertical)">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Chiral GC Column</a:t>
            </a:r>
            <a:endParaRPr lang="en-US" dirty="0">
              <a:solidFill>
                <a:srgbClr val="002060"/>
              </a:solidFill>
            </a:endParaRPr>
          </a:p>
        </p:txBody>
      </p:sp>
      <p:sp>
        <p:nvSpPr>
          <p:cNvPr id="2" name="Content Placeholder 1"/>
          <p:cNvSpPr>
            <a:spLocks noGrp="1"/>
          </p:cNvSpPr>
          <p:nvPr>
            <p:ph idx="1"/>
          </p:nvPr>
        </p:nvSpPr>
        <p:spPr/>
        <p:txBody>
          <a:bodyPr>
            <a:normAutofit fontScale="62500" lnSpcReduction="20000"/>
          </a:bodyPr>
          <a:lstStyle/>
          <a:p>
            <a:r>
              <a:rPr lang="en-US" dirty="0" smtClean="0"/>
              <a:t>Modified version of </a:t>
            </a:r>
            <a:r>
              <a:rPr lang="en-US" i="1" dirty="0" smtClean="0">
                <a:latin typeface="Symbol" pitchFamily="18" charset="2"/>
              </a:rPr>
              <a:t>b</a:t>
            </a:r>
            <a:r>
              <a:rPr lang="en-US" dirty="0" smtClean="0"/>
              <a:t>-cyclodextrin (</a:t>
            </a:r>
            <a:r>
              <a:rPr lang="en-US" dirty="0"/>
              <a:t>Column: </a:t>
            </a:r>
            <a:r>
              <a:rPr lang="en-US" dirty="0" err="1"/>
              <a:t>Restek</a:t>
            </a:r>
            <a:r>
              <a:rPr lang="en-US" dirty="0"/>
              <a:t> (</a:t>
            </a:r>
            <a:r>
              <a:rPr lang="en-US" dirty="0" err="1"/>
              <a:t>Rt-bDEXse</a:t>
            </a:r>
            <a:r>
              <a:rPr lang="en-US" dirty="0"/>
              <a:t>), </a:t>
            </a:r>
            <a:br>
              <a:rPr lang="en-US" dirty="0"/>
            </a:br>
            <a:r>
              <a:rPr lang="en-US" dirty="0"/>
              <a:t>30 m x 0.32 mm x 0.25 </a:t>
            </a:r>
            <a:r>
              <a:rPr lang="en-US" dirty="0" smtClean="0"/>
              <a:t>mm, Conditions</a:t>
            </a:r>
            <a:r>
              <a:rPr lang="en-US" dirty="0"/>
              <a:t>: T</a:t>
            </a:r>
            <a:r>
              <a:rPr lang="en-US" baseline="-25000" dirty="0"/>
              <a:t>i</a:t>
            </a:r>
            <a:r>
              <a:rPr lang="en-US" dirty="0"/>
              <a:t>=85 </a:t>
            </a:r>
            <a:r>
              <a:rPr lang="en-US" baseline="30000" dirty="0"/>
              <a:t>o</a:t>
            </a:r>
            <a:r>
              <a:rPr lang="en-US" dirty="0"/>
              <a:t>C, </a:t>
            </a:r>
            <a:r>
              <a:rPr lang="en-US" dirty="0" smtClean="0"/>
              <a:t>isothermal)</a:t>
            </a:r>
            <a:endParaRPr lang="en-US" dirty="0"/>
          </a:p>
          <a:p>
            <a:endParaRPr lang="en-US" dirty="0" smtClean="0"/>
          </a:p>
          <a:p>
            <a:endParaRPr lang="en-US" dirty="0" smtClean="0">
              <a:solidFill>
                <a:schemeClr val="accent4">
                  <a:lumMod val="50000"/>
                </a:schemeClr>
              </a:solidFill>
            </a:endParaRP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a:solidFill>
                <a:schemeClr val="accent4">
                  <a:lumMod val="50000"/>
                </a:schemeClr>
              </a:solidFill>
            </a:endParaRPr>
          </a:p>
          <a:p>
            <a:endParaRPr lang="en-US" dirty="0" smtClean="0">
              <a:solidFill>
                <a:schemeClr val="accent4">
                  <a:lumMod val="50000"/>
                </a:schemeClr>
              </a:solidFill>
            </a:endParaRPr>
          </a:p>
          <a:p>
            <a:endParaRPr lang="en-US" dirty="0" smtClean="0">
              <a:solidFill>
                <a:srgbClr val="660033"/>
              </a:solidFill>
            </a:endParaRPr>
          </a:p>
          <a:p>
            <a:endParaRPr lang="en-US" dirty="0" smtClean="0">
              <a:solidFill>
                <a:srgbClr val="660033"/>
              </a:solidFill>
            </a:endParaRPr>
          </a:p>
          <a:p>
            <a:r>
              <a:rPr lang="en-US" dirty="0" smtClean="0">
                <a:solidFill>
                  <a:srgbClr val="FF0000"/>
                </a:solidFill>
              </a:rPr>
              <a:t>Peak </a:t>
            </a:r>
            <a:r>
              <a:rPr lang="en-US" dirty="0" smtClean="0">
                <a:solidFill>
                  <a:srgbClr val="FF0000"/>
                </a:solidFill>
              </a:rPr>
              <a:t>areas in pairs are identical </a:t>
            </a:r>
            <a:r>
              <a:rPr lang="en-US" dirty="0" smtClean="0">
                <a:solidFill>
                  <a:srgbClr val="FF0000"/>
                </a:solidFill>
                <a:sym typeface="Wingdings"/>
              </a:rPr>
              <a:t> racemic </a:t>
            </a:r>
          </a:p>
          <a:p>
            <a:r>
              <a:rPr lang="en-US" dirty="0" smtClean="0">
                <a:sym typeface="Wingdings"/>
              </a:rPr>
              <a:t>The assignments of the enantiomers were </a:t>
            </a:r>
            <a:r>
              <a:rPr lang="en-US" dirty="0">
                <a:sym typeface="Wingdings"/>
              </a:rPr>
              <a:t>made</a:t>
            </a:r>
            <a:br>
              <a:rPr lang="en-US" dirty="0">
                <a:sym typeface="Wingdings"/>
              </a:rPr>
            </a:br>
            <a:r>
              <a:rPr lang="en-US" dirty="0">
                <a:sym typeface="Wingdings"/>
              </a:rPr>
              <a:t>on </a:t>
            </a:r>
            <a:r>
              <a:rPr lang="en-US" dirty="0" smtClean="0">
                <a:sym typeface="Wingdings"/>
              </a:rPr>
              <a:t>the reduction product of D-(+)-camphor </a:t>
            </a:r>
            <a:r>
              <a:rPr lang="en-US" dirty="0">
                <a:sym typeface="Wingdings"/>
              </a:rPr>
              <a:t>that </a:t>
            </a:r>
            <a:br>
              <a:rPr lang="en-US" dirty="0">
                <a:sym typeface="Wingdings"/>
              </a:rPr>
            </a:br>
            <a:r>
              <a:rPr lang="en-US" dirty="0">
                <a:sym typeface="Wingdings"/>
              </a:rPr>
              <a:t>yields </a:t>
            </a:r>
            <a:r>
              <a:rPr lang="en-US" dirty="0" smtClean="0">
                <a:sym typeface="Wingdings"/>
              </a:rPr>
              <a:t>a mixture of (-)-isoborneol and </a:t>
            </a:r>
            <a:r>
              <a:rPr lang="en-US" dirty="0">
                <a:sym typeface="Wingdings"/>
              </a:rPr>
              <a:t>(+)-</a:t>
            </a:r>
            <a:r>
              <a:rPr lang="en-US" dirty="0" smtClean="0">
                <a:sym typeface="Wingdings"/>
              </a:rPr>
              <a:t>borneol</a:t>
            </a:r>
            <a:r>
              <a:rPr lang="en-US" dirty="0" smtClean="0">
                <a:sym typeface="Wingdings"/>
              </a:rPr>
              <a:t/>
            </a:r>
            <a:br>
              <a:rPr lang="en-US" dirty="0" smtClean="0">
                <a:sym typeface="Wingdings"/>
              </a:rPr>
            </a:br>
            <a:endParaRPr lang="en-US" dirty="0"/>
          </a:p>
        </p:txBody>
      </p:sp>
      <p:pic>
        <p:nvPicPr>
          <p:cNvPr id="9" name="Picture 8" descr="C:\Users\bacher\Desktop\Classes\Chem 30BL\Reference spectra\Isoborneol_borneol.bmp"/>
          <p:cNvPicPr/>
          <p:nvPr/>
        </p:nvPicPr>
        <p:blipFill rotWithShape="1">
          <a:blip r:embed="rId3" cstate="print">
            <a:extLst>
              <a:ext uri="{28A0092B-C50C-407E-A947-70E740481C1C}">
                <a14:useLocalDpi xmlns:a14="http://schemas.microsoft.com/office/drawing/2010/main" val="0"/>
              </a:ext>
            </a:extLst>
          </a:blip>
          <a:srcRect r="6593" b="40298"/>
          <a:stretch/>
        </p:blipFill>
        <p:spPr bwMode="auto">
          <a:xfrm>
            <a:off x="3800430" y="2362200"/>
            <a:ext cx="4657770" cy="1958162"/>
          </a:xfrm>
          <a:prstGeom prst="rect">
            <a:avLst/>
          </a:prstGeom>
          <a:noFill/>
          <a:ln>
            <a:noFill/>
          </a:ln>
          <a:extLst>
            <a:ext uri="{53640926-AAD7-44D8-BBD7-CCE9431645EC}">
              <a14:shadowObscured xmlns:a14="http://schemas.microsoft.com/office/drawing/2010/main"/>
            </a:ext>
          </a:extLst>
        </p:spPr>
      </p:pic>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482243363"/>
              </p:ext>
            </p:extLst>
          </p:nvPr>
        </p:nvGraphicFramePr>
        <p:xfrm>
          <a:off x="1143000" y="2227201"/>
          <a:ext cx="2180074" cy="2093161"/>
        </p:xfrm>
        <a:graphic>
          <a:graphicData uri="http://schemas.openxmlformats.org/presentationml/2006/ole">
            <mc:AlternateContent xmlns:mc="http://schemas.openxmlformats.org/markup-compatibility/2006">
              <mc:Choice xmlns:v="urn:schemas-microsoft-com:vml" Requires="v">
                <p:oleObj spid="_x0000_s4215" name="CS ChemDraw Drawing" r:id="rId4" imgW="2725093" imgH="2616451" progId="ChemDraw.Document.6.0">
                  <p:embed/>
                </p:oleObj>
              </mc:Choice>
              <mc:Fallback>
                <p:oleObj name="CS ChemDraw Drawing" r:id="rId4" imgW="2725093" imgH="2616451" progId="ChemDraw.Document.6.0">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227201"/>
                        <a:ext cx="2180074" cy="209316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oleObj>
              </mc:Fallback>
            </mc:AlternateContent>
          </a:graphicData>
        </a:graphic>
      </p:graphicFrame>
      <p:sp>
        <p:nvSpPr>
          <p:cNvPr id="7" name="Rounded Rectangle 6"/>
          <p:cNvSpPr/>
          <p:nvPr/>
        </p:nvSpPr>
        <p:spPr>
          <a:xfrm>
            <a:off x="4307186" y="2994838"/>
            <a:ext cx="1644769" cy="1348562"/>
          </a:xfrm>
          <a:prstGeom prst="roundRect">
            <a:avLst/>
          </a:prstGeom>
          <a:no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a:spLocks noChangeAspect="1"/>
          </p:cNvSpPr>
          <p:nvPr/>
        </p:nvSpPr>
        <p:spPr>
          <a:xfrm>
            <a:off x="6781800" y="3621089"/>
            <a:ext cx="1524000" cy="722311"/>
          </a:xfrm>
          <a:prstGeom prst="roundRect">
            <a:avLst/>
          </a:prstGeom>
          <a:noFill/>
          <a:ln w="19050">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495800" y="2602468"/>
            <a:ext cx="1236236" cy="369332"/>
          </a:xfrm>
          <a:prstGeom prst="rect">
            <a:avLst/>
          </a:prstGeom>
          <a:noFill/>
        </p:spPr>
        <p:txBody>
          <a:bodyPr wrap="none" rtlCol="0">
            <a:spAutoFit/>
          </a:bodyPr>
          <a:lstStyle/>
          <a:p>
            <a:r>
              <a:rPr lang="en-US" b="1" dirty="0" smtClean="0">
                <a:solidFill>
                  <a:srgbClr val="660033"/>
                </a:solidFill>
              </a:rPr>
              <a:t>Isoborneol</a:t>
            </a:r>
            <a:endParaRPr lang="en-US" b="1" dirty="0">
              <a:solidFill>
                <a:srgbClr val="660033"/>
              </a:solidFill>
            </a:endParaRPr>
          </a:p>
        </p:txBody>
      </p:sp>
      <p:sp>
        <p:nvSpPr>
          <p:cNvPr id="11" name="TextBox 10"/>
          <p:cNvSpPr txBox="1"/>
          <p:nvPr/>
        </p:nvSpPr>
        <p:spPr>
          <a:xfrm>
            <a:off x="4267200" y="4081046"/>
            <a:ext cx="1673856" cy="338554"/>
          </a:xfrm>
          <a:prstGeom prst="rect">
            <a:avLst/>
          </a:prstGeom>
          <a:noFill/>
        </p:spPr>
        <p:txBody>
          <a:bodyPr wrap="none" rtlCol="0">
            <a:spAutoFit/>
          </a:bodyPr>
          <a:lstStyle/>
          <a:p>
            <a:r>
              <a:rPr lang="en-US" sz="800" b="1" dirty="0"/>
              <a:t>(+)-isoborneol           (-)-isoborneol</a:t>
            </a:r>
            <a:endParaRPr lang="en-US" sz="800" dirty="0"/>
          </a:p>
          <a:p>
            <a:endParaRPr lang="en-US" sz="800" dirty="0"/>
          </a:p>
        </p:txBody>
      </p:sp>
      <p:sp>
        <p:nvSpPr>
          <p:cNvPr id="12" name="TextBox 11"/>
          <p:cNvSpPr txBox="1"/>
          <p:nvPr/>
        </p:nvSpPr>
        <p:spPr>
          <a:xfrm>
            <a:off x="6781800" y="4081046"/>
            <a:ext cx="1510350" cy="338554"/>
          </a:xfrm>
          <a:prstGeom prst="rect">
            <a:avLst/>
          </a:prstGeom>
          <a:noFill/>
        </p:spPr>
        <p:txBody>
          <a:bodyPr wrap="none" rtlCol="0">
            <a:spAutoFit/>
          </a:bodyPr>
          <a:lstStyle/>
          <a:p>
            <a:r>
              <a:rPr lang="en-US" sz="800" b="1" dirty="0"/>
              <a:t>(-)-borneol              (+)-borneol</a:t>
            </a:r>
            <a:endParaRPr lang="en-US" sz="800" dirty="0"/>
          </a:p>
          <a:p>
            <a:endParaRPr lang="en-US" sz="800" dirty="0"/>
          </a:p>
        </p:txBody>
      </p:sp>
      <p:sp>
        <p:nvSpPr>
          <p:cNvPr id="13" name="TextBox 12"/>
          <p:cNvSpPr txBox="1"/>
          <p:nvPr/>
        </p:nvSpPr>
        <p:spPr>
          <a:xfrm>
            <a:off x="7110269" y="3288268"/>
            <a:ext cx="966931" cy="369332"/>
          </a:xfrm>
          <a:prstGeom prst="rect">
            <a:avLst/>
          </a:prstGeom>
          <a:noFill/>
        </p:spPr>
        <p:txBody>
          <a:bodyPr wrap="none" rtlCol="0">
            <a:spAutoFit/>
          </a:bodyPr>
          <a:lstStyle/>
          <a:p>
            <a:r>
              <a:rPr lang="en-US" b="1" dirty="0" smtClean="0">
                <a:solidFill>
                  <a:srgbClr val="003300"/>
                </a:solidFill>
              </a:rPr>
              <a:t>Borneol</a:t>
            </a:r>
            <a:endParaRPr lang="en-US" b="1" dirty="0">
              <a:solidFill>
                <a:srgbClr val="003300"/>
              </a:solidFill>
            </a:endParaRPr>
          </a:p>
        </p:txBody>
      </p:sp>
      <p:pic>
        <p:nvPicPr>
          <p:cNvPr id="1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9800" y="4483100"/>
            <a:ext cx="2819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p:cNvSpPr txBox="1"/>
          <p:nvPr/>
        </p:nvSpPr>
        <p:spPr>
          <a:xfrm>
            <a:off x="6152876" y="2464713"/>
            <a:ext cx="2457724" cy="430887"/>
          </a:xfrm>
          <a:prstGeom prst="rect">
            <a:avLst/>
          </a:prstGeom>
          <a:noFill/>
        </p:spPr>
        <p:txBody>
          <a:bodyPr wrap="none" rtlCol="0">
            <a:spAutoFit/>
          </a:bodyPr>
          <a:lstStyle/>
          <a:p>
            <a:r>
              <a:rPr lang="en-US" sz="1100" dirty="0" err="1" smtClean="0"/>
              <a:t>Rt-bDEXse</a:t>
            </a:r>
            <a:r>
              <a:rPr lang="en-US" sz="1100" dirty="0" smtClean="0"/>
              <a:t>, 30 mx0.32 mmx0.25 </a:t>
            </a:r>
            <a:r>
              <a:rPr lang="en-US" sz="1100" dirty="0"/>
              <a:t>mm, </a:t>
            </a:r>
            <a:endParaRPr lang="en-US" sz="1100" dirty="0" smtClean="0"/>
          </a:p>
          <a:p>
            <a:r>
              <a:rPr lang="en-US" sz="1100" dirty="0" err="1" smtClean="0"/>
              <a:t>T</a:t>
            </a:r>
            <a:r>
              <a:rPr lang="en-US" sz="1100" baseline="-25000" dirty="0" err="1" smtClean="0"/>
              <a:t>i</a:t>
            </a:r>
            <a:r>
              <a:rPr lang="en-US" sz="1100" dirty="0" smtClean="0"/>
              <a:t>=85 </a:t>
            </a:r>
            <a:r>
              <a:rPr lang="en-US" sz="1100" baseline="30000" dirty="0"/>
              <a:t>o</a:t>
            </a:r>
            <a:r>
              <a:rPr lang="en-US" sz="1100" dirty="0"/>
              <a:t>C, </a:t>
            </a:r>
            <a:r>
              <a:rPr lang="en-US" sz="1100" dirty="0" smtClean="0"/>
              <a:t>isothermal</a:t>
            </a:r>
            <a:endParaRPr lang="en-US" sz="1100" dirty="0"/>
          </a:p>
        </p:txBody>
      </p:sp>
    </p:spTree>
    <p:extLst>
      <p:ext uri="{BB962C8B-B14F-4D97-AF65-F5344CB8AC3E}">
        <p14:creationId xmlns:p14="http://schemas.microsoft.com/office/powerpoint/2010/main" val="264069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53" presetClass="entr" presetSubtype="16"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500" fill="hold"/>
                                        <p:tgtEl>
                                          <p:spTgt spid="14"/>
                                        </p:tgtEl>
                                        <p:attrNameLst>
                                          <p:attrName>ppt_w</p:attrName>
                                        </p:attrNameLst>
                                      </p:cBhvr>
                                      <p:tavLst>
                                        <p:tav tm="0">
                                          <p:val>
                                            <p:fltVal val="0"/>
                                          </p:val>
                                        </p:tav>
                                        <p:tav tm="100000">
                                          <p:val>
                                            <p:strVal val="#ppt_w"/>
                                          </p:val>
                                        </p:tav>
                                      </p:tavLst>
                                    </p:anim>
                                    <p:anim calcmode="lin" valueType="num">
                                      <p:cBhvr>
                                        <p:cTn id="16" dur="500" fill="hold"/>
                                        <p:tgtEl>
                                          <p:spTgt spid="14"/>
                                        </p:tgtEl>
                                        <p:attrNameLst>
                                          <p:attrName>ppt_h</p:attrName>
                                        </p:attrNameLst>
                                      </p:cBhvr>
                                      <p:tavLst>
                                        <p:tav tm="0">
                                          <p:val>
                                            <p:fltVal val="0"/>
                                          </p:val>
                                        </p:tav>
                                        <p:tav tm="100000">
                                          <p:val>
                                            <p:strVal val="#ppt_h"/>
                                          </p:val>
                                        </p:tav>
                                      </p:tavLst>
                                    </p:anim>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fltVal val="0"/>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animEffect transition="in" filter="fade">
                                      <p:cBhvr>
                                        <p:cTn id="32" dur="500"/>
                                        <p:tgtEl>
                                          <p:spTgt spid="1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barn(inVertical)">
                                      <p:cBhvr>
                                        <p:cTn id="45" dur="500"/>
                                        <p:tgtEl>
                                          <p:spTgt spid="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Effect transition="in" filter="fade">
                                      <p:cBhvr>
                                        <p:cTn id="50" dur="500"/>
                                        <p:tgtEl>
                                          <p:spTgt spid="15"/>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p:cTn id="53" dur="500" fill="hold"/>
                                        <p:tgtEl>
                                          <p:spTgt spid="13"/>
                                        </p:tgtEl>
                                        <p:attrNameLst>
                                          <p:attrName>ppt_w</p:attrName>
                                        </p:attrNameLst>
                                      </p:cBhvr>
                                      <p:tavLst>
                                        <p:tav tm="0">
                                          <p:val>
                                            <p:fltVal val="0"/>
                                          </p:val>
                                        </p:tav>
                                        <p:tav tm="100000">
                                          <p:val>
                                            <p:strVal val="#ppt_w"/>
                                          </p:val>
                                        </p:tav>
                                      </p:tavLst>
                                    </p:anim>
                                    <p:anim calcmode="lin" valueType="num">
                                      <p:cBhvr>
                                        <p:cTn id="54" dur="500" fill="hold"/>
                                        <p:tgtEl>
                                          <p:spTgt spid="13"/>
                                        </p:tgtEl>
                                        <p:attrNameLst>
                                          <p:attrName>ppt_h</p:attrName>
                                        </p:attrNameLst>
                                      </p:cBhvr>
                                      <p:tavLst>
                                        <p:tav tm="0">
                                          <p:val>
                                            <p:fltVal val="0"/>
                                          </p:val>
                                        </p:tav>
                                        <p:tav tm="100000">
                                          <p:val>
                                            <p:strVal val="#ppt_h"/>
                                          </p:val>
                                        </p:tav>
                                      </p:tavLst>
                                    </p:anim>
                                    <p:animEffect transition="in" filter="fade">
                                      <p:cBhvr>
                                        <p:cTn id="55" dur="5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nodeType="clickEffect">
                                  <p:stCondLst>
                                    <p:cond delay="0"/>
                                  </p:stCondLst>
                                  <p:childTnLst>
                                    <p:set>
                                      <p:cBhvr>
                                        <p:cTn id="59" dur="1" fill="hold">
                                          <p:stCondLst>
                                            <p:cond delay="0"/>
                                          </p:stCondLst>
                                        </p:cTn>
                                        <p:tgtEl>
                                          <p:spTgt spid="2">
                                            <p:txEl>
                                              <p:pRg st="9" end="9"/>
                                            </p:txEl>
                                          </p:spTgt>
                                        </p:tgtEl>
                                        <p:attrNameLst>
                                          <p:attrName>style.visibility</p:attrName>
                                        </p:attrNameLst>
                                      </p:cBhvr>
                                      <p:to>
                                        <p:strVal val="visible"/>
                                      </p:to>
                                    </p:set>
                                    <p:animEffect transition="in" filter="barn(inVertical)">
                                      <p:cBhvr>
                                        <p:cTn id="60" dur="500"/>
                                        <p:tgtEl>
                                          <p:spTgt spid="2">
                                            <p:txEl>
                                              <p:pRg st="9" end="9"/>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nodeType="clickEffect">
                                  <p:stCondLst>
                                    <p:cond delay="0"/>
                                  </p:stCondLst>
                                  <p:childTnLst>
                                    <p:set>
                                      <p:cBhvr>
                                        <p:cTn id="64" dur="1" fill="hold">
                                          <p:stCondLst>
                                            <p:cond delay="0"/>
                                          </p:stCondLst>
                                        </p:cTn>
                                        <p:tgtEl>
                                          <p:spTgt spid="2">
                                            <p:txEl>
                                              <p:pRg st="10" end="10"/>
                                            </p:txEl>
                                          </p:spTgt>
                                        </p:tgtEl>
                                        <p:attrNameLst>
                                          <p:attrName>style.visibility</p:attrName>
                                        </p:attrNameLst>
                                      </p:cBhvr>
                                      <p:to>
                                        <p:strVal val="visible"/>
                                      </p:to>
                                    </p:set>
                                    <p:animEffect transition="in" filter="barn(inVertical)">
                                      <p:cBhvr>
                                        <p:cTn id="6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p:bldP spid="11" grpId="0"/>
      <p:bldP spid="12" grpId="0"/>
      <p:bldP spid="13"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Elution Sequence</a:t>
            </a:r>
            <a:endParaRPr lang="en-US" dirty="0">
              <a:solidFill>
                <a:srgbClr val="002060"/>
              </a:solidFill>
            </a:endParaRPr>
          </a:p>
        </p:txBody>
      </p:sp>
      <p:sp>
        <p:nvSpPr>
          <p:cNvPr id="2" name="Content Placeholder 1"/>
          <p:cNvSpPr>
            <a:spLocks noGrp="1"/>
          </p:cNvSpPr>
          <p:nvPr>
            <p:ph idx="1"/>
          </p:nvPr>
        </p:nvSpPr>
        <p:spPr/>
        <p:txBody>
          <a:bodyPr>
            <a:normAutofit fontScale="77500" lnSpcReduction="20000"/>
          </a:bodyPr>
          <a:lstStyle/>
          <a:p>
            <a:pPr marL="457200" lvl="1" indent="0">
              <a:buNone/>
            </a:pPr>
            <a:endParaRPr lang="en-US" dirty="0" smtClean="0"/>
          </a:p>
          <a:p>
            <a:pPr marL="0" indent="0">
              <a:buNone/>
            </a:pPr>
            <a:r>
              <a:rPr lang="en-US" dirty="0" smtClean="0"/>
              <a:t> </a:t>
            </a:r>
          </a:p>
          <a:p>
            <a:endParaRPr lang="en-US" dirty="0" smtClean="0"/>
          </a:p>
          <a:p>
            <a:endParaRPr lang="en-US" dirty="0"/>
          </a:p>
          <a:p>
            <a:endParaRPr lang="en-US" dirty="0" smtClean="0"/>
          </a:p>
          <a:p>
            <a:endParaRPr lang="en-US" dirty="0" smtClean="0"/>
          </a:p>
          <a:p>
            <a:r>
              <a:rPr lang="en-US" dirty="0" smtClean="0"/>
              <a:t>Camphor displays the highest vapor pressure of the three compounds at T=158 </a:t>
            </a:r>
            <a:r>
              <a:rPr lang="en-US" baseline="30000" dirty="0" smtClean="0"/>
              <a:t>o</a:t>
            </a:r>
            <a:r>
              <a:rPr lang="en-US" dirty="0" smtClean="0"/>
              <a:t>C, a temperature that is close to the average temperature of the GC run (140 to 180 </a:t>
            </a:r>
            <a:r>
              <a:rPr lang="en-US" baseline="30000" dirty="0" smtClean="0"/>
              <a:t>o</a:t>
            </a:r>
            <a:r>
              <a:rPr lang="en-US" dirty="0" smtClean="0"/>
              <a:t>C).</a:t>
            </a:r>
          </a:p>
          <a:p>
            <a:r>
              <a:rPr lang="en-US" dirty="0" smtClean="0"/>
              <a:t>Based on the vapor pressures, one can  predict an elution sequence at temperatures above </a:t>
            </a:r>
            <a:r>
              <a:rPr lang="en-US" dirty="0"/>
              <a:t>T=158 </a:t>
            </a:r>
            <a:r>
              <a:rPr lang="en-US" baseline="30000" dirty="0" smtClean="0"/>
              <a:t>o</a:t>
            </a:r>
            <a:r>
              <a:rPr lang="en-US" dirty="0" smtClean="0"/>
              <a:t>C: camphor, isoborneol and borneol</a:t>
            </a: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90309333"/>
              </p:ext>
            </p:extLst>
          </p:nvPr>
        </p:nvGraphicFramePr>
        <p:xfrm>
          <a:off x="1752600" y="2057400"/>
          <a:ext cx="5486400" cy="1483360"/>
        </p:xfrm>
        <a:graphic>
          <a:graphicData uri="http://schemas.openxmlformats.org/drawingml/2006/table">
            <a:tbl>
              <a:tblPr firstRow="1" bandRow="1">
                <a:tableStyleId>{7DF18680-E054-41AD-8BC1-D1AEF772440D}</a:tableStyleId>
              </a:tblPr>
              <a:tblGrid>
                <a:gridCol w="1828800"/>
                <a:gridCol w="1828800"/>
                <a:gridCol w="1828800"/>
              </a:tblGrid>
              <a:tr h="370840">
                <a:tc>
                  <a:txBody>
                    <a:bodyPr/>
                    <a:lstStyle/>
                    <a:p>
                      <a:r>
                        <a:rPr lang="en-US" dirty="0" smtClean="0">
                          <a:solidFill>
                            <a:schemeClr val="tx1"/>
                          </a:solidFill>
                        </a:rPr>
                        <a:t>Compound</a:t>
                      </a:r>
                      <a:endParaRPr lang="en-US" dirty="0">
                        <a:solidFill>
                          <a:schemeClr val="tx1"/>
                        </a:solidFill>
                      </a:endParaRPr>
                    </a:p>
                  </a:txBody>
                  <a:tcPr/>
                </a:tc>
                <a:tc>
                  <a:txBody>
                    <a:bodyPr/>
                    <a:lstStyle/>
                    <a:p>
                      <a:r>
                        <a:rPr lang="en-US" dirty="0" smtClean="0">
                          <a:solidFill>
                            <a:schemeClr val="tx1"/>
                          </a:solidFill>
                        </a:rPr>
                        <a:t>p(351 K, </a:t>
                      </a:r>
                      <a:r>
                        <a:rPr lang="en-US" baseline="0" dirty="0" smtClean="0">
                          <a:solidFill>
                            <a:schemeClr val="tx1"/>
                          </a:solidFill>
                        </a:rPr>
                        <a:t>78 </a:t>
                      </a:r>
                      <a:r>
                        <a:rPr lang="en-US" baseline="30000" dirty="0" smtClean="0">
                          <a:solidFill>
                            <a:schemeClr val="tx1"/>
                          </a:solidFill>
                        </a:rPr>
                        <a:t>o</a:t>
                      </a:r>
                      <a:r>
                        <a:rPr lang="en-US" baseline="0" dirty="0" smtClean="0">
                          <a:solidFill>
                            <a:schemeClr val="tx1"/>
                          </a:solidFill>
                        </a:rPr>
                        <a:t>C)</a:t>
                      </a:r>
                      <a:endParaRPr lang="en-US"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p(431 K, </a:t>
                      </a:r>
                      <a:r>
                        <a:rPr lang="en-US" baseline="0" dirty="0" smtClean="0">
                          <a:solidFill>
                            <a:schemeClr val="tx1"/>
                          </a:solidFill>
                        </a:rPr>
                        <a:t>158 </a:t>
                      </a:r>
                      <a:r>
                        <a:rPr lang="en-US" baseline="30000" dirty="0" smtClean="0">
                          <a:solidFill>
                            <a:schemeClr val="tx1"/>
                          </a:solidFill>
                        </a:rPr>
                        <a:t>o</a:t>
                      </a:r>
                      <a:r>
                        <a:rPr lang="en-US" baseline="0" dirty="0" smtClean="0">
                          <a:solidFill>
                            <a:schemeClr val="tx1"/>
                          </a:solidFill>
                        </a:rPr>
                        <a:t>C)</a:t>
                      </a:r>
                      <a:endParaRPr lang="en-US" dirty="0">
                        <a:solidFill>
                          <a:schemeClr val="tx1"/>
                        </a:solidFill>
                      </a:endParaRPr>
                    </a:p>
                  </a:txBody>
                  <a:tcPr/>
                </a:tc>
              </a:tr>
              <a:tr h="370840">
                <a:tc>
                  <a:txBody>
                    <a:bodyPr/>
                    <a:lstStyle/>
                    <a:p>
                      <a:r>
                        <a:rPr kumimoji="0" lang="en-US" sz="1800" kern="1200" dirty="0" smtClean="0">
                          <a:effectLst/>
                        </a:rPr>
                        <a:t>camphor</a:t>
                      </a:r>
                      <a:endParaRPr lang="en-US" dirty="0"/>
                    </a:p>
                  </a:txBody>
                  <a:tcPr/>
                </a:tc>
                <a:tc>
                  <a:txBody>
                    <a:bodyPr/>
                    <a:lstStyle/>
                    <a:p>
                      <a:pPr algn="ctr"/>
                      <a:r>
                        <a:rPr kumimoji="0" lang="en-US" sz="1800" kern="1200" dirty="0" smtClean="0">
                          <a:effectLst/>
                        </a:rPr>
                        <a:t>1.07 mmHg </a:t>
                      </a:r>
                      <a:endParaRPr lang="en-US" dirty="0"/>
                    </a:p>
                  </a:txBody>
                  <a:tcPr/>
                </a:tc>
                <a:tc>
                  <a:txBody>
                    <a:bodyPr/>
                    <a:lstStyle/>
                    <a:p>
                      <a:pPr algn="ctr"/>
                      <a:r>
                        <a:rPr kumimoji="0" lang="en-US" sz="1800" kern="1200" dirty="0" smtClean="0">
                          <a:effectLst/>
                        </a:rPr>
                        <a:t>25.7 mmHg </a:t>
                      </a:r>
                      <a:endParaRPr lang="en-US" dirty="0"/>
                    </a:p>
                  </a:txBody>
                  <a:tcPr/>
                </a:tc>
              </a:tr>
              <a:tr h="370840">
                <a:tc>
                  <a:txBody>
                    <a:bodyPr/>
                    <a:lstStyle/>
                    <a:p>
                      <a:r>
                        <a:rPr kumimoji="0" lang="en-US" sz="1800" kern="1200" dirty="0" smtClean="0">
                          <a:effectLst/>
                        </a:rPr>
                        <a:t>isoborneol</a:t>
                      </a:r>
                      <a:endParaRPr lang="en-US" dirty="0"/>
                    </a:p>
                  </a:txBody>
                  <a:tcPr/>
                </a:tc>
                <a:tc>
                  <a:txBody>
                    <a:bodyPr/>
                    <a:lstStyle/>
                    <a:p>
                      <a:pPr algn="ctr"/>
                      <a:r>
                        <a:rPr kumimoji="0" lang="en-US" sz="1800" kern="1200" dirty="0" smtClean="0">
                          <a:effectLst/>
                        </a:rPr>
                        <a:t>1.68 mmHg </a:t>
                      </a:r>
                      <a:endParaRPr lang="en-US" dirty="0"/>
                    </a:p>
                  </a:txBody>
                  <a:tcPr/>
                </a:tc>
                <a:tc>
                  <a:txBody>
                    <a:bodyPr/>
                    <a:lstStyle/>
                    <a:p>
                      <a:pPr algn="ctr"/>
                      <a:r>
                        <a:rPr kumimoji="0" lang="en-US" sz="1800" kern="1200" dirty="0" smtClean="0">
                          <a:effectLst/>
                        </a:rPr>
                        <a:t>24.1 mmHg </a:t>
                      </a:r>
                      <a:endParaRPr lang="en-US" dirty="0"/>
                    </a:p>
                  </a:txBody>
                  <a:tcPr/>
                </a:tc>
              </a:tr>
              <a:tr h="370840">
                <a:tc>
                  <a:txBody>
                    <a:bodyPr/>
                    <a:lstStyle/>
                    <a:p>
                      <a:r>
                        <a:rPr kumimoji="0" lang="en-US" sz="1800" kern="1200" dirty="0" smtClean="0">
                          <a:effectLst/>
                        </a:rPr>
                        <a:t>borneol</a:t>
                      </a:r>
                      <a:endParaRPr lang="en-US" dirty="0"/>
                    </a:p>
                  </a:txBody>
                  <a:tcPr/>
                </a:tc>
                <a:tc>
                  <a:txBody>
                    <a:bodyPr/>
                    <a:lstStyle/>
                    <a:p>
                      <a:pPr algn="ctr"/>
                      <a:r>
                        <a:rPr kumimoji="0" lang="en-US" sz="1800" kern="1200" dirty="0" smtClean="0">
                          <a:effectLst/>
                        </a:rPr>
                        <a:t>0.30 mmHg</a:t>
                      </a:r>
                      <a:endParaRPr lang="en-US" dirty="0"/>
                    </a:p>
                  </a:txBody>
                  <a:tcPr/>
                </a:tc>
                <a:tc>
                  <a:txBody>
                    <a:bodyPr/>
                    <a:lstStyle/>
                    <a:p>
                      <a:pPr algn="ctr"/>
                      <a:r>
                        <a:rPr kumimoji="0" lang="en-US" sz="1800" kern="1200" dirty="0" smtClean="0">
                          <a:effectLst/>
                        </a:rPr>
                        <a:t>17.4 mmHg </a:t>
                      </a:r>
                      <a:endParaRPr lang="en-US" dirty="0"/>
                    </a:p>
                  </a:txBody>
                  <a:tcPr/>
                </a:tc>
              </a:tr>
            </a:tbl>
          </a:graphicData>
        </a:graphic>
      </p:graphicFrame>
    </p:spTree>
    <p:extLst>
      <p:ext uri="{BB962C8B-B14F-4D97-AF65-F5344CB8AC3E}">
        <p14:creationId xmlns:p14="http://schemas.microsoft.com/office/powerpoint/2010/main" val="245877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6" end="6"/>
                                            </p:txEl>
                                          </p:spTgt>
                                        </p:tgtEl>
                                        <p:attrNameLst>
                                          <p:attrName>style.visibility</p:attrName>
                                        </p:attrNameLst>
                                      </p:cBhvr>
                                      <p:to>
                                        <p:strVal val="visible"/>
                                      </p:to>
                                    </p:set>
                                    <p:animEffect transition="in" filter="barn(inVertical)">
                                      <p:cBhvr>
                                        <p:cTn id="14" dur="500"/>
                                        <p:tgtEl>
                                          <p:spTgt spid="2">
                                            <p:txEl>
                                              <p:pRg st="6" end="6"/>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Effect transition="in" filter="barn(inVertical)">
                                      <p:cBhvr>
                                        <p:cTn id="19"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a:t>
            </a:r>
            <a:endParaRPr lang="en-US" dirty="0">
              <a:solidFill>
                <a:srgbClr val="002060"/>
              </a:solidFill>
            </a:endParaRPr>
          </a:p>
        </p:txBody>
      </p:sp>
      <p:sp>
        <p:nvSpPr>
          <p:cNvPr id="2" name="Content Placeholder 1"/>
          <p:cNvSpPr>
            <a:spLocks noGrp="1"/>
          </p:cNvSpPr>
          <p:nvPr>
            <p:ph idx="1"/>
          </p:nvPr>
        </p:nvSpPr>
        <p:spPr>
          <a:xfrm>
            <a:off x="533400" y="1524000"/>
            <a:ext cx="8077200" cy="4572000"/>
          </a:xfrm>
        </p:spPr>
        <p:txBody>
          <a:bodyPr>
            <a:noAutofit/>
          </a:bodyPr>
          <a:lstStyle/>
          <a:p>
            <a:r>
              <a:rPr lang="en-US" sz="2200" dirty="0" smtClean="0"/>
              <a:t>Gas chromatography is used in many research labs, industrial labs (quality control), forensic (arson and drug analysis, toxicology, etc.), environmental labs (water, soil, air), and even in the popular TV culture (crime shows like NCIS (</a:t>
            </a:r>
            <a:r>
              <a:rPr lang="en-US" sz="2200" i="1" dirty="0" smtClean="0"/>
              <a:t>Major Mass Spec</a:t>
            </a:r>
            <a:r>
              <a:rPr lang="en-US" sz="2200" dirty="0" smtClean="0"/>
              <a:t>), CSI, etc.)</a:t>
            </a:r>
          </a:p>
          <a:p>
            <a:pPr lvl="1"/>
            <a:r>
              <a:rPr lang="en-US" sz="2000" dirty="0" smtClean="0">
                <a:solidFill>
                  <a:srgbClr val="002060"/>
                </a:solidFill>
              </a:rPr>
              <a:t>Used for the quantitation of compounds </a:t>
            </a:r>
          </a:p>
          <a:p>
            <a:pPr lvl="1"/>
            <a:r>
              <a:rPr lang="en-US" sz="2000" dirty="0" smtClean="0">
                <a:solidFill>
                  <a:srgbClr val="002060"/>
                </a:solidFill>
              </a:rPr>
              <a:t>Often combined with a mass spectrometer for identification using </a:t>
            </a:r>
            <a:br>
              <a:rPr lang="en-US" sz="2000" dirty="0" smtClean="0">
                <a:solidFill>
                  <a:srgbClr val="002060"/>
                </a:solidFill>
              </a:rPr>
            </a:br>
            <a:r>
              <a:rPr lang="en-US" sz="2000" dirty="0" smtClean="0">
                <a:solidFill>
                  <a:srgbClr val="002060"/>
                </a:solidFill>
              </a:rPr>
              <a:t>the fragmentation (by comparison with literature spectra)</a:t>
            </a:r>
          </a:p>
          <a:p>
            <a:r>
              <a:rPr lang="en-US" sz="2200" dirty="0" smtClean="0"/>
              <a:t>Traditional equipment requires the use of compounds that are stable enough to be vaporized without decomposition</a:t>
            </a:r>
          </a:p>
          <a:p>
            <a:pPr lvl="1"/>
            <a:r>
              <a:rPr lang="en-US" sz="2000" dirty="0" smtClean="0">
                <a:solidFill>
                  <a:srgbClr val="002060"/>
                </a:solidFill>
              </a:rPr>
              <a:t>Mainly useful for small or non-polar molecules but not for large molecules i.e., proteins, polymers, etc.</a:t>
            </a:r>
          </a:p>
          <a:p>
            <a:pPr lvl="1"/>
            <a:r>
              <a:rPr lang="en-US" sz="2000" dirty="0" smtClean="0">
                <a:solidFill>
                  <a:srgbClr val="002060"/>
                </a:solidFill>
              </a:rPr>
              <a:t>Sometimes polar molecules can be converted into derivatives </a:t>
            </a:r>
            <a:br>
              <a:rPr lang="en-US" sz="2000" dirty="0" smtClean="0">
                <a:solidFill>
                  <a:srgbClr val="002060"/>
                </a:solidFill>
              </a:rPr>
            </a:br>
            <a:r>
              <a:rPr lang="en-US" sz="2000" dirty="0" smtClean="0">
                <a:solidFill>
                  <a:srgbClr val="002060"/>
                </a:solidFill>
              </a:rPr>
              <a:t>by using </a:t>
            </a:r>
            <a:r>
              <a:rPr lang="en-US" sz="2000" dirty="0">
                <a:solidFill>
                  <a:srgbClr val="002060"/>
                </a:solidFill>
              </a:rPr>
              <a:t>i.e</a:t>
            </a:r>
            <a:r>
              <a:rPr lang="en-US" sz="2000" dirty="0" smtClean="0">
                <a:solidFill>
                  <a:srgbClr val="002060"/>
                </a:solidFill>
              </a:rPr>
              <a:t>., </a:t>
            </a:r>
            <a:r>
              <a:rPr lang="en-US" sz="2000" dirty="0" err="1" smtClean="0">
                <a:solidFill>
                  <a:srgbClr val="002060"/>
                </a:solidFill>
              </a:rPr>
              <a:t>trifluoromethylacetyl</a:t>
            </a:r>
            <a:r>
              <a:rPr lang="en-US" sz="2000" dirty="0" smtClean="0">
                <a:solidFill>
                  <a:srgbClr val="002060"/>
                </a:solidFill>
              </a:rPr>
              <a:t> groups (F</a:t>
            </a:r>
            <a:r>
              <a:rPr lang="en-US" sz="2000" baseline="-25000" dirty="0" smtClean="0">
                <a:solidFill>
                  <a:srgbClr val="002060"/>
                </a:solidFill>
              </a:rPr>
              <a:t>3</a:t>
            </a:r>
            <a:r>
              <a:rPr lang="en-US" sz="2000" dirty="0" smtClean="0">
                <a:solidFill>
                  <a:srgbClr val="002060"/>
                </a:solidFill>
              </a:rPr>
              <a:t>CC≡O) to increase </a:t>
            </a:r>
            <a:br>
              <a:rPr lang="en-US" sz="2000" dirty="0" smtClean="0">
                <a:solidFill>
                  <a:srgbClr val="002060"/>
                </a:solidFill>
              </a:rPr>
            </a:br>
            <a:r>
              <a:rPr lang="en-US" sz="2000" dirty="0" smtClean="0">
                <a:solidFill>
                  <a:srgbClr val="002060"/>
                </a:solidFill>
              </a:rPr>
              <a:t>their volatility</a:t>
            </a:r>
            <a:endParaRPr lang="en-US" sz="2400" dirty="0" smtClean="0">
              <a:solidFill>
                <a:srgbClr val="002060"/>
              </a:solidFill>
            </a:endParaRPr>
          </a:p>
        </p:txBody>
      </p:sp>
    </p:spTree>
    <p:extLst>
      <p:ext uri="{BB962C8B-B14F-4D97-AF65-F5344CB8AC3E}">
        <p14:creationId xmlns:p14="http://schemas.microsoft.com/office/powerpoint/2010/main" val="67456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Basic setup</a:t>
            </a:r>
            <a:endParaRPr lang="en-US" dirty="0">
              <a:solidFill>
                <a:srgbClr val="002060"/>
              </a:solidFill>
            </a:endParaRPr>
          </a:p>
        </p:txBody>
      </p:sp>
      <p:sp>
        <p:nvSpPr>
          <p:cNvPr id="2" name="Content Placeholder 1"/>
          <p:cNvSpPr>
            <a:spLocks noGrp="1"/>
          </p:cNvSpPr>
          <p:nvPr>
            <p:ph idx="1"/>
          </p:nvPr>
        </p:nvSpPr>
        <p:spPr>
          <a:xfrm>
            <a:off x="457200" y="1524000"/>
            <a:ext cx="8458200" cy="4572000"/>
          </a:xfrm>
        </p:spPr>
        <p:txBody>
          <a:bodyPr>
            <a:normAutofit fontScale="62500" lnSpcReduction="20000"/>
          </a:bodyPr>
          <a:lstStyle/>
          <a:p>
            <a:r>
              <a:rPr lang="en-US" b="1" dirty="0" smtClean="0">
                <a:solidFill>
                  <a:srgbClr val="FF0000"/>
                </a:solidFill>
              </a:rPr>
              <a:t>Parts: </a:t>
            </a:r>
            <a:r>
              <a:rPr lang="en-US" dirty="0" smtClean="0"/>
              <a:t>Injection block, column, oven, detector, carrier gas, computer system</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smtClean="0"/>
          </a:p>
          <a:p>
            <a:r>
              <a:rPr lang="en-US" dirty="0" smtClean="0"/>
              <a:t>The temperature of the injection block has to be above 200 </a:t>
            </a:r>
            <a:r>
              <a:rPr lang="en-US" baseline="30000" dirty="0"/>
              <a:t>o</a:t>
            </a:r>
            <a:r>
              <a:rPr lang="en-US" dirty="0"/>
              <a:t>C </a:t>
            </a:r>
            <a:r>
              <a:rPr lang="en-US" dirty="0" smtClean="0"/>
              <a:t>to ensure </a:t>
            </a:r>
            <a:br>
              <a:rPr lang="en-US" dirty="0" smtClean="0"/>
            </a:br>
            <a:r>
              <a:rPr lang="en-US" dirty="0" smtClean="0"/>
              <a:t>a rapid and complete evaporation of the injected sample</a:t>
            </a:r>
          </a:p>
          <a:p>
            <a:r>
              <a:rPr lang="en-US" dirty="0" smtClean="0"/>
              <a:t>The temperature of the detector has to be 20-30 </a:t>
            </a:r>
            <a:r>
              <a:rPr lang="en-US" baseline="30000" dirty="0" smtClean="0"/>
              <a:t>o</a:t>
            </a:r>
            <a:r>
              <a:rPr lang="en-US" dirty="0" smtClean="0"/>
              <a:t>C above the final column temperature to prevent condensation of the compounds</a:t>
            </a:r>
          </a:p>
          <a:p>
            <a:endParaRPr lang="en-US" dirty="0"/>
          </a:p>
        </p:txBody>
      </p:sp>
      <p:sp>
        <p:nvSpPr>
          <p:cNvPr id="5" name="Rectangle 4"/>
          <p:cNvSpPr/>
          <p:nvPr/>
        </p:nvSpPr>
        <p:spPr>
          <a:xfrm>
            <a:off x="838200" y="1981200"/>
            <a:ext cx="7433560" cy="2667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p:nvPr/>
        </p:nvPicPr>
        <p:blipFill>
          <a:blip r:embed="rId2" cstate="print"/>
          <a:srcRect/>
          <a:stretch>
            <a:fillRect/>
          </a:stretch>
        </p:blipFill>
        <p:spPr bwMode="auto">
          <a:xfrm>
            <a:off x="914400" y="2018414"/>
            <a:ext cx="6032500" cy="2590800"/>
          </a:xfrm>
          <a:prstGeom prst="rect">
            <a:avLst/>
          </a:prstGeom>
          <a:noFill/>
          <a:ln w="9525">
            <a:noFill/>
            <a:miter lim="800000"/>
            <a:headEnd/>
            <a:tailEnd/>
          </a:ln>
        </p:spPr>
      </p:pic>
      <p:sp>
        <p:nvSpPr>
          <p:cNvPr id="10" name="Rounded Rectangle 9"/>
          <p:cNvSpPr/>
          <p:nvPr/>
        </p:nvSpPr>
        <p:spPr>
          <a:xfrm>
            <a:off x="6172200" y="2438400"/>
            <a:ext cx="1333500" cy="685800"/>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C:\Users\bacher\AppData\Local\Microsoft\Windows\Temporary Internet Files\Content.IE5\FS8Q0GUO\MC9003606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65189" y="2243936"/>
            <a:ext cx="864411" cy="880264"/>
          </a:xfrm>
          <a:prstGeom prst="rect">
            <a:avLst/>
          </a:prstGeom>
          <a:solidFill>
            <a:schemeClr val="bg2">
              <a:lumMod val="90000"/>
            </a:schemeClr>
          </a:solidFill>
          <a:extLst/>
        </p:spPr>
      </p:pic>
      <p:pic>
        <p:nvPicPr>
          <p:cNvPr id="5123" name="Picture 3" descr="C:\Program Files (x86)\Microsoft Office\MEDIA\CAGCAT10\j028575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86400" y="2265667"/>
            <a:ext cx="1438353" cy="883920"/>
          </a:xfrm>
          <a:prstGeom prst="rect">
            <a:avLst/>
          </a:prstGeom>
          <a:solidFill>
            <a:schemeClr val="bg2">
              <a:lumMod val="90000"/>
            </a:schemeClr>
          </a:solidFill>
          <a:effectLst>
            <a:outerShdw blurRad="50800" dist="50800" dir="5400000" algn="ctr" rotWithShape="0">
              <a:schemeClr val="bg2">
                <a:lumMod val="90000"/>
              </a:schemeClr>
            </a:outerShdw>
          </a:effectLst>
          <a:extLst/>
        </p:spPr>
      </p:pic>
      <p:cxnSp>
        <p:nvCxnSpPr>
          <p:cNvPr id="13" name="Straight Arrow Connector 12"/>
          <p:cNvCxnSpPr/>
          <p:nvPr/>
        </p:nvCxnSpPr>
        <p:spPr>
          <a:xfrm>
            <a:off x="6705600" y="2743200"/>
            <a:ext cx="61087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490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animEffect transition="in" filter="barn(inVertical)">
                                      <p:cBhvr>
                                        <p:cTn id="7" dur="500"/>
                                        <p:tgtEl>
                                          <p:spTgt spid="2">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2" end="12"/>
                                            </p:txEl>
                                          </p:spTgt>
                                        </p:tgtEl>
                                        <p:attrNameLst>
                                          <p:attrName>style.visibility</p:attrName>
                                        </p:attrNameLst>
                                      </p:cBhvr>
                                      <p:to>
                                        <p:strVal val="visible"/>
                                      </p:to>
                                    </p:set>
                                    <p:animEffect transition="in" filter="barn(inVertical)">
                                      <p:cBhvr>
                                        <p:cTn id="1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Theory of Gas Chromatography I</a:t>
            </a:r>
            <a:endParaRPr lang="en-US" dirty="0">
              <a:solidFill>
                <a:srgbClr val="002060"/>
              </a:solidFill>
            </a:endParaRPr>
          </a:p>
        </p:txBody>
      </p:sp>
      <p:sp>
        <p:nvSpPr>
          <p:cNvPr id="2" name="Content Placeholder 1"/>
          <p:cNvSpPr>
            <a:spLocks noGrp="1"/>
          </p:cNvSpPr>
          <p:nvPr>
            <p:ph idx="1"/>
          </p:nvPr>
        </p:nvSpPr>
        <p:spPr>
          <a:xfrm>
            <a:off x="471626" y="1524000"/>
            <a:ext cx="8229600" cy="5105400"/>
          </a:xfrm>
        </p:spPr>
        <p:txBody>
          <a:bodyPr>
            <a:normAutofit/>
          </a:bodyPr>
          <a:lstStyle/>
          <a:p>
            <a:r>
              <a:rPr lang="en-US" sz="1800" dirty="0" smtClean="0"/>
              <a:t>The separation of compounds in a mixture is based on different polarities in </a:t>
            </a:r>
            <a:br>
              <a:rPr lang="en-US" sz="1800" dirty="0" smtClean="0"/>
            </a:br>
            <a:r>
              <a:rPr lang="en-US" sz="1800" dirty="0" smtClean="0"/>
              <a:t>a direct (interaction with stationary phase i.e., solubility) or indirect way </a:t>
            </a:r>
            <a:br>
              <a:rPr lang="en-US" sz="1800" dirty="0" smtClean="0"/>
            </a:br>
            <a:r>
              <a:rPr lang="en-US" sz="1800" dirty="0" smtClean="0"/>
              <a:t>(physical properties i.e., boiling point)</a:t>
            </a:r>
          </a:p>
          <a:p>
            <a:r>
              <a:rPr lang="en-US" sz="1800" dirty="0" smtClean="0"/>
              <a:t>The gas </a:t>
            </a:r>
            <a:r>
              <a:rPr lang="en-US" sz="1800" dirty="0"/>
              <a:t>chromatography column consists of solid support that is covered with </a:t>
            </a:r>
            <a:r>
              <a:rPr lang="en-US" sz="1800" dirty="0" smtClean="0"/>
              <a:t/>
            </a:r>
            <a:br>
              <a:rPr lang="en-US" sz="1800" dirty="0" smtClean="0"/>
            </a:br>
            <a:r>
              <a:rPr lang="en-US" sz="1800" dirty="0" smtClean="0"/>
              <a:t>a </a:t>
            </a:r>
            <a:r>
              <a:rPr lang="en-US" sz="1800" dirty="0"/>
              <a:t>high-boiling </a:t>
            </a:r>
            <a:r>
              <a:rPr lang="en-US" sz="1800" dirty="0" smtClean="0"/>
              <a:t>liquid in a thin capillary tube</a:t>
            </a:r>
            <a:endParaRPr lang="en-US" sz="1800" dirty="0"/>
          </a:p>
          <a:p>
            <a:endParaRPr lang="en-US" sz="2000" dirty="0" smtClean="0"/>
          </a:p>
          <a:p>
            <a:endParaRPr lang="en-US" sz="2000" dirty="0"/>
          </a:p>
          <a:p>
            <a:endParaRPr lang="en-US" sz="2000" dirty="0" smtClean="0"/>
          </a:p>
          <a:p>
            <a:endParaRPr lang="en-US" sz="3200" dirty="0"/>
          </a:p>
          <a:p>
            <a:r>
              <a:rPr lang="en-US" sz="1800" dirty="0" smtClean="0"/>
              <a:t>In the example above, compound “X” has a higher </a:t>
            </a:r>
            <a:br>
              <a:rPr lang="en-US" sz="1800" dirty="0" smtClean="0"/>
            </a:br>
            <a:r>
              <a:rPr lang="en-US" sz="1800" dirty="0" smtClean="0"/>
              <a:t>affinity towards the stationary phase compared to </a:t>
            </a:r>
            <a:br>
              <a:rPr lang="en-US" sz="1800" dirty="0" smtClean="0"/>
            </a:br>
            <a:r>
              <a:rPr lang="en-US" sz="1800" dirty="0" smtClean="0"/>
              <a:t>compound “O”</a:t>
            </a:r>
          </a:p>
          <a:p>
            <a:r>
              <a:rPr lang="en-US" sz="1800" dirty="0" smtClean="0"/>
              <a:t>Compound “O” elutes before compound “X”</a:t>
            </a:r>
            <a:br>
              <a:rPr lang="en-US" sz="1800" dirty="0" smtClean="0"/>
            </a:br>
            <a:r>
              <a:rPr lang="en-US" sz="1800" dirty="0" smtClean="0"/>
              <a:t>because it displays a lower boiling point and</a:t>
            </a:r>
            <a:r>
              <a:rPr lang="en-US" sz="1800" dirty="0"/>
              <a:t/>
            </a:r>
            <a:br>
              <a:rPr lang="en-US" sz="1800" dirty="0"/>
            </a:br>
            <a:r>
              <a:rPr lang="en-US" sz="1800" dirty="0" smtClean="0"/>
              <a:t>a weaker interaction with the stationary phase</a:t>
            </a:r>
            <a:endParaRPr lang="en-US" sz="1800" dirty="0"/>
          </a:p>
        </p:txBody>
      </p:sp>
      <p:pic>
        <p:nvPicPr>
          <p:cNvPr id="4" name="Picture 3"/>
          <p:cNvPicPr/>
          <p:nvPr/>
        </p:nvPicPr>
        <p:blipFill>
          <a:blip r:embed="rId2" cstate="print">
            <a:lum bright="-20000"/>
          </a:blip>
          <a:srcRect/>
          <a:stretch>
            <a:fillRect/>
          </a:stretch>
        </p:blipFill>
        <p:spPr bwMode="auto">
          <a:xfrm>
            <a:off x="1447800" y="3136900"/>
            <a:ext cx="3803904" cy="1587500"/>
          </a:xfrm>
          <a:prstGeom prst="rect">
            <a:avLst/>
          </a:prstGeom>
          <a:solidFill>
            <a:schemeClr val="accent2">
              <a:lumMod val="20000"/>
              <a:lumOff val="80000"/>
            </a:schemeClr>
          </a:solidFill>
          <a:ln w="9525">
            <a:noFill/>
            <a:miter lim="800000"/>
            <a:headEnd/>
            <a:tailEnd/>
          </a:ln>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9244" t="11784" r="8429" b="6511"/>
          <a:stretch/>
        </p:blipFill>
        <p:spPr>
          <a:xfrm>
            <a:off x="5715000" y="3130564"/>
            <a:ext cx="2141292" cy="1593836"/>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t="45737" b="27131"/>
          <a:stretch/>
        </p:blipFill>
        <p:spPr>
          <a:xfrm rot="16200000">
            <a:off x="7314908" y="3459115"/>
            <a:ext cx="2144269" cy="691099"/>
          </a:xfrm>
          <a:prstGeom prst="rect">
            <a:avLst/>
          </a:prstGeom>
        </p:spPr>
      </p:pic>
      <p:grpSp>
        <p:nvGrpSpPr>
          <p:cNvPr id="17" name="Group 16"/>
          <p:cNvGrpSpPr/>
          <p:nvPr/>
        </p:nvGrpSpPr>
        <p:grpSpPr>
          <a:xfrm>
            <a:off x="5715000" y="5182895"/>
            <a:ext cx="2326674" cy="1294105"/>
            <a:chOff x="6172369" y="4942293"/>
            <a:chExt cx="2326674" cy="1294105"/>
          </a:xfrm>
        </p:grpSpPr>
        <p:grpSp>
          <p:nvGrpSpPr>
            <p:cNvPr id="15" name="Group 14"/>
            <p:cNvGrpSpPr/>
            <p:nvPr/>
          </p:nvGrpSpPr>
          <p:grpSpPr>
            <a:xfrm>
              <a:off x="6172369" y="4942293"/>
              <a:ext cx="2326674" cy="1216932"/>
              <a:chOff x="6367464" y="5006313"/>
              <a:chExt cx="2326674" cy="1216932"/>
            </a:xfrm>
          </p:grpSpPr>
          <p:sp>
            <p:nvSpPr>
              <p:cNvPr id="14" name="Rectangle 13"/>
              <p:cNvSpPr/>
              <p:nvPr/>
            </p:nvSpPr>
            <p:spPr>
              <a:xfrm>
                <a:off x="6367464" y="5006313"/>
                <a:ext cx="2326674" cy="12169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nvGrpSpPr>
              <p:cNvPr id="8" name="Group 7"/>
              <p:cNvGrpSpPr/>
              <p:nvPr/>
            </p:nvGrpSpPr>
            <p:grpSpPr>
              <a:xfrm>
                <a:off x="6687817" y="5131862"/>
                <a:ext cx="1807845" cy="948520"/>
                <a:chOff x="0" y="0"/>
                <a:chExt cx="1807873" cy="948520"/>
              </a:xfrm>
            </p:grpSpPr>
            <p:cxnSp>
              <p:nvCxnSpPr>
                <p:cNvPr id="9" name="Straight Connector 8"/>
                <p:cNvCxnSpPr/>
                <p:nvPr/>
              </p:nvCxnSpPr>
              <p:spPr>
                <a:xfrm flipV="1">
                  <a:off x="0" y="948520"/>
                  <a:ext cx="340995" cy="0"/>
                </a:xfrm>
                <a:prstGeom prst="line">
                  <a:avLst/>
                </a:prstGeom>
              </p:spPr>
              <p:style>
                <a:lnRef idx="1">
                  <a:schemeClr val="dk1"/>
                </a:lnRef>
                <a:fillRef idx="0">
                  <a:schemeClr val="dk1"/>
                </a:fillRef>
                <a:effectRef idx="0">
                  <a:schemeClr val="dk1"/>
                </a:effectRef>
                <a:fontRef idx="minor">
                  <a:schemeClr val="tx1"/>
                </a:fontRef>
              </p:style>
            </p:cxnSp>
            <p:sp>
              <p:nvSpPr>
                <p:cNvPr id="10" name="Freeform 9"/>
                <p:cNvSpPr/>
                <p:nvPr/>
              </p:nvSpPr>
              <p:spPr>
                <a:xfrm>
                  <a:off x="341194" y="334370"/>
                  <a:ext cx="306705" cy="614045"/>
                </a:xfrm>
                <a:custGeom>
                  <a:avLst/>
                  <a:gdLst>
                    <a:gd name="connsiteX0" fmla="*/ 0 w 307075"/>
                    <a:gd name="connsiteY0" fmla="*/ 614149 h 614149"/>
                    <a:gd name="connsiteX1" fmla="*/ 116006 w 307075"/>
                    <a:gd name="connsiteY1" fmla="*/ 0 h 614149"/>
                    <a:gd name="connsiteX2" fmla="*/ 307075 w 307075"/>
                    <a:gd name="connsiteY2" fmla="*/ 614149 h 614149"/>
                    <a:gd name="connsiteX3" fmla="*/ 307075 w 307075"/>
                    <a:gd name="connsiteY3" fmla="*/ 614149 h 614149"/>
                  </a:gdLst>
                  <a:ahLst/>
                  <a:cxnLst>
                    <a:cxn ang="0">
                      <a:pos x="connsiteX0" y="connsiteY0"/>
                    </a:cxn>
                    <a:cxn ang="0">
                      <a:pos x="connsiteX1" y="connsiteY1"/>
                    </a:cxn>
                    <a:cxn ang="0">
                      <a:pos x="connsiteX2" y="connsiteY2"/>
                    </a:cxn>
                    <a:cxn ang="0">
                      <a:pos x="connsiteX3" y="connsiteY3"/>
                    </a:cxn>
                  </a:cxnLst>
                  <a:rect l="l" t="t" r="r" b="b"/>
                  <a:pathLst>
                    <a:path w="307075" h="614149">
                      <a:moveTo>
                        <a:pt x="0" y="614149"/>
                      </a:moveTo>
                      <a:cubicBezTo>
                        <a:pt x="32413" y="307074"/>
                        <a:pt x="64827" y="0"/>
                        <a:pt x="116006" y="0"/>
                      </a:cubicBezTo>
                      <a:cubicBezTo>
                        <a:pt x="167185" y="0"/>
                        <a:pt x="307075" y="614149"/>
                        <a:pt x="307075" y="614149"/>
                      </a:cubicBezTo>
                      <a:lnTo>
                        <a:pt x="307075" y="614149"/>
                      </a:ln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a:p>
              </p:txBody>
            </p:sp>
            <p:sp>
              <p:nvSpPr>
                <p:cNvPr id="11" name="Freeform 10"/>
                <p:cNvSpPr/>
                <p:nvPr/>
              </p:nvSpPr>
              <p:spPr>
                <a:xfrm>
                  <a:off x="982639" y="0"/>
                  <a:ext cx="306705" cy="941070"/>
                </a:xfrm>
                <a:custGeom>
                  <a:avLst/>
                  <a:gdLst>
                    <a:gd name="connsiteX0" fmla="*/ 0 w 307075"/>
                    <a:gd name="connsiteY0" fmla="*/ 614149 h 614149"/>
                    <a:gd name="connsiteX1" fmla="*/ 116006 w 307075"/>
                    <a:gd name="connsiteY1" fmla="*/ 0 h 614149"/>
                    <a:gd name="connsiteX2" fmla="*/ 307075 w 307075"/>
                    <a:gd name="connsiteY2" fmla="*/ 614149 h 614149"/>
                    <a:gd name="connsiteX3" fmla="*/ 307075 w 307075"/>
                    <a:gd name="connsiteY3" fmla="*/ 614149 h 614149"/>
                  </a:gdLst>
                  <a:ahLst/>
                  <a:cxnLst>
                    <a:cxn ang="0">
                      <a:pos x="connsiteX0" y="connsiteY0"/>
                    </a:cxn>
                    <a:cxn ang="0">
                      <a:pos x="connsiteX1" y="connsiteY1"/>
                    </a:cxn>
                    <a:cxn ang="0">
                      <a:pos x="connsiteX2" y="connsiteY2"/>
                    </a:cxn>
                    <a:cxn ang="0">
                      <a:pos x="connsiteX3" y="connsiteY3"/>
                    </a:cxn>
                  </a:cxnLst>
                  <a:rect l="l" t="t" r="r" b="b"/>
                  <a:pathLst>
                    <a:path w="307075" h="614149">
                      <a:moveTo>
                        <a:pt x="0" y="614149"/>
                      </a:moveTo>
                      <a:cubicBezTo>
                        <a:pt x="32413" y="307074"/>
                        <a:pt x="64827" y="0"/>
                        <a:pt x="116006" y="0"/>
                      </a:cubicBezTo>
                      <a:cubicBezTo>
                        <a:pt x="167185" y="0"/>
                        <a:pt x="307075" y="614149"/>
                        <a:pt x="307075" y="614149"/>
                      </a:cubicBezTo>
                      <a:lnTo>
                        <a:pt x="307075" y="614149"/>
                      </a:lnTo>
                    </a:path>
                  </a:pathLst>
                </a:custGeom>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a:p>
              </p:txBody>
            </p:sp>
            <p:cxnSp>
              <p:nvCxnSpPr>
                <p:cNvPr id="12" name="Straight Connector 11"/>
                <p:cNvCxnSpPr/>
                <p:nvPr/>
              </p:nvCxnSpPr>
              <p:spPr>
                <a:xfrm flipV="1">
                  <a:off x="641445" y="941696"/>
                  <a:ext cx="340995"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1289713" y="948520"/>
                  <a:ext cx="51816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grpSp>
        <p:sp>
          <p:nvSpPr>
            <p:cNvPr id="16" name="TextBox 15"/>
            <p:cNvSpPr txBox="1"/>
            <p:nvPr/>
          </p:nvSpPr>
          <p:spPr>
            <a:xfrm>
              <a:off x="6818293" y="5959399"/>
              <a:ext cx="992579" cy="276999"/>
            </a:xfrm>
            <a:prstGeom prst="rect">
              <a:avLst/>
            </a:prstGeom>
            <a:noFill/>
          </p:spPr>
          <p:txBody>
            <a:bodyPr wrap="none" rtlCol="0">
              <a:spAutoFit/>
            </a:bodyPr>
            <a:lstStyle/>
            <a:p>
              <a:r>
                <a:rPr lang="en-US" sz="1200" b="1" dirty="0" smtClean="0"/>
                <a:t>O               X</a:t>
              </a:r>
              <a:endParaRPr lang="en-US" sz="1200" b="1" dirty="0"/>
            </a:p>
          </p:txBody>
        </p:sp>
      </p:grpSp>
      <p:sp>
        <p:nvSpPr>
          <p:cNvPr id="5" name="TextBox 4"/>
          <p:cNvSpPr txBox="1"/>
          <p:nvPr/>
        </p:nvSpPr>
        <p:spPr>
          <a:xfrm>
            <a:off x="7620000" y="5949841"/>
            <a:ext cx="476412" cy="276999"/>
          </a:xfrm>
          <a:prstGeom prst="rect">
            <a:avLst/>
          </a:prstGeom>
          <a:noFill/>
        </p:spPr>
        <p:txBody>
          <a:bodyPr wrap="none" rtlCol="0">
            <a:spAutoFit/>
          </a:bodyPr>
          <a:lstStyle/>
          <a:p>
            <a:r>
              <a:rPr lang="en-US" sz="1200" b="1" dirty="0" smtClean="0"/>
              <a:t>time</a:t>
            </a:r>
            <a:endParaRPr lang="en-US" sz="1200" b="1" dirty="0"/>
          </a:p>
        </p:txBody>
      </p:sp>
      <p:sp>
        <p:nvSpPr>
          <p:cNvPr id="18" name="TextBox 17"/>
          <p:cNvSpPr txBox="1"/>
          <p:nvPr/>
        </p:nvSpPr>
        <p:spPr>
          <a:xfrm>
            <a:off x="6742378" y="6076890"/>
            <a:ext cx="268022" cy="400110"/>
          </a:xfrm>
          <a:prstGeom prst="rect">
            <a:avLst/>
          </a:prstGeom>
          <a:noFill/>
        </p:spPr>
        <p:txBody>
          <a:bodyPr wrap="none" rtlCol="0">
            <a:spAutoFit/>
          </a:bodyPr>
          <a:lstStyle/>
          <a:p>
            <a:r>
              <a:rPr lang="en-US" sz="2000" b="1" dirty="0" smtClean="0">
                <a:latin typeface="Times New Roman"/>
                <a:cs typeface="Times New Roman"/>
              </a:rPr>
              <a:t>‖</a:t>
            </a:r>
            <a:endParaRPr lang="en-US" sz="2000" b="1" dirty="0"/>
          </a:p>
        </p:txBody>
      </p:sp>
    </p:spTree>
    <p:extLst>
      <p:ext uri="{BB962C8B-B14F-4D97-AF65-F5344CB8AC3E}">
        <p14:creationId xmlns:p14="http://schemas.microsoft.com/office/powerpoint/2010/main" val="243722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ppt_w</p:attrName>
                                        </p:attrNameLst>
                                      </p:cBhvr>
                                      <p:tavLst>
                                        <p:tav tm="0">
                                          <p:val>
                                            <p:fltVal val="0"/>
                                          </p:val>
                                        </p:tav>
                                        <p:tav tm="100000">
                                          <p:val>
                                            <p:strVal val="#ppt_w"/>
                                          </p:val>
                                        </p:tav>
                                      </p:tavLst>
                                    </p:anim>
                                    <p:anim calcmode="lin" valueType="num">
                                      <p:cBhvr>
                                        <p:cTn id="11" dur="500" fill="hold"/>
                                        <p:tgtEl>
                                          <p:spTgt spid="6"/>
                                        </p:tgtEl>
                                        <p:attrNameLst>
                                          <p:attrName>ppt_h</p:attrName>
                                        </p:attrNameLst>
                                      </p:cBhvr>
                                      <p:tavLst>
                                        <p:tav tm="0">
                                          <p:val>
                                            <p:fltVal val="0"/>
                                          </p:val>
                                        </p:tav>
                                        <p:tav tm="100000">
                                          <p:val>
                                            <p:strVal val="#ppt_h"/>
                                          </p:val>
                                        </p:tav>
                                      </p:tavLst>
                                    </p:anim>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arn(inVertic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par>
                                <p:cTn id="33" presetID="53" presetClass="entr" presetSubtype="16"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Effect transition="in" filter="fade">
                                      <p:cBhvr>
                                        <p:cTn id="37" dur="500"/>
                                        <p:tgtEl>
                                          <p:spTgt spid="17"/>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barn(inVertical)">
                                      <p:cBhvr>
                                        <p:cTn id="40" dur="500"/>
                                        <p:tgtEl>
                                          <p:spTgt spid="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p:cTn id="43" dur="500" fill="hold"/>
                                        <p:tgtEl>
                                          <p:spTgt spid="18"/>
                                        </p:tgtEl>
                                        <p:attrNameLst>
                                          <p:attrName>ppt_w</p:attrName>
                                        </p:attrNameLst>
                                      </p:cBhvr>
                                      <p:tavLst>
                                        <p:tav tm="0">
                                          <p:val>
                                            <p:fltVal val="0"/>
                                          </p:val>
                                        </p:tav>
                                        <p:tav tm="100000">
                                          <p:val>
                                            <p:strVal val="#ppt_w"/>
                                          </p:val>
                                        </p:tav>
                                      </p:tavLst>
                                    </p:anim>
                                    <p:anim calcmode="lin" valueType="num">
                                      <p:cBhvr>
                                        <p:cTn id="44" dur="500" fill="hold"/>
                                        <p:tgtEl>
                                          <p:spTgt spid="18"/>
                                        </p:tgtEl>
                                        <p:attrNameLst>
                                          <p:attrName>ppt_h</p:attrName>
                                        </p:attrNameLst>
                                      </p:cBhvr>
                                      <p:tavLst>
                                        <p:tav tm="0">
                                          <p:val>
                                            <p:fltVal val="0"/>
                                          </p:val>
                                        </p:tav>
                                        <p:tav tm="100000">
                                          <p:val>
                                            <p:strVal val="#ppt_h"/>
                                          </p:val>
                                        </p:tav>
                                      </p:tavLst>
                                    </p:anim>
                                    <p:animEffect transition="in" filter="fade">
                                      <p:cBhvr>
                                        <p:cTn id="4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of Gas </a:t>
            </a:r>
            <a:r>
              <a:rPr lang="en-US" dirty="0" smtClean="0">
                <a:solidFill>
                  <a:srgbClr val="002060"/>
                </a:solidFill>
              </a:rPr>
              <a:t>Chromatography II</a:t>
            </a:r>
            <a:endParaRPr lang="en-US" dirty="0"/>
          </a:p>
        </p:txBody>
      </p:sp>
      <p:sp>
        <p:nvSpPr>
          <p:cNvPr id="2" name="Content Placeholder 1"/>
          <p:cNvSpPr>
            <a:spLocks noGrp="1"/>
          </p:cNvSpPr>
          <p:nvPr>
            <p:ph idx="1"/>
          </p:nvPr>
        </p:nvSpPr>
        <p:spPr>
          <a:xfrm>
            <a:off x="457200" y="1371600"/>
            <a:ext cx="8229600" cy="5029200"/>
          </a:xfrm>
        </p:spPr>
        <p:txBody>
          <a:bodyPr>
            <a:normAutofit fontScale="92500" lnSpcReduction="20000"/>
          </a:bodyPr>
          <a:lstStyle/>
          <a:p>
            <a:r>
              <a:rPr lang="en-US" b="1" dirty="0"/>
              <a:t>What influences the outcome in the </a:t>
            </a:r>
            <a:r>
              <a:rPr lang="en-US" b="1" dirty="0" smtClean="0"/>
              <a:t>GC </a:t>
            </a:r>
            <a:r>
              <a:rPr lang="en-US" b="1" dirty="0"/>
              <a:t>run?</a:t>
            </a:r>
          </a:p>
          <a:p>
            <a:pPr lvl="1"/>
            <a:r>
              <a:rPr lang="en-US" b="1" i="1" dirty="0">
                <a:solidFill>
                  <a:srgbClr val="002060"/>
                </a:solidFill>
              </a:rPr>
              <a:t>The boiling point of the </a:t>
            </a:r>
            <a:r>
              <a:rPr lang="en-US" b="1" i="1" dirty="0" smtClean="0">
                <a:solidFill>
                  <a:srgbClr val="002060"/>
                </a:solidFill>
              </a:rPr>
              <a:t>compound</a:t>
            </a:r>
          </a:p>
          <a:p>
            <a:pPr lvl="2"/>
            <a:r>
              <a:rPr lang="en-US" dirty="0" smtClean="0">
                <a:solidFill>
                  <a:srgbClr val="660033"/>
                </a:solidFill>
              </a:rPr>
              <a:t>The higher the boiling point is</a:t>
            </a:r>
            <a:r>
              <a:rPr lang="en-US" dirty="0" smtClean="0">
                <a:solidFill>
                  <a:srgbClr val="660033"/>
                </a:solidFill>
              </a:rPr>
              <a:t>, </a:t>
            </a:r>
            <a:r>
              <a:rPr lang="en-US" dirty="0" smtClean="0">
                <a:solidFill>
                  <a:srgbClr val="660033"/>
                </a:solidFill>
              </a:rPr>
              <a:t>the slower the compound is going to migrate through </a:t>
            </a:r>
            <a:r>
              <a:rPr lang="en-US" dirty="0" smtClean="0">
                <a:solidFill>
                  <a:srgbClr val="660033"/>
                </a:solidFill>
              </a:rPr>
              <a:t>the </a:t>
            </a:r>
            <a:r>
              <a:rPr lang="en-US" dirty="0" smtClean="0">
                <a:solidFill>
                  <a:srgbClr val="660033"/>
                </a:solidFill>
              </a:rPr>
              <a:t>column resulting in a longer retention time</a:t>
            </a:r>
            <a:endParaRPr lang="en-US" dirty="0">
              <a:solidFill>
                <a:srgbClr val="660033"/>
              </a:solidFill>
            </a:endParaRPr>
          </a:p>
          <a:p>
            <a:pPr lvl="1"/>
            <a:r>
              <a:rPr lang="en-US" b="1" i="1" dirty="0">
                <a:solidFill>
                  <a:srgbClr val="002060"/>
                </a:solidFill>
              </a:rPr>
              <a:t>The polarity of the compound compared to the polarity </a:t>
            </a:r>
            <a:r>
              <a:rPr lang="en-US" b="1" i="1" dirty="0" smtClean="0">
                <a:solidFill>
                  <a:srgbClr val="002060"/>
                </a:solidFill>
              </a:rPr>
              <a:t>of the column</a:t>
            </a:r>
          </a:p>
          <a:p>
            <a:pPr lvl="2"/>
            <a:r>
              <a:rPr lang="en-US" dirty="0" smtClean="0">
                <a:solidFill>
                  <a:srgbClr val="660033"/>
                </a:solidFill>
              </a:rPr>
              <a:t>The </a:t>
            </a:r>
            <a:r>
              <a:rPr lang="en-US" dirty="0" smtClean="0">
                <a:solidFill>
                  <a:srgbClr val="660033"/>
                </a:solidFill>
              </a:rPr>
              <a:t>stronger </a:t>
            </a:r>
            <a:r>
              <a:rPr lang="en-US" dirty="0" smtClean="0">
                <a:solidFill>
                  <a:srgbClr val="660033"/>
                </a:solidFill>
              </a:rPr>
              <a:t>the interaction of the compound with the stationary phase is going to be, which increases the </a:t>
            </a:r>
            <a:r>
              <a:rPr lang="en-US" dirty="0" smtClean="0">
                <a:solidFill>
                  <a:srgbClr val="660033"/>
                </a:solidFill>
              </a:rPr>
              <a:t/>
            </a:r>
            <a:br>
              <a:rPr lang="en-US" dirty="0" smtClean="0">
                <a:solidFill>
                  <a:srgbClr val="660033"/>
                </a:solidFill>
              </a:rPr>
            </a:br>
            <a:r>
              <a:rPr lang="en-US" dirty="0" smtClean="0">
                <a:solidFill>
                  <a:srgbClr val="660033"/>
                </a:solidFill>
              </a:rPr>
              <a:t>retention </a:t>
            </a:r>
            <a:r>
              <a:rPr lang="en-US" dirty="0" smtClean="0">
                <a:solidFill>
                  <a:srgbClr val="660033"/>
                </a:solidFill>
              </a:rPr>
              <a:t>time </a:t>
            </a:r>
            <a:r>
              <a:rPr lang="en-US" dirty="0" smtClean="0">
                <a:solidFill>
                  <a:srgbClr val="660033"/>
                </a:solidFill>
              </a:rPr>
              <a:t> </a:t>
            </a:r>
            <a:endParaRPr lang="en-US" dirty="0">
              <a:solidFill>
                <a:srgbClr val="660033"/>
              </a:solidFill>
            </a:endParaRPr>
          </a:p>
          <a:p>
            <a:pPr lvl="1"/>
            <a:r>
              <a:rPr lang="en-US" b="1" i="1" dirty="0">
                <a:solidFill>
                  <a:srgbClr val="002060"/>
                </a:solidFill>
              </a:rPr>
              <a:t>The column </a:t>
            </a:r>
            <a:r>
              <a:rPr lang="en-US" b="1" i="1" dirty="0" smtClean="0">
                <a:solidFill>
                  <a:srgbClr val="002060"/>
                </a:solidFill>
              </a:rPr>
              <a:t>temperature</a:t>
            </a:r>
          </a:p>
          <a:p>
            <a:pPr lvl="2"/>
            <a:r>
              <a:rPr lang="en-US" dirty="0" smtClean="0">
                <a:solidFill>
                  <a:srgbClr val="660033"/>
                </a:solidFill>
              </a:rPr>
              <a:t>A lower temperature allows for more interaction of the compound with the stationary phase resulting in longer retention times with improved separation  </a:t>
            </a:r>
            <a:endParaRPr lang="en-US" dirty="0">
              <a:solidFill>
                <a:srgbClr val="660033"/>
              </a:solidFill>
            </a:endParaRPr>
          </a:p>
        </p:txBody>
      </p:sp>
    </p:spTree>
    <p:extLst>
      <p:ext uri="{BB962C8B-B14F-4D97-AF65-F5344CB8AC3E}">
        <p14:creationId xmlns:p14="http://schemas.microsoft.com/office/powerpoint/2010/main" val="130703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Theory of Gas </a:t>
            </a:r>
            <a:r>
              <a:rPr lang="en-US" dirty="0" smtClean="0">
                <a:solidFill>
                  <a:srgbClr val="002060"/>
                </a:solidFill>
              </a:rPr>
              <a:t>Chromatography III</a:t>
            </a:r>
            <a:endParaRPr lang="en-US" dirty="0"/>
          </a:p>
        </p:txBody>
      </p:sp>
      <p:sp>
        <p:nvSpPr>
          <p:cNvPr id="2" name="Content Placeholder 1"/>
          <p:cNvSpPr>
            <a:spLocks noGrp="1"/>
          </p:cNvSpPr>
          <p:nvPr>
            <p:ph idx="1"/>
          </p:nvPr>
        </p:nvSpPr>
        <p:spPr>
          <a:xfrm>
            <a:off x="457200" y="1524000"/>
            <a:ext cx="8229600" cy="5105400"/>
          </a:xfrm>
        </p:spPr>
        <p:txBody>
          <a:bodyPr>
            <a:normAutofit fontScale="77500" lnSpcReduction="20000"/>
          </a:bodyPr>
          <a:lstStyle/>
          <a:p>
            <a:pPr lvl="1"/>
            <a:r>
              <a:rPr lang="en-US" b="1" i="1" dirty="0">
                <a:solidFill>
                  <a:srgbClr val="002060"/>
                </a:solidFill>
              </a:rPr>
              <a:t>Carrier gas flow rate</a:t>
            </a:r>
          </a:p>
          <a:p>
            <a:pPr lvl="2"/>
            <a:r>
              <a:rPr lang="en-US" dirty="0">
                <a:solidFill>
                  <a:srgbClr val="660033"/>
                </a:solidFill>
              </a:rPr>
              <a:t>A higher flow rate allows for less interaction </a:t>
            </a:r>
            <a:r>
              <a:rPr lang="en-US" dirty="0" smtClean="0">
                <a:solidFill>
                  <a:srgbClr val="660033"/>
                </a:solidFill>
              </a:rPr>
              <a:t>of the compound with </a:t>
            </a:r>
            <a:br>
              <a:rPr lang="en-US" dirty="0" smtClean="0">
                <a:solidFill>
                  <a:srgbClr val="660033"/>
                </a:solidFill>
              </a:rPr>
            </a:br>
            <a:r>
              <a:rPr lang="en-US" dirty="0" smtClean="0">
                <a:solidFill>
                  <a:srgbClr val="660033"/>
                </a:solidFill>
              </a:rPr>
              <a:t>the </a:t>
            </a:r>
            <a:r>
              <a:rPr lang="en-US" dirty="0">
                <a:solidFill>
                  <a:srgbClr val="660033"/>
                </a:solidFill>
              </a:rPr>
              <a:t>stationary </a:t>
            </a:r>
            <a:r>
              <a:rPr lang="en-US" dirty="0" smtClean="0">
                <a:solidFill>
                  <a:srgbClr val="660033"/>
                </a:solidFill>
              </a:rPr>
              <a:t>phase  resulting in shorter </a:t>
            </a:r>
            <a:r>
              <a:rPr lang="en-US" dirty="0">
                <a:solidFill>
                  <a:srgbClr val="660033"/>
                </a:solidFill>
              </a:rPr>
              <a:t>retention times with poorer separation </a:t>
            </a:r>
            <a:r>
              <a:rPr lang="en-US" dirty="0" smtClean="0">
                <a:solidFill>
                  <a:srgbClr val="660033"/>
                </a:solidFill>
              </a:rPr>
              <a:t> </a:t>
            </a:r>
            <a:endParaRPr lang="en-US" dirty="0">
              <a:solidFill>
                <a:srgbClr val="660033"/>
              </a:solidFill>
            </a:endParaRPr>
          </a:p>
          <a:p>
            <a:pPr lvl="1"/>
            <a:r>
              <a:rPr lang="en-US" b="1" i="1" dirty="0">
                <a:solidFill>
                  <a:srgbClr val="002060"/>
                </a:solidFill>
              </a:rPr>
              <a:t>Column length</a:t>
            </a:r>
          </a:p>
          <a:p>
            <a:pPr lvl="2"/>
            <a:r>
              <a:rPr lang="en-US" dirty="0">
                <a:solidFill>
                  <a:srgbClr val="660033"/>
                </a:solidFill>
              </a:rPr>
              <a:t>A longer retention time with better </a:t>
            </a:r>
            <a:r>
              <a:rPr lang="en-US" dirty="0" smtClean="0">
                <a:solidFill>
                  <a:srgbClr val="660033"/>
                </a:solidFill>
              </a:rPr>
              <a:t/>
            </a:r>
            <a:br>
              <a:rPr lang="en-US" dirty="0" smtClean="0">
                <a:solidFill>
                  <a:srgbClr val="660033"/>
                </a:solidFill>
              </a:rPr>
            </a:br>
            <a:r>
              <a:rPr lang="en-US" dirty="0" smtClean="0">
                <a:solidFill>
                  <a:srgbClr val="660033"/>
                </a:solidFill>
              </a:rPr>
              <a:t>separation will </a:t>
            </a:r>
            <a:r>
              <a:rPr lang="en-US" dirty="0" smtClean="0">
                <a:solidFill>
                  <a:srgbClr val="660033"/>
                </a:solidFill>
              </a:rPr>
              <a:t>be observed but also </a:t>
            </a:r>
            <a:r>
              <a:rPr lang="en-US" dirty="0" smtClean="0">
                <a:solidFill>
                  <a:srgbClr val="660033"/>
                </a:solidFill>
              </a:rPr>
              <a:t/>
            </a:r>
            <a:br>
              <a:rPr lang="en-US" dirty="0" smtClean="0">
                <a:solidFill>
                  <a:srgbClr val="660033"/>
                </a:solidFill>
              </a:rPr>
            </a:br>
            <a:r>
              <a:rPr lang="en-US" dirty="0" smtClean="0">
                <a:solidFill>
                  <a:srgbClr val="660033"/>
                </a:solidFill>
              </a:rPr>
              <a:t>peak </a:t>
            </a:r>
            <a:r>
              <a:rPr lang="en-US" dirty="0" smtClean="0">
                <a:solidFill>
                  <a:srgbClr val="660033"/>
                </a:solidFill>
              </a:rPr>
              <a:t>broadening due </a:t>
            </a:r>
            <a:r>
              <a:rPr lang="en-US" dirty="0" smtClean="0">
                <a:solidFill>
                  <a:srgbClr val="660033"/>
                </a:solidFill>
              </a:rPr>
              <a:t>to </a:t>
            </a:r>
            <a:r>
              <a:rPr lang="en-US" dirty="0" smtClean="0">
                <a:solidFill>
                  <a:srgbClr val="660033"/>
                </a:solidFill>
              </a:rPr>
              <a:t>increased </a:t>
            </a:r>
            <a:r>
              <a:rPr lang="en-US" dirty="0" smtClean="0">
                <a:solidFill>
                  <a:srgbClr val="660033"/>
                </a:solidFill>
              </a:rPr>
              <a:t/>
            </a:r>
            <a:br>
              <a:rPr lang="en-US" dirty="0" smtClean="0">
                <a:solidFill>
                  <a:srgbClr val="660033"/>
                </a:solidFill>
              </a:rPr>
            </a:br>
            <a:r>
              <a:rPr lang="en-US" dirty="0" smtClean="0">
                <a:solidFill>
                  <a:srgbClr val="660033"/>
                </a:solidFill>
              </a:rPr>
              <a:t>longitudinal </a:t>
            </a:r>
            <a:r>
              <a:rPr lang="en-US" dirty="0" smtClean="0">
                <a:solidFill>
                  <a:srgbClr val="660033"/>
                </a:solidFill>
              </a:rPr>
              <a:t>diffusion</a:t>
            </a:r>
            <a:endParaRPr lang="en-US" dirty="0">
              <a:solidFill>
                <a:srgbClr val="660033"/>
              </a:solidFill>
            </a:endParaRPr>
          </a:p>
          <a:p>
            <a:pPr lvl="1"/>
            <a:r>
              <a:rPr lang="en-US" b="1" i="1" dirty="0">
                <a:solidFill>
                  <a:srgbClr val="002060"/>
                </a:solidFill>
              </a:rPr>
              <a:t>Amount of the material injected</a:t>
            </a:r>
          </a:p>
          <a:p>
            <a:pPr lvl="2"/>
            <a:r>
              <a:rPr lang="en-US" dirty="0">
                <a:solidFill>
                  <a:srgbClr val="660033"/>
                </a:solidFill>
              </a:rPr>
              <a:t>If too much material is injected, close peaks will overlap, which makes the identification (i.e., mass spectrometry) and </a:t>
            </a:r>
            <a:r>
              <a:rPr lang="en-US" dirty="0" smtClean="0">
                <a:solidFill>
                  <a:srgbClr val="660033"/>
                </a:solidFill>
              </a:rPr>
              <a:t>the quantitation of the compounds more difficult if not impossible</a:t>
            </a:r>
            <a:endParaRPr lang="en-US" dirty="0">
              <a:solidFill>
                <a:srgbClr val="660033"/>
              </a:solidFill>
            </a:endParaRPr>
          </a:p>
          <a:p>
            <a:pPr lvl="1"/>
            <a:r>
              <a:rPr lang="en-US" b="1" dirty="0" smtClean="0">
                <a:solidFill>
                  <a:srgbClr val="FF0000"/>
                </a:solidFill>
              </a:rPr>
              <a:t>The conditions have to be adjusted for each separation problem, which will be very difficult if the compounds </a:t>
            </a:r>
            <a:br>
              <a:rPr lang="en-US" b="1" dirty="0" smtClean="0">
                <a:solidFill>
                  <a:srgbClr val="FF0000"/>
                </a:solidFill>
              </a:rPr>
            </a:br>
            <a:r>
              <a:rPr lang="en-US" b="1" dirty="0" smtClean="0">
                <a:solidFill>
                  <a:srgbClr val="FF0000"/>
                </a:solidFill>
              </a:rPr>
              <a:t>to be separated have similar very properties. The goal </a:t>
            </a:r>
            <a:br>
              <a:rPr lang="en-US" b="1" dirty="0" smtClean="0">
                <a:solidFill>
                  <a:srgbClr val="FF0000"/>
                </a:solidFill>
              </a:rPr>
            </a:br>
            <a:r>
              <a:rPr lang="en-US" b="1" dirty="0" smtClean="0">
                <a:solidFill>
                  <a:srgbClr val="FF0000"/>
                </a:solidFill>
              </a:rPr>
              <a:t>is to optimize the separation and the retention time for </a:t>
            </a:r>
            <a:br>
              <a:rPr lang="en-US" b="1" dirty="0" smtClean="0">
                <a:solidFill>
                  <a:srgbClr val="FF0000"/>
                </a:solidFill>
              </a:rPr>
            </a:br>
            <a:r>
              <a:rPr lang="en-US" b="1" dirty="0" smtClean="0">
                <a:solidFill>
                  <a:srgbClr val="FF0000"/>
                </a:solidFill>
              </a:rPr>
              <a:t>a given separation problem.</a:t>
            </a:r>
            <a:endParaRPr lang="en-US" b="1" dirty="0">
              <a:solidFill>
                <a:srgbClr val="FF0000"/>
              </a:solidFill>
            </a:endParaRPr>
          </a:p>
          <a:p>
            <a:endParaRPr lang="en-US" dirty="0"/>
          </a:p>
        </p:txBody>
      </p:sp>
      <p:pic>
        <p:nvPicPr>
          <p:cNvPr id="5122" name="Picture 2" descr="http://community.asdlib.org/imageandvideoexchangeforum/files/2013/08/Figure12.18.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257800" y="2590800"/>
            <a:ext cx="3474720" cy="1459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28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2">
                                            <p:txEl>
                                              <p:pRg st="2" end="2"/>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p:cTn id="24"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2">
                                            <p:txEl>
                                              <p:pRg st="3" end="3"/>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5122"/>
                                        </p:tgtEl>
                                        <p:attrNameLst>
                                          <p:attrName>style.visibility</p:attrName>
                                        </p:attrNameLst>
                                      </p:cBhvr>
                                      <p:to>
                                        <p:strVal val="visible"/>
                                      </p:to>
                                    </p:set>
                                    <p:anim calcmode="lin" valueType="num">
                                      <p:cBhvr>
                                        <p:cTn id="29" dur="500" fill="hold"/>
                                        <p:tgtEl>
                                          <p:spTgt spid="5122"/>
                                        </p:tgtEl>
                                        <p:attrNameLst>
                                          <p:attrName>ppt_w</p:attrName>
                                        </p:attrNameLst>
                                      </p:cBhvr>
                                      <p:tavLst>
                                        <p:tav tm="0">
                                          <p:val>
                                            <p:fltVal val="0"/>
                                          </p:val>
                                        </p:tav>
                                        <p:tav tm="100000">
                                          <p:val>
                                            <p:strVal val="#ppt_w"/>
                                          </p:val>
                                        </p:tav>
                                      </p:tavLst>
                                    </p:anim>
                                    <p:anim calcmode="lin" valueType="num">
                                      <p:cBhvr>
                                        <p:cTn id="30" dur="500" fill="hold"/>
                                        <p:tgtEl>
                                          <p:spTgt spid="5122"/>
                                        </p:tgtEl>
                                        <p:attrNameLst>
                                          <p:attrName>ppt_h</p:attrName>
                                        </p:attrNameLst>
                                      </p:cBhvr>
                                      <p:tavLst>
                                        <p:tav tm="0">
                                          <p:val>
                                            <p:fltVal val="0"/>
                                          </p:val>
                                        </p:tav>
                                        <p:tav tm="100000">
                                          <p:val>
                                            <p:strVal val="#ppt_h"/>
                                          </p:val>
                                        </p:tav>
                                      </p:tavLst>
                                    </p:anim>
                                    <p:animEffect transition="in" filter="fade">
                                      <p:cBhvr>
                                        <p:cTn id="31" dur="500"/>
                                        <p:tgtEl>
                                          <p:spTgt spid="5122"/>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 calcmode="lin" valueType="num">
                                      <p:cBhvr>
                                        <p:cTn id="36"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8" dur="500"/>
                                        <p:tgtEl>
                                          <p:spTgt spid="2">
                                            <p:txEl>
                                              <p:pRg st="4" end="4"/>
                                            </p:txEl>
                                          </p:spTgt>
                                        </p:tgtEl>
                                      </p:cBhvr>
                                    </p:animEffect>
                                  </p:childTnLst>
                                </p:cTn>
                              </p:par>
                              <p:par>
                                <p:cTn id="39" presetID="53" presetClass="entr" presetSubtype="16" fill="hold" nodeType="with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 calcmode="lin" valueType="num">
                                      <p:cBhvr>
                                        <p:cTn id="4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2">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2">
                                            <p:txEl>
                                              <p:pRg st="6" end="6"/>
                                            </p:txEl>
                                          </p:spTgt>
                                        </p:tgtEl>
                                        <p:attrNameLst>
                                          <p:attrName>style.visibility</p:attrName>
                                        </p:attrNameLst>
                                      </p:cBhvr>
                                      <p:to>
                                        <p:strVal val="visible"/>
                                      </p:to>
                                    </p:set>
                                    <p:anim calcmode="lin" valueType="num">
                                      <p:cBhvr>
                                        <p:cTn id="4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50"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Detectors I</a:t>
            </a:r>
            <a:endParaRPr lang="en-US" dirty="0">
              <a:solidFill>
                <a:srgbClr val="002060"/>
              </a:solidFill>
            </a:endParaRPr>
          </a:p>
        </p:txBody>
      </p:sp>
      <p:sp>
        <p:nvSpPr>
          <p:cNvPr id="2" name="Content Placeholder 1"/>
          <p:cNvSpPr>
            <a:spLocks noGrp="1"/>
          </p:cNvSpPr>
          <p:nvPr>
            <p:ph idx="1"/>
          </p:nvPr>
        </p:nvSpPr>
        <p:spPr>
          <a:xfrm>
            <a:off x="457200" y="1524000"/>
            <a:ext cx="8229600" cy="2819400"/>
          </a:xfrm>
        </p:spPr>
        <p:txBody>
          <a:bodyPr>
            <a:normAutofit fontScale="77500" lnSpcReduction="20000"/>
          </a:bodyPr>
          <a:lstStyle/>
          <a:p>
            <a:r>
              <a:rPr lang="en-US" dirty="0" smtClean="0"/>
              <a:t>FID (</a:t>
            </a:r>
            <a:r>
              <a:rPr lang="en-US" b="1" dirty="0" smtClean="0">
                <a:solidFill>
                  <a:srgbClr val="FF0000"/>
                </a:solidFill>
              </a:rPr>
              <a:t>F</a:t>
            </a:r>
            <a:r>
              <a:rPr lang="en-US" dirty="0" smtClean="0"/>
              <a:t>lame </a:t>
            </a:r>
            <a:r>
              <a:rPr lang="en-US" b="1" dirty="0" smtClean="0">
                <a:solidFill>
                  <a:srgbClr val="FF0000"/>
                </a:solidFill>
              </a:rPr>
              <a:t>I</a:t>
            </a:r>
            <a:r>
              <a:rPr lang="en-US" dirty="0" smtClean="0"/>
              <a:t>onization </a:t>
            </a:r>
            <a:r>
              <a:rPr lang="en-US" b="1" dirty="0" smtClean="0">
                <a:solidFill>
                  <a:srgbClr val="FF0000"/>
                </a:solidFill>
              </a:rPr>
              <a:t>D</a:t>
            </a:r>
            <a:r>
              <a:rPr lang="en-US" dirty="0" smtClean="0"/>
              <a:t>etector)</a:t>
            </a:r>
          </a:p>
          <a:p>
            <a:pPr lvl="1"/>
            <a:r>
              <a:rPr lang="en-US" b="1" dirty="0" smtClean="0">
                <a:solidFill>
                  <a:srgbClr val="002060"/>
                </a:solidFill>
              </a:rPr>
              <a:t>Advantages:</a:t>
            </a:r>
          </a:p>
          <a:p>
            <a:pPr lvl="2"/>
            <a:r>
              <a:rPr lang="en-US" dirty="0" smtClean="0"/>
              <a:t>It is very sensitive for most organic compounds (1 </a:t>
            </a:r>
            <a:r>
              <a:rPr lang="en-US" dirty="0" err="1" smtClean="0"/>
              <a:t>pg</a:t>
            </a:r>
            <a:r>
              <a:rPr lang="en-US" dirty="0" smtClean="0"/>
              <a:t>/s, DLL: 0.1 ppm)</a:t>
            </a:r>
          </a:p>
          <a:p>
            <a:pPr lvl="2"/>
            <a:r>
              <a:rPr lang="en-US" dirty="0" smtClean="0"/>
              <a:t>Low sensitivity for small molecules i.e., N</a:t>
            </a:r>
            <a:r>
              <a:rPr lang="en-US" baseline="-25000" dirty="0" smtClean="0"/>
              <a:t>2</a:t>
            </a:r>
            <a:r>
              <a:rPr lang="en-US" dirty="0" smtClean="0"/>
              <a:t>, CO, CO</a:t>
            </a:r>
            <a:r>
              <a:rPr lang="en-US" baseline="-25000" dirty="0"/>
              <a:t>2</a:t>
            </a:r>
            <a:r>
              <a:rPr lang="en-US" dirty="0" smtClean="0"/>
              <a:t>, H</a:t>
            </a:r>
            <a:r>
              <a:rPr lang="en-US" baseline="-25000" dirty="0" smtClean="0"/>
              <a:t>2</a:t>
            </a:r>
            <a:r>
              <a:rPr lang="en-US" dirty="0" smtClean="0"/>
              <a:t>O</a:t>
            </a:r>
          </a:p>
          <a:p>
            <a:pPr lvl="1"/>
            <a:r>
              <a:rPr lang="en-US" b="1" dirty="0" smtClean="0">
                <a:solidFill>
                  <a:srgbClr val="FF0000"/>
                </a:solidFill>
              </a:rPr>
              <a:t>Disadvantages:</a:t>
            </a:r>
          </a:p>
          <a:p>
            <a:pPr lvl="2"/>
            <a:r>
              <a:rPr lang="en-US" dirty="0" smtClean="0"/>
              <a:t>The sample is destroyed </a:t>
            </a:r>
            <a:r>
              <a:rPr lang="en-US" dirty="0" smtClean="0">
                <a:sym typeface="Wingdings" pitchFamily="2" charset="2"/>
              </a:rPr>
              <a:t></a:t>
            </a:r>
            <a:r>
              <a:rPr lang="en-US" dirty="0" smtClean="0"/>
              <a:t> </a:t>
            </a:r>
          </a:p>
          <a:p>
            <a:pPr lvl="2"/>
            <a:r>
              <a:rPr lang="en-US" dirty="0" smtClean="0"/>
              <a:t>It requires three gases (carrier gas (i.e., helium, argon, nitrogen), hydrogen and air/oxygen)</a:t>
            </a:r>
          </a:p>
          <a:p>
            <a:pPr lvl="1"/>
            <a:endParaRPr lang="en-US" dirty="0" smtClean="0"/>
          </a:p>
          <a:p>
            <a:endParaRPr lang="en-US" dirty="0"/>
          </a:p>
        </p:txBody>
      </p:sp>
      <p:pic>
        <p:nvPicPr>
          <p:cNvPr id="6146" name="Picture 2"/>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676400" y="4343400"/>
            <a:ext cx="2743200" cy="2054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descr="http://www.chem.ucla.edu/~bacher/Lab%20Picts/GC/MVC-013X.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9200" y="4343399"/>
            <a:ext cx="2739668" cy="205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880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 calcmode="lin" valueType="num">
                                      <p:cBhvr>
                                        <p:cTn id="10" dur="500" fill="hold"/>
                                        <p:tgtEl>
                                          <p:spTgt spid="6146"/>
                                        </p:tgtEl>
                                        <p:attrNameLst>
                                          <p:attrName>ppt_w</p:attrName>
                                        </p:attrNameLst>
                                      </p:cBhvr>
                                      <p:tavLst>
                                        <p:tav tm="0">
                                          <p:val>
                                            <p:fltVal val="0"/>
                                          </p:val>
                                        </p:tav>
                                        <p:tav tm="100000">
                                          <p:val>
                                            <p:strVal val="#ppt_w"/>
                                          </p:val>
                                        </p:tav>
                                      </p:tavLst>
                                    </p:anim>
                                    <p:anim calcmode="lin" valueType="num">
                                      <p:cBhvr>
                                        <p:cTn id="11" dur="500" fill="hold"/>
                                        <p:tgtEl>
                                          <p:spTgt spid="6146"/>
                                        </p:tgtEl>
                                        <p:attrNameLst>
                                          <p:attrName>ppt_h</p:attrName>
                                        </p:attrNameLst>
                                      </p:cBhvr>
                                      <p:tavLst>
                                        <p:tav tm="0">
                                          <p:val>
                                            <p:fltVal val="0"/>
                                          </p:val>
                                        </p:tav>
                                        <p:tav tm="100000">
                                          <p:val>
                                            <p:strVal val="#ppt_h"/>
                                          </p:val>
                                        </p:tav>
                                      </p:tavLst>
                                    </p:anim>
                                    <p:animEffect transition="in" filter="fade">
                                      <p:cBhvr>
                                        <p:cTn id="12" dur="5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122"/>
                                        </p:tgtEl>
                                        <p:attrNameLst>
                                          <p:attrName>style.visibility</p:attrName>
                                        </p:attrNameLst>
                                      </p:cBhvr>
                                      <p:to>
                                        <p:strVal val="visible"/>
                                      </p:to>
                                    </p:set>
                                    <p:anim calcmode="lin" valueType="num">
                                      <p:cBhvr>
                                        <p:cTn id="45" dur="500" fill="hold"/>
                                        <p:tgtEl>
                                          <p:spTgt spid="5122"/>
                                        </p:tgtEl>
                                        <p:attrNameLst>
                                          <p:attrName>ppt_w</p:attrName>
                                        </p:attrNameLst>
                                      </p:cBhvr>
                                      <p:tavLst>
                                        <p:tav tm="0">
                                          <p:val>
                                            <p:fltVal val="0"/>
                                          </p:val>
                                        </p:tav>
                                        <p:tav tm="100000">
                                          <p:val>
                                            <p:strVal val="#ppt_w"/>
                                          </p:val>
                                        </p:tav>
                                      </p:tavLst>
                                    </p:anim>
                                    <p:anim calcmode="lin" valueType="num">
                                      <p:cBhvr>
                                        <p:cTn id="46" dur="500" fill="hold"/>
                                        <p:tgtEl>
                                          <p:spTgt spid="5122"/>
                                        </p:tgtEl>
                                        <p:attrNameLst>
                                          <p:attrName>ppt_h</p:attrName>
                                        </p:attrNameLst>
                                      </p:cBhvr>
                                      <p:tavLst>
                                        <p:tav tm="0">
                                          <p:val>
                                            <p:fltVal val="0"/>
                                          </p:val>
                                        </p:tav>
                                        <p:tav tm="100000">
                                          <p:val>
                                            <p:strVal val="#ppt_h"/>
                                          </p:val>
                                        </p:tav>
                                      </p:tavLst>
                                    </p:anim>
                                    <p:animEffect transition="in" filter="fade">
                                      <p:cBhvr>
                                        <p:cTn id="4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Detectors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229600" cy="4876800"/>
          </a:xfrm>
        </p:spPr>
        <p:txBody>
          <a:bodyPr>
            <a:normAutofit fontScale="62500" lnSpcReduction="20000"/>
          </a:bodyPr>
          <a:lstStyle/>
          <a:p>
            <a:r>
              <a:rPr lang="en-US" dirty="0"/>
              <a:t>TCD (</a:t>
            </a:r>
            <a:r>
              <a:rPr lang="en-US" b="1" dirty="0">
                <a:solidFill>
                  <a:srgbClr val="FF0000"/>
                </a:solidFill>
              </a:rPr>
              <a:t>T</a:t>
            </a:r>
            <a:r>
              <a:rPr lang="en-US" dirty="0"/>
              <a:t>hermal </a:t>
            </a:r>
            <a:r>
              <a:rPr lang="en-US" b="1" dirty="0">
                <a:solidFill>
                  <a:srgbClr val="FF0000"/>
                </a:solidFill>
              </a:rPr>
              <a:t>C</a:t>
            </a:r>
            <a:r>
              <a:rPr lang="en-US" dirty="0"/>
              <a:t>onductivity </a:t>
            </a:r>
            <a:r>
              <a:rPr lang="en-US" b="1" dirty="0">
                <a:solidFill>
                  <a:srgbClr val="FF0000"/>
                </a:solidFill>
              </a:rPr>
              <a:t>D</a:t>
            </a:r>
            <a:r>
              <a:rPr lang="en-US" dirty="0"/>
              <a:t>etector)</a:t>
            </a:r>
          </a:p>
          <a:p>
            <a:pPr lvl="1"/>
            <a:r>
              <a:rPr lang="en-US" b="1" dirty="0" smtClean="0">
                <a:solidFill>
                  <a:srgbClr val="002060"/>
                </a:solidFill>
              </a:rPr>
              <a:t>Advantages: </a:t>
            </a:r>
            <a:endParaRPr lang="en-US" b="1" dirty="0">
              <a:solidFill>
                <a:srgbClr val="002060"/>
              </a:solidFill>
            </a:endParaRPr>
          </a:p>
          <a:p>
            <a:pPr lvl="2"/>
            <a:r>
              <a:rPr lang="en-US" dirty="0" smtClean="0"/>
              <a:t>The sample </a:t>
            </a:r>
            <a:r>
              <a:rPr lang="en-US" dirty="0"/>
              <a:t>is </a:t>
            </a:r>
            <a:r>
              <a:rPr lang="en-US" b="1" dirty="0"/>
              <a:t>not </a:t>
            </a:r>
            <a:r>
              <a:rPr lang="en-US" dirty="0"/>
              <a:t>destroyed and can be collected</a:t>
            </a:r>
            <a:r>
              <a:rPr lang="en-US" dirty="0" smtClean="0"/>
              <a:t/>
            </a:r>
            <a:br>
              <a:rPr lang="en-US" dirty="0" smtClean="0"/>
            </a:br>
            <a:r>
              <a:rPr lang="en-US" dirty="0" smtClean="0"/>
              <a:t>after </a:t>
            </a:r>
            <a:r>
              <a:rPr lang="en-US" dirty="0"/>
              <a:t>passing </a:t>
            </a:r>
            <a:r>
              <a:rPr lang="en-US" dirty="0" smtClean="0"/>
              <a:t>through the column</a:t>
            </a:r>
          </a:p>
          <a:p>
            <a:pPr lvl="2"/>
            <a:r>
              <a:rPr lang="en-US" dirty="0" smtClean="0"/>
              <a:t>Only one gas with a high thermal conductivity </a:t>
            </a:r>
            <a:br>
              <a:rPr lang="en-US" dirty="0" smtClean="0"/>
            </a:br>
            <a:r>
              <a:rPr lang="en-US" dirty="0" smtClean="0"/>
              <a:t>needed i.e., helium, hydrogen</a:t>
            </a:r>
            <a:endParaRPr lang="en-US" dirty="0"/>
          </a:p>
          <a:p>
            <a:pPr lvl="1"/>
            <a:r>
              <a:rPr lang="en-US" b="1" dirty="0" smtClean="0">
                <a:solidFill>
                  <a:srgbClr val="FF0000"/>
                </a:solidFill>
              </a:rPr>
              <a:t>Disadvantages:</a:t>
            </a:r>
            <a:endParaRPr lang="en-US" b="1" dirty="0">
              <a:solidFill>
                <a:srgbClr val="FF0000"/>
              </a:solidFill>
            </a:endParaRPr>
          </a:p>
          <a:p>
            <a:pPr lvl="2"/>
            <a:r>
              <a:rPr lang="en-US" dirty="0" smtClean="0"/>
              <a:t>The method possesses a significantly </a:t>
            </a:r>
            <a:r>
              <a:rPr lang="en-US" dirty="0"/>
              <a:t>lower sensitivity compared to </a:t>
            </a:r>
            <a:r>
              <a:rPr lang="en-US" dirty="0" smtClean="0"/>
              <a:t>FID </a:t>
            </a:r>
            <a:br>
              <a:rPr lang="en-US" dirty="0" smtClean="0"/>
            </a:br>
            <a:r>
              <a:rPr lang="en-US" dirty="0" smtClean="0"/>
              <a:t>(usually 2-3 magnitudes, DLL: 10 ppm)</a:t>
            </a:r>
            <a:endParaRPr lang="en-US" dirty="0"/>
          </a:p>
          <a:p>
            <a:endParaRPr lang="en-US" dirty="0" smtClean="0"/>
          </a:p>
          <a:p>
            <a:r>
              <a:rPr lang="en-US" dirty="0" smtClean="0"/>
              <a:t>ECD </a:t>
            </a:r>
            <a:r>
              <a:rPr lang="en-US" dirty="0"/>
              <a:t>(</a:t>
            </a:r>
            <a:r>
              <a:rPr lang="en-US" b="1" dirty="0">
                <a:solidFill>
                  <a:srgbClr val="FF0000"/>
                </a:solidFill>
              </a:rPr>
              <a:t>E</a:t>
            </a:r>
            <a:r>
              <a:rPr lang="en-US" dirty="0"/>
              <a:t>lectron </a:t>
            </a:r>
            <a:r>
              <a:rPr lang="en-US" b="1" dirty="0">
                <a:solidFill>
                  <a:srgbClr val="FF0000"/>
                </a:solidFill>
              </a:rPr>
              <a:t>C</a:t>
            </a:r>
            <a:r>
              <a:rPr lang="en-US" dirty="0"/>
              <a:t>apture </a:t>
            </a:r>
            <a:r>
              <a:rPr lang="en-US" b="1" dirty="0">
                <a:solidFill>
                  <a:srgbClr val="FF0000"/>
                </a:solidFill>
              </a:rPr>
              <a:t>D</a:t>
            </a:r>
            <a:r>
              <a:rPr lang="en-US" dirty="0"/>
              <a:t>etector)</a:t>
            </a:r>
          </a:p>
          <a:p>
            <a:pPr lvl="1"/>
            <a:r>
              <a:rPr lang="en-US" b="1" dirty="0" smtClean="0">
                <a:solidFill>
                  <a:srgbClr val="002060"/>
                </a:solidFill>
              </a:rPr>
              <a:t>Advantages:</a:t>
            </a:r>
          </a:p>
          <a:p>
            <a:pPr lvl="2"/>
            <a:r>
              <a:rPr lang="en-US" dirty="0" smtClean="0"/>
              <a:t>It is very sensitive for chlorinated compounds </a:t>
            </a:r>
            <a:r>
              <a:rPr lang="en-US" dirty="0"/>
              <a:t>i.e., TCDD, </a:t>
            </a:r>
            <a:r>
              <a:rPr lang="en-US" dirty="0" smtClean="0"/>
              <a:t/>
            </a:r>
            <a:br>
              <a:rPr lang="en-US" dirty="0" smtClean="0"/>
            </a:br>
            <a:r>
              <a:rPr lang="en-US" dirty="0" smtClean="0"/>
              <a:t>PCB, etc. and organometallic compounds (DLL: 0.1 ppb)</a:t>
            </a:r>
          </a:p>
          <a:p>
            <a:pPr lvl="1"/>
            <a:r>
              <a:rPr lang="en-US" b="1" dirty="0" smtClean="0">
                <a:solidFill>
                  <a:srgbClr val="FF0000"/>
                </a:solidFill>
              </a:rPr>
              <a:t>Disadvantages:</a:t>
            </a:r>
          </a:p>
          <a:p>
            <a:pPr lvl="2"/>
            <a:r>
              <a:rPr lang="en-US" dirty="0" smtClean="0"/>
              <a:t>Since </a:t>
            </a:r>
            <a:r>
              <a:rPr lang="en-US" dirty="0"/>
              <a:t>a radioactive </a:t>
            </a:r>
            <a:r>
              <a:rPr lang="en-US" dirty="0" smtClean="0"/>
              <a:t>source is used,  a special license and</a:t>
            </a:r>
            <a:br>
              <a:rPr lang="en-US" dirty="0" smtClean="0"/>
            </a:br>
            <a:r>
              <a:rPr lang="en-US" dirty="0" smtClean="0"/>
              <a:t>area is required for its operation</a:t>
            </a:r>
          </a:p>
          <a:p>
            <a:pPr lvl="2"/>
            <a:r>
              <a:rPr lang="en-US" dirty="0" smtClean="0"/>
              <a:t>Several carrier gases needed for the ionization</a:t>
            </a:r>
            <a:br>
              <a:rPr lang="en-US" dirty="0" smtClean="0"/>
            </a:br>
            <a:r>
              <a:rPr lang="en-US" dirty="0" smtClean="0"/>
              <a:t>i.e., argon/methane</a:t>
            </a:r>
          </a:p>
          <a:p>
            <a:pPr lvl="1"/>
            <a:endParaRPr lang="en-US" dirty="0"/>
          </a:p>
        </p:txBody>
      </p:sp>
      <p:pic>
        <p:nvPicPr>
          <p:cNvPr id="5" name="Picture 4"/>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381750" y="4324350"/>
            <a:ext cx="2305050" cy="1924050"/>
          </a:xfrm>
          <a:prstGeom prst="rect">
            <a:avLst/>
          </a:prstGeom>
          <a:noFill/>
          <a:ln>
            <a:noFill/>
          </a:ln>
          <a:effectLst/>
          <a:extLst/>
        </p:spPr>
      </p:pic>
      <p:pic>
        <p:nvPicPr>
          <p:cNvPr id="7172" name="Picture 4" descr="http://upload.wikimedia.org/wikipedia/commons/thumb/c/cb/Thermal_Conductivity_Detector_1.svg/220px-Thermal_Conductivity_Detector_1.svg.png">
            <a:hlinkClick r:id="rId4"/>
          </p:cNvPr>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5937161" y="1524000"/>
            <a:ext cx="2597239" cy="1676400"/>
          </a:xfrm>
          <a:prstGeom prst="rect">
            <a:avLst/>
          </a:prstGeom>
          <a:solidFill>
            <a:schemeClr val="bg1">
              <a:lumMod val="95000"/>
            </a:schemeClr>
          </a:solidFill>
        </p:spPr>
      </p:pic>
    </p:spTree>
    <p:extLst>
      <p:ext uri="{BB962C8B-B14F-4D97-AF65-F5344CB8AC3E}">
        <p14:creationId xmlns:p14="http://schemas.microsoft.com/office/powerpoint/2010/main" val="46095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7172"/>
                                        </p:tgtEl>
                                        <p:attrNameLst>
                                          <p:attrName>style.visibility</p:attrName>
                                        </p:attrNameLst>
                                      </p:cBhvr>
                                      <p:to>
                                        <p:strVal val="visible"/>
                                      </p:to>
                                    </p:set>
                                    <p:anim calcmode="lin" valueType="num">
                                      <p:cBhvr>
                                        <p:cTn id="10" dur="500" fill="hold"/>
                                        <p:tgtEl>
                                          <p:spTgt spid="7172"/>
                                        </p:tgtEl>
                                        <p:attrNameLst>
                                          <p:attrName>ppt_w</p:attrName>
                                        </p:attrNameLst>
                                      </p:cBhvr>
                                      <p:tavLst>
                                        <p:tav tm="0">
                                          <p:val>
                                            <p:fltVal val="0"/>
                                          </p:val>
                                        </p:tav>
                                        <p:tav tm="100000">
                                          <p:val>
                                            <p:strVal val="#ppt_w"/>
                                          </p:val>
                                        </p:tav>
                                      </p:tavLst>
                                    </p:anim>
                                    <p:anim calcmode="lin" valueType="num">
                                      <p:cBhvr>
                                        <p:cTn id="11" dur="500" fill="hold"/>
                                        <p:tgtEl>
                                          <p:spTgt spid="7172"/>
                                        </p:tgtEl>
                                        <p:attrNameLst>
                                          <p:attrName>ppt_h</p:attrName>
                                        </p:attrNameLst>
                                      </p:cBhvr>
                                      <p:tavLst>
                                        <p:tav tm="0">
                                          <p:val>
                                            <p:fltVal val="0"/>
                                          </p:val>
                                        </p:tav>
                                        <p:tav tm="100000">
                                          <p:val>
                                            <p:strVal val="#ppt_h"/>
                                          </p:val>
                                        </p:tav>
                                      </p:tavLst>
                                    </p:anim>
                                    <p:animEffect transition="in" filter="fade">
                                      <p:cBhvr>
                                        <p:cTn id="12" dur="500"/>
                                        <p:tgtEl>
                                          <p:spTgt spid="717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par>
                                <p:cTn id="43" presetID="53" presetClass="entr" presetSubtype="16"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500" fill="hold"/>
                                        <p:tgtEl>
                                          <p:spTgt spid="5"/>
                                        </p:tgtEl>
                                        <p:attrNameLst>
                                          <p:attrName>ppt_w</p:attrName>
                                        </p:attrNameLst>
                                      </p:cBhvr>
                                      <p:tavLst>
                                        <p:tav tm="0">
                                          <p:val>
                                            <p:fltVal val="0"/>
                                          </p:val>
                                        </p:tav>
                                        <p:tav tm="100000">
                                          <p:val>
                                            <p:strVal val="#ppt_w"/>
                                          </p:val>
                                        </p:tav>
                                      </p:tavLst>
                                    </p:anim>
                                    <p:anim calcmode="lin" valueType="num">
                                      <p:cBhvr>
                                        <p:cTn id="46" dur="500" fill="hold"/>
                                        <p:tgtEl>
                                          <p:spTgt spid="5"/>
                                        </p:tgtEl>
                                        <p:attrNameLst>
                                          <p:attrName>ppt_h</p:attrName>
                                        </p:attrNameLst>
                                      </p:cBhvr>
                                      <p:tavLst>
                                        <p:tav tm="0">
                                          <p:val>
                                            <p:fltVal val="0"/>
                                          </p:val>
                                        </p:tav>
                                        <p:tav tm="100000">
                                          <p:val>
                                            <p:strVal val="#ppt_h"/>
                                          </p:val>
                                        </p:tav>
                                      </p:tavLst>
                                    </p:anim>
                                    <p:animEffect transition="in" filter="fad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barn(inVertical)">
                                      <p:cBhvr>
                                        <p:cTn id="52" dur="5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barn(inVertical)">
                                      <p:cBhvr>
                                        <p:cTn id="57" dur="5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barn(inVertical)">
                                      <p:cBhvr>
                                        <p:cTn id="62" dur="5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
                                            <p:txEl>
                                              <p:pRg st="11" end="11"/>
                                            </p:txEl>
                                          </p:spTgt>
                                        </p:tgtEl>
                                        <p:attrNameLst>
                                          <p:attrName>style.visibility</p:attrName>
                                        </p:attrNameLst>
                                      </p:cBhvr>
                                      <p:to>
                                        <p:strVal val="visible"/>
                                      </p:to>
                                    </p:set>
                                    <p:animEffect transition="in" filter="barn(inVertical)">
                                      <p:cBhvr>
                                        <p:cTn id="67" dur="500"/>
                                        <p:tgtEl>
                                          <p:spTgt spid="2">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2">
                                            <p:txEl>
                                              <p:pRg st="12" end="12"/>
                                            </p:txEl>
                                          </p:spTgt>
                                        </p:tgtEl>
                                        <p:attrNameLst>
                                          <p:attrName>style.visibility</p:attrName>
                                        </p:attrNameLst>
                                      </p:cBhvr>
                                      <p:to>
                                        <p:strVal val="visible"/>
                                      </p:to>
                                    </p:set>
                                    <p:animEffect transition="in" filter="barn(inVertical)">
                                      <p:cBhvr>
                                        <p:cTn id="7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fontScale="92500"/>
          </a:bodyPr>
          <a:lstStyle/>
          <a:p>
            <a:r>
              <a:rPr lang="en-US" sz="2200" dirty="0" smtClean="0"/>
              <a:t>Mass spectrometer</a:t>
            </a:r>
          </a:p>
          <a:p>
            <a:r>
              <a:rPr lang="en-US" sz="2200" b="1" i="1" dirty="0" smtClean="0">
                <a:solidFill>
                  <a:srgbClr val="002060"/>
                </a:solidFill>
              </a:rPr>
              <a:t>Spiking</a:t>
            </a:r>
            <a:r>
              <a:rPr lang="en-US" sz="2200" dirty="0" smtClean="0"/>
              <a:t>: the sample is run with and without the addition of a spike, </a:t>
            </a:r>
            <a:br>
              <a:rPr lang="en-US" sz="2200" dirty="0" smtClean="0"/>
            </a:br>
            <a:r>
              <a:rPr lang="en-US" sz="2200" dirty="0" smtClean="0"/>
              <a:t>which is an authentic sample of compound to be identified</a:t>
            </a:r>
          </a:p>
          <a:p>
            <a:r>
              <a:rPr lang="en-US" sz="2200" i="1" dirty="0" smtClean="0"/>
              <a:t>Original spectrum</a:t>
            </a:r>
          </a:p>
          <a:p>
            <a:endParaRPr lang="en-US" sz="2200" dirty="0"/>
          </a:p>
          <a:p>
            <a:endParaRPr lang="en-US" sz="2200" dirty="0" smtClean="0"/>
          </a:p>
          <a:p>
            <a:r>
              <a:rPr lang="en-US" sz="2200" i="1" dirty="0" smtClean="0"/>
              <a:t>Spike B added</a:t>
            </a:r>
          </a:p>
          <a:p>
            <a:endParaRPr lang="en-US" sz="2200" i="1" dirty="0" smtClean="0"/>
          </a:p>
          <a:p>
            <a:endParaRPr lang="en-US" sz="2200" dirty="0" smtClean="0"/>
          </a:p>
          <a:p>
            <a:r>
              <a:rPr lang="en-US" sz="2200" dirty="0" smtClean="0"/>
              <a:t>If compound A was added as the spike, peak A would increase in area</a:t>
            </a:r>
          </a:p>
          <a:p>
            <a:r>
              <a:rPr lang="en-US" sz="2200" dirty="0" smtClean="0"/>
              <a:t>If the spike that was added to the mixture was not a compound in the mixture, an additional peak would be observed</a:t>
            </a:r>
          </a:p>
          <a:p>
            <a:r>
              <a:rPr lang="en-US" sz="2200" dirty="0" smtClean="0"/>
              <a:t>This method is semi-quantitative</a:t>
            </a:r>
          </a:p>
          <a:p>
            <a:endParaRPr lang="en-US" sz="2200" dirty="0" smtClean="0"/>
          </a:p>
          <a:p>
            <a:endParaRPr lang="en-US" dirty="0"/>
          </a:p>
          <a:p>
            <a:endParaRPr lang="en-US" dirty="0" smtClean="0"/>
          </a:p>
          <a:p>
            <a:pPr lvl="1"/>
            <a:endParaRPr lang="en-US" dirty="0"/>
          </a:p>
          <a:p>
            <a:endParaRPr lang="en-US" dirty="0"/>
          </a:p>
        </p:txBody>
      </p:sp>
      <p:sp>
        <p:nvSpPr>
          <p:cNvPr id="20" name="Rectangle 19"/>
          <p:cNvSpPr/>
          <p:nvPr/>
        </p:nvSpPr>
        <p:spPr>
          <a:xfrm>
            <a:off x="3422798" y="3810000"/>
            <a:ext cx="3810000" cy="9519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pPr algn="ctr"/>
            <a:r>
              <a:rPr lang="en-US" dirty="0" smtClean="0">
                <a:solidFill>
                  <a:srgbClr val="002060"/>
                </a:solidFill>
              </a:rPr>
              <a:t>Sample Identification</a:t>
            </a:r>
            <a:endParaRPr lang="en-US" dirty="0">
              <a:solidFill>
                <a:srgbClr val="002060"/>
              </a:solidFill>
            </a:endParaRPr>
          </a:p>
        </p:txBody>
      </p:sp>
      <p:sp>
        <p:nvSpPr>
          <p:cNvPr id="5" name="Rectangle 4"/>
          <p:cNvSpPr/>
          <p:nvPr/>
        </p:nvSpPr>
        <p:spPr>
          <a:xfrm>
            <a:off x="3468624" y="2971800"/>
            <a:ext cx="3810000" cy="5304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543300" y="2971800"/>
            <a:ext cx="3581400" cy="457200"/>
            <a:chOff x="2362200" y="3048000"/>
            <a:chExt cx="3581400" cy="457200"/>
          </a:xfrm>
        </p:grpSpPr>
        <p:sp>
          <p:nvSpPr>
            <p:cNvPr id="4" name="Freeform 3"/>
            <p:cNvSpPr/>
            <p:nvPr/>
          </p:nvSpPr>
          <p:spPr>
            <a:xfrm>
              <a:off x="4114800" y="32004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6" name="Straight Connector 5"/>
            <p:cNvCxnSpPr/>
            <p:nvPr/>
          </p:nvCxnSpPr>
          <p:spPr>
            <a:xfrm>
              <a:off x="2362200" y="35052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5029200" y="3048000"/>
              <a:ext cx="155448" cy="455712"/>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2" name="Straight Connector 11"/>
            <p:cNvCxnSpPr/>
            <p:nvPr/>
          </p:nvCxnSpPr>
          <p:spPr>
            <a:xfrm>
              <a:off x="4270248" y="35052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184648" y="35052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3564636" y="3810000"/>
            <a:ext cx="3617976" cy="843077"/>
            <a:chOff x="2362200" y="3881323"/>
            <a:chExt cx="3617976" cy="843077"/>
          </a:xfrm>
        </p:grpSpPr>
        <p:sp>
          <p:nvSpPr>
            <p:cNvPr id="7" name="Freeform 6"/>
            <p:cNvSpPr/>
            <p:nvPr/>
          </p:nvSpPr>
          <p:spPr>
            <a:xfrm>
              <a:off x="4114800" y="4419600"/>
              <a:ext cx="155448" cy="304800"/>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6" name="Straight Connector 15"/>
            <p:cNvCxnSpPr/>
            <p:nvPr/>
          </p:nvCxnSpPr>
          <p:spPr>
            <a:xfrm>
              <a:off x="2362200" y="4724400"/>
              <a:ext cx="1752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70248" y="4724400"/>
              <a:ext cx="722376"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8" name="Freeform 17"/>
            <p:cNvSpPr/>
            <p:nvPr/>
          </p:nvSpPr>
          <p:spPr>
            <a:xfrm>
              <a:off x="4992624" y="3881323"/>
              <a:ext cx="228600" cy="843077"/>
            </a:xfrm>
            <a:custGeom>
              <a:avLst/>
              <a:gdLst>
                <a:gd name="connsiteX0" fmla="*/ 0 w 353419"/>
                <a:gd name="connsiteY0" fmla="*/ 976119 h 992948"/>
                <a:gd name="connsiteX1" fmla="*/ 201953 w 353419"/>
                <a:gd name="connsiteY1" fmla="*/ 11 h 992948"/>
                <a:gd name="connsiteX2" fmla="*/ 353419 w 353419"/>
                <a:gd name="connsiteY2" fmla="*/ 992948 h 992948"/>
                <a:gd name="connsiteX3" fmla="*/ 353419 w 353419"/>
                <a:gd name="connsiteY3" fmla="*/ 992948 h 992948"/>
                <a:gd name="connsiteX4" fmla="*/ 353419 w 353419"/>
                <a:gd name="connsiteY4" fmla="*/ 992948 h 9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3419" h="992948">
                  <a:moveTo>
                    <a:pt x="0" y="976119"/>
                  </a:moveTo>
                  <a:cubicBezTo>
                    <a:pt x="71525" y="486662"/>
                    <a:pt x="143050" y="-2794"/>
                    <a:pt x="201953" y="11"/>
                  </a:cubicBezTo>
                  <a:cubicBezTo>
                    <a:pt x="260856" y="2816"/>
                    <a:pt x="353419" y="992948"/>
                    <a:pt x="353419" y="992948"/>
                  </a:cubicBezTo>
                  <a:lnTo>
                    <a:pt x="353419" y="992948"/>
                  </a:lnTo>
                  <a:lnTo>
                    <a:pt x="353419" y="992948"/>
                  </a:lnTo>
                </a:path>
              </a:pathLst>
            </a:cu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2060"/>
                </a:solidFill>
              </a:endParaRPr>
            </a:p>
          </p:txBody>
        </p:sp>
        <p:cxnSp>
          <p:nvCxnSpPr>
            <p:cNvPr id="19" name="Straight Connector 18"/>
            <p:cNvCxnSpPr/>
            <p:nvPr/>
          </p:nvCxnSpPr>
          <p:spPr>
            <a:xfrm>
              <a:off x="5221224" y="4724400"/>
              <a:ext cx="75895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5253122" y="2743200"/>
            <a:ext cx="314510" cy="307777"/>
          </a:xfrm>
          <a:prstGeom prst="rect">
            <a:avLst/>
          </a:prstGeom>
          <a:noFill/>
        </p:spPr>
        <p:txBody>
          <a:bodyPr wrap="none" rtlCol="0">
            <a:spAutoFit/>
          </a:bodyPr>
          <a:lstStyle/>
          <a:p>
            <a:r>
              <a:rPr lang="en-US" sz="1400" b="1" dirty="0" smtClean="0"/>
              <a:t>A</a:t>
            </a:r>
            <a:endParaRPr lang="en-US" sz="1400" b="1" dirty="0"/>
          </a:p>
        </p:txBody>
      </p:sp>
      <p:sp>
        <p:nvSpPr>
          <p:cNvPr id="25" name="TextBox 24"/>
          <p:cNvSpPr txBox="1"/>
          <p:nvPr/>
        </p:nvSpPr>
        <p:spPr>
          <a:xfrm>
            <a:off x="6130769" y="2743200"/>
            <a:ext cx="314510" cy="307777"/>
          </a:xfrm>
          <a:prstGeom prst="rect">
            <a:avLst/>
          </a:prstGeom>
          <a:noFill/>
        </p:spPr>
        <p:txBody>
          <a:bodyPr wrap="none" rtlCol="0">
            <a:spAutoFit/>
          </a:bodyPr>
          <a:lstStyle/>
          <a:p>
            <a:r>
              <a:rPr lang="en-US" sz="1400" b="1" dirty="0" smtClean="0"/>
              <a:t>B</a:t>
            </a:r>
            <a:endParaRPr lang="en-US" sz="1400" b="1" dirty="0"/>
          </a:p>
        </p:txBody>
      </p:sp>
    </p:spTree>
    <p:extLst>
      <p:ext uri="{BB962C8B-B14F-4D97-AF65-F5344CB8AC3E}">
        <p14:creationId xmlns:p14="http://schemas.microsoft.com/office/powerpoint/2010/main" val="417022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barn(inVertical)">
                                      <p:cBhvr>
                                        <p:cTn id="28" dur="500"/>
                                        <p:tgtEl>
                                          <p:spTgt spid="25"/>
                                        </p:tgtEl>
                                      </p:cBhvr>
                                    </p:animEffect>
                                  </p:childTnLst>
                                </p:cTn>
                              </p:par>
                              <p:par>
                                <p:cTn id="29" presetID="2" presetClass="entr" presetSubtype="8"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0-#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par>
                                <p:cTn id="43" presetID="2" presetClass="entr" presetSubtype="2" fill="hold"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500" fill="hold"/>
                                        <p:tgtEl>
                                          <p:spTgt spid="10"/>
                                        </p:tgtEl>
                                        <p:attrNameLst>
                                          <p:attrName>ppt_x</p:attrName>
                                        </p:attrNameLst>
                                      </p:cBhvr>
                                      <p:tavLst>
                                        <p:tav tm="0">
                                          <p:val>
                                            <p:strVal val="1+#ppt_w/2"/>
                                          </p:val>
                                        </p:tav>
                                        <p:tav tm="100000">
                                          <p:val>
                                            <p:strVal val="#ppt_x"/>
                                          </p:val>
                                        </p:tav>
                                      </p:tavLst>
                                    </p:anim>
                                    <p:anim calcmode="lin" valueType="num">
                                      <p:cBhvr additive="base">
                                        <p:cTn id="4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2">
                                            <p:txEl>
                                              <p:pRg st="8" end="8"/>
                                            </p:txEl>
                                          </p:spTgt>
                                        </p:tgtEl>
                                        <p:attrNameLst>
                                          <p:attrName>style.visibility</p:attrName>
                                        </p:attrNameLst>
                                      </p:cBhvr>
                                      <p:to>
                                        <p:strVal val="visible"/>
                                      </p:to>
                                    </p:set>
                                    <p:animEffect transition="in" filter="barn(inVertical)">
                                      <p:cBhvr>
                                        <p:cTn id="51" dur="500"/>
                                        <p:tgtEl>
                                          <p:spTgt spid="2">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Effect transition="in" filter="barn(inVertical)">
                                      <p:cBhvr>
                                        <p:cTn id="56" dur="500"/>
                                        <p:tgtEl>
                                          <p:spTgt spid="2">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Effect transition="in" filter="barn(inVertical)">
                                      <p:cBhvr>
                                        <p:cTn id="61"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5" grpId="0" animBg="1"/>
      <p:bldP spid="23"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3279</TotalTime>
  <Words>513</Words>
  <Application>Microsoft Office PowerPoint</Application>
  <PresentationFormat>On-screen Show (4:3)</PresentationFormat>
  <Paragraphs>146</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Office Theme</vt:lpstr>
      <vt:lpstr>Equation</vt:lpstr>
      <vt:lpstr>CS ChemDraw Drawing</vt:lpstr>
      <vt:lpstr>Lecture 4a</vt:lpstr>
      <vt:lpstr>Introduction</vt:lpstr>
      <vt:lpstr>Basic setup</vt:lpstr>
      <vt:lpstr>Theory of Gas Chromatography I</vt:lpstr>
      <vt:lpstr>Theory of Gas Chromatography II</vt:lpstr>
      <vt:lpstr>Theory of Gas Chromatography III</vt:lpstr>
      <vt:lpstr>Detectors I</vt:lpstr>
      <vt:lpstr>Detectors II</vt:lpstr>
      <vt:lpstr>Sample Identification</vt:lpstr>
      <vt:lpstr>Analysis of Gas Chromatogram I</vt:lpstr>
      <vt:lpstr>Analysis of Gas Chromatogram II</vt:lpstr>
      <vt:lpstr>Chiral GC Column</vt:lpstr>
      <vt:lpstr>Elution Sequence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4a</dc:title>
  <dc:creator>A.Bacher</dc:creator>
  <cp:lastModifiedBy>Alf Bacher</cp:lastModifiedBy>
  <cp:revision>135</cp:revision>
  <cp:lastPrinted>2013-01-23T18:08:33Z</cp:lastPrinted>
  <dcterms:created xsi:type="dcterms:W3CDTF">2010-10-09T21:17:52Z</dcterms:created>
  <dcterms:modified xsi:type="dcterms:W3CDTF">2014-10-17T21:32:06Z</dcterms:modified>
</cp:coreProperties>
</file>