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A5111B8-26E8-4015-85DA-00ED1EC4B78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  <p14:section name="Untitled Section" id="{69D2E179-9973-4D79-BFF2-6539341713F7}">
          <p14:sldIdLst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00FF00"/>
    <a:srgbClr val="33CC33"/>
    <a:srgbClr val="660066"/>
    <a:srgbClr val="00CC00"/>
    <a:srgbClr val="009900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80" d="100"/>
          <a:sy n="80" d="100"/>
        </p:scale>
        <p:origin x="-1578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AC9E-F950-4F61-8E68-236DA9830AFB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D95C2-6EAF-4991-9D3E-E91FC0776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23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D95C2-6EAF-4991-9D3E-E91FC07760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5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2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8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1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5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2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9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7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4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DF81A-51D5-40AA-9E96-2572517A2CC5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B1CDF-DD1C-4991-8F1C-E23BC3027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7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2.jpe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11" Type="http://schemas.openxmlformats.org/officeDocument/2006/relationships/oleObject" Target="../embeddings/oleObject5.bin"/><Relationship Id="rId5" Type="http://schemas.openxmlformats.org/officeDocument/2006/relationships/hyperlink" Target="http://en.wikipedia.org/wiki/File:Beta-carotene-2D-skeletal.svg" TargetMode="External"/><Relationship Id="rId10" Type="http://schemas.openxmlformats.org/officeDocument/2006/relationships/image" Target="../media/image9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6c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gradFill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5400000" scaled="0"/>
                </a:gradFill>
              </a:rPr>
              <a:t>UV-Vis Spectroscopy</a:t>
            </a:r>
            <a:endParaRPr lang="en-US" sz="3600" dirty="0">
              <a:gradFill>
                <a:gsLst>
                  <a:gs pos="0">
                    <a:srgbClr val="000000"/>
                  </a:gs>
                  <a:gs pos="20000">
                    <a:srgbClr val="000040"/>
                  </a:gs>
                  <a:gs pos="50000">
                    <a:srgbClr val="400040"/>
                  </a:gs>
                  <a:gs pos="75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21371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Practical Aspects of UV-Vis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i="1" dirty="0" smtClean="0">
                <a:solidFill>
                  <a:srgbClr val="800000"/>
                </a:solidFill>
              </a:rPr>
              <a:t>Cuvette</a:t>
            </a:r>
          </a:p>
          <a:p>
            <a:pPr lvl="1"/>
            <a:r>
              <a:rPr lang="en-US" sz="1800" dirty="0" smtClean="0">
                <a:solidFill>
                  <a:srgbClr val="003300"/>
                </a:solidFill>
              </a:rPr>
              <a:t>It cannot absorb in the measurement window </a:t>
            </a:r>
          </a:p>
          <a:p>
            <a:pPr lvl="2"/>
            <a:r>
              <a:rPr lang="en-US" sz="1600" dirty="0" smtClean="0"/>
              <a:t>Plastic cuvettes absorb more or less in the UV-range already</a:t>
            </a:r>
          </a:p>
          <a:p>
            <a:pPr lvl="2"/>
            <a:r>
              <a:rPr lang="en-US" sz="1600" dirty="0" smtClean="0"/>
              <a:t>Most test tubes (</a:t>
            </a:r>
            <a:r>
              <a:rPr lang="en-US" sz="1600" dirty="0" err="1" smtClean="0"/>
              <a:t>borosilicates</a:t>
            </a:r>
            <a:r>
              <a:rPr lang="en-US" sz="1600" dirty="0" smtClean="0"/>
              <a:t>) start to absorb around 340 nm</a:t>
            </a:r>
          </a:p>
          <a:p>
            <a:pPr lvl="2"/>
            <a:r>
              <a:rPr lang="en-US" sz="1600" dirty="0" smtClean="0"/>
              <a:t>Quartz cuvettes have a larger </a:t>
            </a:r>
            <a:r>
              <a:rPr lang="en-US" sz="1600" smtClean="0"/>
              <a:t>optical </a:t>
            </a:r>
            <a:r>
              <a:rPr lang="en-US" sz="1600" smtClean="0"/>
              <a:t>window </a:t>
            </a:r>
            <a:r>
              <a:rPr lang="en-US" sz="1600" dirty="0" smtClean="0"/>
              <a:t>but are very expensive (~$100 each)</a:t>
            </a:r>
          </a:p>
          <a:p>
            <a:pPr lvl="1"/>
            <a:r>
              <a:rPr lang="en-US" sz="1800" dirty="0" smtClean="0">
                <a:solidFill>
                  <a:srgbClr val="003300"/>
                </a:solidFill>
              </a:rPr>
              <a:t>It has to be stable towards the solvent and the compound</a:t>
            </a:r>
          </a:p>
          <a:p>
            <a:pPr lvl="2"/>
            <a:r>
              <a:rPr lang="en-US" sz="1600" dirty="0" smtClean="0"/>
              <a:t>Most plastic cuvettes are etched or dissolved by low polarity solvents and can only be used with alcohols or water</a:t>
            </a:r>
          </a:p>
          <a:p>
            <a:pPr lvl="2"/>
            <a:r>
              <a:rPr lang="en-US" sz="1600" dirty="0" smtClean="0"/>
              <a:t>Quartz cuvettes are stable when used with most organic solvents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1"/>
            <a:endParaRPr lang="en-US" sz="1800" dirty="0" smtClean="0"/>
          </a:p>
        </p:txBody>
      </p:sp>
      <p:pic>
        <p:nvPicPr>
          <p:cNvPr id="5" name="Picture 4" descr="http://www.choicesci.com/uvcuvets_t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572000"/>
            <a:ext cx="10668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4" descr="data:image/jpg;base64,/9j/4AAQSkZJRgABAQAAAQABAAD/2wCEAAkGBhAPDxAQEA8QDw0PEA8PDxAPDQ8MDw8NFBAWFBUQFRIXHCYeFxkmGRISHy8gJicpLSwsFR4xNTAqNSYrLCkBCQoKDgwOGg8PFCkcHBwpKSksLCkpKSksKSkpKSkpKSkpLDUpLCwpKSksKSkpKSkpKiksLCkpKSwpLCkpLCkpLP/AABEIALQAtAMBIgACEQEDEQH/xAAcAAEAAQUBAQAAAAAAAAAAAAAAAwECBAYHBQj/xABJEAABAgMCBwwFCQYHAAAAAAAAAQIDERIEIQUHJHFzsrMGFCIxM0FRUmF0krEyNHKBkRYjJVSCocHC0RNjk6Kj8BUXQkNTZIP/xAAaAQEAAwEBAQAAAAAAAAAAAAAAAwQFAgEG/8QAIxEBAAIDAAIBBAMAAAAAAAAAAAERAgMyBDEzEyEigRIjUf/aAAwDAQACEQMRAD8A7iAABh4X9Xj6GLs1MwxML+rx9DF2agfJMO0xJJw38XXcXb5f13+NSOG25MxdIu0rrt8v67/Go3y/rv8AGpbISFC7fL+u/wAajfL+u/xqWyEhQu3y/rv8ajfL+u/xqWyEhQu3y/rv8ajfL+u/xqWyEhQu3y/rv8ajfL+u/wAalshIULt8v67/ABqN8v67/EpbISFDpmIWM5cIWpHOcqb0bcrlX/eQ7qcJxCJ9IWrujdsh3Yq7Ok2HoABw6AAAAAAxMLerx9DF2amWYmFvV4+hi6igfJUNLkzF1JcxLkzFZF9XWUikvkJB4spFJfISAspFJfISAspEi+QkBHISJJCQEchIkkJAdHxDJ9IWnuibZDuhw3ESn0hae6ptkO5FTb0nw9AAI3QAAAAAGJhb1eNoYuoplmJhX1eNoouooHykxtyZitJfDS5MxWk0KVbWUikvpFIe2jpFJLIpSBHSKTIgWZ0RyMhtdEes5NY1XOWSTW5DM+T1r+qxv4Z5cDy6RSesm5u1rxWWL8ETzUu+S1t+qxP5L+xL+MWPHpFJK6GqKqKklRVRUVJKipxoqcy9hSk9EdIpJJCkDoeItMvtPdU2qHcDiWI5MvtPdU2qHbSnt6TYegAEbsAAAAADFwr6vG0UXUUyjFwpyEbRRdRQPlmG25MxdSXsbcmYrSaVKiOgUklIpFCOgUklIpBbYMXaSwjDWU6YUaacU20yVvwJ8M7grTDtERIKw1syvV0B0S1shKsJb0RWudOaTVPcUxdNy9NDF8kNo3bYC31CcrWoseBOJDWU1e1E4cP4XpmIMsqzq0kR+LS/kRa+tZffb4PH8T39xu4l8KNviO+A5IXIpCtDYyftus5W3XdHSqGmWHBzrRFhwobUWJFcjGXc6869CJevZI6t/hLYFmSzQEREY1ES+hXyclU3cyuvSfah5tmoq3uEW0zGPgRIMdlpbTRa0c56NciokdvpORU5nXLnmajSbxu+gPZCs6OYyGix7Q+ExizRsFUZJHSuR053JcaZQSa/vjDnL7SipFJLSKSSnDf8SCZdaO6ptUO1nF8SiZdaO7JtUO0FLd2sa/QACJ2AAAAABi4T5CNoomoplGNhPkI2iiaigfMTG3JmK0kjW3IVpNWIUkVIpJaRSe0WipFJLSKTyi2wYu0y7/wjeSHQoqyiKvOjkVM5oeLxuWroIvkhv0dOG7P+hR39LOv012y4GbY8KOisREgx7NFiMT/jerkSI1OhJrNOxT31Wa/3/fEYGEn5RB7LNGT+diGelykeU37dYxTVcaDbrGnZF/KaHSb9jQvWyexF80NGpLuniEGz2ipFBLSKSWnFt7xLJlto7sm1Q7KcdxMplto7sm0Q7EUN/axr5AAQpAAAAAAMbCXIRdFE1FMkxsJcjF0cTUUD5sY25MxWkkYy5MxWk11FFSKSWkUiniKkI0lpFIobDi+bljtBE80N5tHpuz/iaXi/blb+7v1kN1jXvd7Rn+R3K1q5eZhFPn4Xd4v3xWGe70lzmBb1ylnd3bZv6GevpLnIskkNXxl3usmjiL96Gl0m64x74tmT9y/WNPpL+mPwhU2dIqRSS0lsV9KEzhvOJ1Mtj92TaIdfONYmXqtutHdk2qHZTO39revkABCkAAAAAAxsI8jF0cTUUyTHwjyMXRxNRQPnZrbkK0kjW3IVpNlnoqRSS0ikCKkpQTUikDYNwLcqid3frIbjEThOzr5mpbgW5TE0C66G3vThLnUzvJ7W9PMPLtzcpb3fzjIZjfS95BhJmUy/6zPvik7UvIckkNaxhp89Z+yCuuapSbbjA5eDofzKalGiUp2mlp4hUz6lHFejc5gxHKq3l0Ryqt5VrJXr7jufu8b3iXZlto7sm0Q7IcexNLlto7sm0Q7CZ2/tZ18gAIUgAAAAAGPhDkYujiaimQY+EORi6OJqqIHAGtuQrSSNbchWk3IZyKkUktIpDy0VIpJaRSB7+4JuUxND+dDa1ThLnXzNa3Bs+fjdkFNohtStvXOvmZnk9yu6uYeZbb7Tf9XhJ/WX9CdE4X2vxLLUmUroYG1cTI3hfaXzIMvaSGp4xYyNtEPp/YJ97lNJe6azU23GUmWQ+7s1lNXayV6mjq4hVz6lGjJXqWreXqkzLstjnevESVbi6bnichKlrjuXns6bRDrpy/FY2VqjaBNodQM/yIrZKzqm8QAECUAAAAADHt/IxNG/VUyDHt/JRNG/VUQOEsbchWkva24upN2PTMRSEjLslgiRnK2G2tyJVKaJdxTv7TYoW4RVaiuiuR8kqRrEc1F6EVSLZtww9y7xwyy9NSpFJ7OHtzj7K1IiKroM0a5XIiKxV4lzLxHlIh1hnjnFw8yxnGalsW4Jvz0bQprobUjOEudTV9wkZG2p0NeOLCVrfaatUjd0wc+arK6czO8qP7FvTy8C0sXfT7l5Oy8yyvc5eMnY2bvtL5nrxGuR6w5f6Wql3PeRw8FvnOXEpBM2liKc2xjpK3J2QId3vU1RUmbZjMZLCCp+4hfieHZLFzu9xp6YvCFPZNZSjslj51M6kkRokT0ittmLBMqjaBNodMObYskyqNoE1zpJl+T8krmnhUAFdMAAAAABBb+SiaN+qpOQW7komjfqqIeS4g1tyF0i5rbitJ9AzElgtboMRsRvNc5Olq8Z0Oy4aZQ1amcJEX00Q5xIUp0Fbb48bJu6S4bpxinQbfhOBFY6HEdCWG9Fa5quS9Og0XCllhQ4lMF1TKfaRq9EzHoToK0jV4/08r/kZ7f5RVL7DalgxYcVOOG9r/ci3p8Jm9Oxk2fmgR1Xo4CXfE0KkUnWzRjsm8nOO3LGKhu78Y8Lms0Zc74aFn+ZLfqj/wCMw0ukUnEeLr/x19fNNugtu/LU60KyibGMRlVUkanSYsiSkUljHCMYqEc5TM3KOkUkkikjqnLasWqZVF0Ca50g5zi4TKYuhTXOimR5XySv6eFQAVkwAAAAAEFu5KJo36qk5BbuSiew/VUQS4w1LkEi5qFZH0LKlZISL5CQeLJCRfISAskJF8hICyQkXyEgLJCRfISAspFJfISA2fF0mUxdCmudDQ59i8TKYuhTXOgoY/l/LP6aGnhUAFZMAAAAABBbeSiew/VUqBBLjrW3IVpKg+iZUqUikqA8UpFJUAUpFJUAUpFJUAUpFJUAUpFJUAbPi/blEXQprm/IAY3l/LP6aGnhUAFZMAAD/9k="/>
          <p:cNvSpPr>
            <a:spLocks noChangeAspect="1" noChangeArrowheads="1"/>
          </p:cNvSpPr>
          <p:nvPr/>
        </p:nvSpPr>
        <p:spPr bwMode="auto">
          <a:xfrm>
            <a:off x="155575" y="-8223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g;base64,/9j/4AAQSkZJRgABAQAAAQABAAD/2wCEAAkGBhAPDxAQEA8QDw0PEA8PDxAPDQ8MDw8NFBAWFBUQFRIXHCYeFxkmGRISHy8gJicpLSwsFR4xNTAqNSYrLCkBCQoKDgwOGg8PFCkcHBwpKSksLCkpKSksKSkpKSkpKSkpLDUpLCwpKSksKSkpKSkpKiksLCkpKSwpLCkpLCkpLP/AABEIALQAtAMBIgACEQEDEQH/xAAcAAEAAQUBAQAAAAAAAAAAAAAAAwECBAYHBQj/xABJEAABAgMCBwwFCQYHAAAAAAAAAQIDERIEIQUHJHFzsrMGFCIxM0FRUmF0krEyNHKBkRYjJVSCocHC0RNjk6Kj8BUXQkNTZIP/xAAaAQEAAwEBAQAAAAAAAAAAAAAAAwQFAgEG/8QAIxEBAAIDAAIBBAMAAAAAAAAAAAERAgMyBDEzEyEigRIjUf/aAAwDAQACEQMRAD8A7iAABh4X9Xj6GLs1MwxML+rx9DF2agfJMO0xJJw38XXcXb5f13+NSOG25MxdIu0rrt8v67/Go3y/rv8AGpbISFC7fL+u/wAajfL+u/xqWyEhQu3y/rv8ajfL+u/xqWyEhQu3y/rv8ajfL+u/xqWyEhQu3y/rv8ajfL+u/wAalshIULt8v67/ABqN8v67/EpbISFDpmIWM5cIWpHOcqb0bcrlX/eQ7qcJxCJ9IWrujdsh3Yq7Ok2HoABw6AAAAAAxMLerx9DF2amWYmFvV4+hi6igfJUNLkzF1JcxLkzFZF9XWUikvkJB4spFJfISAspFJfISAspEi+QkBHISJJCQEchIkkJAdHxDJ9IWnuibZDuhw3ESn0hae6ptkO5FTb0nw9AAI3QAAAAAGJhb1eNoYuoplmJhX1eNoouooHykxtyZitJfDS5MxWk0KVbWUikvpFIe2jpFJLIpSBHSKTIgWZ0RyMhtdEes5NY1XOWSTW5DM+T1r+qxv4Z5cDy6RSesm5u1rxWWL8ETzUu+S1t+qxP5L+xL+MWPHpFJK6GqKqKklRVRUVJKipxoqcy9hSk9EdIpJJCkDoeItMvtPdU2qHcDiWI5MvtPdU2qHbSnt6TYegAEbsAAAAADFwr6vG0UXUUyjFwpyEbRRdRQPlmG25MxdSXsbcmYrSaVKiOgUklIpFCOgUklIpBbYMXaSwjDWU6YUaacU20yVvwJ8M7grTDtERIKw1syvV0B0S1shKsJb0RWudOaTVPcUxdNy9NDF8kNo3bYC31CcrWoseBOJDWU1e1E4cP4XpmIMsqzq0kR+LS/kRa+tZffb4PH8T39xu4l8KNviO+A5IXIpCtDYyftus5W3XdHSqGmWHBzrRFhwobUWJFcjGXc6869CJevZI6t/hLYFmSzQEREY1ES+hXyclU3cyuvSfah5tmoq3uEW0zGPgRIMdlpbTRa0c56NciokdvpORU5nXLnmajSbxu+gPZCs6OYyGix7Q+ExizRsFUZJHSuR053JcaZQSa/vjDnL7SipFJLSKSSnDf8SCZdaO6ptUO1nF8SiZdaO7JtUO0FLd2sa/QACJ2AAAAABi4T5CNoomoplGNhPkI2iiaigfMTG3JmK0kjW3IVpNWIUkVIpJaRSe0WipFJLSKTyi2wYu0y7/wjeSHQoqyiKvOjkVM5oeLxuWroIvkhv0dOG7P+hR39LOv012y4GbY8KOisREgx7NFiMT/jerkSI1OhJrNOxT31Wa/3/fEYGEn5RB7LNGT+diGelykeU37dYxTVcaDbrGnZF/KaHSb9jQvWyexF80NGpLuniEGz2ipFBLSKSWnFt7xLJlto7sm1Q7KcdxMplto7sm0Q7EUN/axr5AAQpAAAAAAMbCXIRdFE1FMkxsJcjF0cTUUD5sY25MxWkkYy5MxWk11FFSKSWkUiniKkI0lpFIobDi+bljtBE80N5tHpuz/iaXi/blb+7v1kN1jXvd7Rn+R3K1q5eZhFPn4Xd4v3xWGe70lzmBb1ylnd3bZv6GevpLnIskkNXxl3usmjiL96Gl0m64x74tmT9y/WNPpL+mPwhU2dIqRSS0lsV9KEzhvOJ1Mtj92TaIdfONYmXqtutHdk2qHZTO39revkABCkAAAAAAxsI8jF0cTUUyTHwjyMXRxNRQPnZrbkK0kjW3IVpNlnoqRSS0ikCKkpQTUikDYNwLcqid3frIbjEThOzr5mpbgW5TE0C66G3vThLnUzvJ7W9PMPLtzcpb3fzjIZjfS95BhJmUy/6zPvik7UvIckkNaxhp89Z+yCuuapSbbjA5eDofzKalGiUp2mlp4hUz6lHFejc5gxHKq3l0Ryqt5VrJXr7jufu8b3iXZlto7sm0Q7IcexNLlto7sm0Q7CZ2/tZ18gAIUgAAAAAGPhDkYujiaimQY+EORi6OJqqIHAGtuQrSSNbchWk3IZyKkUktIpDy0VIpJaRSB7+4JuUxND+dDa1ThLnXzNa3Bs+fjdkFNohtStvXOvmZnk9yu6uYeZbb7Tf9XhJ/WX9CdE4X2vxLLUmUroYG1cTI3hfaXzIMvaSGp4xYyNtEPp/YJ97lNJe6azU23GUmWQ+7s1lNXayV6mjq4hVz6lGjJXqWreXqkzLstjnevESVbi6bnichKlrjuXns6bRDrpy/FY2VqjaBNodQM/yIrZKzqm8QAECUAAAAADHt/IxNG/VUyDHt/JRNG/VUQOEsbchWkva24upN2PTMRSEjLslgiRnK2G2tyJVKaJdxTv7TYoW4RVaiuiuR8kqRrEc1F6EVSLZtww9y7xwyy9NSpFJ7OHtzj7K1IiKroM0a5XIiKxV4lzLxHlIh1hnjnFw8yxnGalsW4Jvz0bQprobUjOEudTV9wkZG2p0NeOLCVrfaatUjd0wc+arK6czO8qP7FvTy8C0sXfT7l5Oy8yyvc5eMnY2bvtL5nrxGuR6w5f6Wql3PeRw8FvnOXEpBM2liKc2xjpK3J2QId3vU1RUmbZjMZLCCp+4hfieHZLFzu9xp6YvCFPZNZSjslj51M6kkRokT0ittmLBMqjaBNodMObYskyqNoE1zpJl+T8krmnhUAFdMAAAAABBb+SiaN+qpOQW7komjfqqIeS4g1tyF0i5rbitJ9AzElgtboMRsRvNc5Olq8Z0Oy4aZQ1amcJEX00Q5xIUp0Fbb48bJu6S4bpxinQbfhOBFY6HEdCWG9Fa5quS9Og0XCllhQ4lMF1TKfaRq9EzHoToK0jV4/08r/kZ7f5RVL7DalgxYcVOOG9r/ci3p8Jm9Oxk2fmgR1Xo4CXfE0KkUnWzRjsm8nOO3LGKhu78Y8Lms0Zc74aFn+ZLfqj/wCMw0ukUnEeLr/x19fNNugtu/LU60KyibGMRlVUkanSYsiSkUljHCMYqEc5TM3KOkUkkikjqnLasWqZVF0Ca50g5zi4TKYuhTXOimR5XySv6eFQAVkwAAAAAEFu5KJo36qk5BbuSiew/VUQS4w1LkEi5qFZH0LKlZISL5CQeLJCRfISAskJF8hICyQkXyEgLJCRfISAspFJfISA2fF0mUxdCmudDQ59i8TKYuhTXOgoY/l/LP6aGnhUAFZMAAAAABBbeSiew/VUqBBLjrW3IVpKg+iZUqUikqA8UpFJUAUpFJUAUpFJUAUpFJUAUpFJUAbPi/blEXQprm/IAY3l/LP6aGnhUAFZMAAD/9k="/>
          <p:cNvSpPr>
            <a:spLocks noChangeAspect="1" noChangeArrowheads="1"/>
          </p:cNvSpPr>
          <p:nvPr/>
        </p:nvSpPr>
        <p:spPr bwMode="auto">
          <a:xfrm>
            <a:off x="307975" y="-6699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lum bright="-40000" contrast="40000"/>
          </a:blip>
          <a:srcRect/>
          <a:stretch>
            <a:fillRect/>
          </a:stretch>
        </p:blipFill>
        <p:spPr bwMode="auto">
          <a:xfrm>
            <a:off x="1003300" y="4572000"/>
            <a:ext cx="21971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79074" y="4572000"/>
            <a:ext cx="1497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Polystyrene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Polymethacrylate</a:t>
            </a:r>
            <a:endParaRPr lang="en-US" sz="1200" dirty="0" smtClean="0"/>
          </a:p>
          <a:p>
            <a:pPr marL="228600" indent="-228600">
              <a:buAutoNum type="arabicPeriod"/>
            </a:pPr>
            <a:r>
              <a:rPr lang="en-US" sz="1200" dirty="0" smtClean="0"/>
              <a:t>Quartz </a:t>
            </a:r>
            <a:endParaRPr lang="en-US" sz="1200" dirty="0"/>
          </a:p>
        </p:txBody>
      </p:sp>
      <p:sp>
        <p:nvSpPr>
          <p:cNvPr id="11" name="AutoShape 1473"/>
          <p:cNvSpPr>
            <a:spLocks noChangeArrowheads="1"/>
          </p:cNvSpPr>
          <p:nvPr/>
        </p:nvSpPr>
        <p:spPr bwMode="auto">
          <a:xfrm rot="-1454925">
            <a:off x="3599910" y="5653710"/>
            <a:ext cx="310515" cy="156845"/>
          </a:xfrm>
          <a:prstGeom prst="rightArrow">
            <a:avLst>
              <a:gd name="adj1" fmla="val 50000"/>
              <a:gd name="adj2" fmla="val 49494"/>
            </a:avLst>
          </a:prstGeom>
          <a:solidFill>
            <a:srgbClr val="660033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800600"/>
            <a:ext cx="1658112" cy="124358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2021" y="591133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detector</a:t>
            </a:r>
            <a:endParaRPr lang="en-US" b="1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0"/>
            <a:ext cx="1099194" cy="1632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775961" y="624840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2060"/>
                </a:solidFill>
              </a:rPr>
              <a:t>Polyethylene</a:t>
            </a:r>
            <a:br>
              <a:rPr lang="en-US" sz="1200" b="1" dirty="0" smtClean="0">
                <a:solidFill>
                  <a:srgbClr val="002060"/>
                </a:solidFill>
              </a:rPr>
            </a:br>
            <a:r>
              <a:rPr lang="en-US" sz="1200" b="1" dirty="0" smtClean="0">
                <a:solidFill>
                  <a:srgbClr val="002060"/>
                </a:solidFill>
              </a:rPr>
              <a:t>cuvette</a:t>
            </a: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1197" y="458366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lamp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68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8" grpId="0"/>
      <p:bldP spid="10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Practical Aspects of UV-Vis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Solvent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Hydrocarbons and alcohols possess the largest optical windows </a:t>
            </a:r>
          </a:p>
          <a:p>
            <a:r>
              <a:rPr lang="en-US" dirty="0" smtClean="0"/>
              <a:t>Note that “spectrograde” solvents should be used whenever possible because many non-spectrograde solvents contain additives i.e., 95 % ethanol contains a lot of aromatics that are active in the UV range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727791"/>
              </p:ext>
            </p:extLst>
          </p:nvPr>
        </p:nvGraphicFramePr>
        <p:xfrm>
          <a:off x="990600" y="1981200"/>
          <a:ext cx="7086600" cy="2133600"/>
        </p:xfrm>
        <a:graphic>
          <a:graphicData uri="http://schemas.openxmlformats.org/drawingml/2006/table">
            <a:tbl>
              <a:tblPr/>
              <a:tblGrid>
                <a:gridCol w="1505712"/>
                <a:gridCol w="1847088"/>
                <a:gridCol w="3733800"/>
              </a:tblGrid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Solvent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lower limit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(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Symbol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 in nm)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Absorbance</a:t>
                      </a:r>
                      <a:r>
                        <a:rPr lang="en-US" sz="1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for </a:t>
                      </a:r>
                      <a:r>
                        <a:rPr lang="en-US" sz="14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=1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cm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Acetone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330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335 (0.30), 340 (0.08), 350 (0.003)</a:t>
                      </a:r>
                      <a:endParaRPr lang="en-US" sz="14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Acetonitrile	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190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200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0.10),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(0.046), 230 (0.009)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Chloroform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265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250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0.40),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260 (0.05), 270 (0.006)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Cyclohexane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0.70),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(0.32), 230 (0.11), 240 (0.04)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Dichloromethane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235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230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1.30),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240 (0.15), 250 (0.02)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Ethanol (abs.)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0.70),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(0.4), 240 (0.1), 260 (0.009)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Hexane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 (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0.30),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(0.1), 230 (0.03), 240 (0.016)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Methanol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220 (0.22), 230 (0.1), 240 (0.046), 250 (0.02)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Water	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191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54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Practical Aspects of UV-Vis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Important pointers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Since most measurements require a serial dilution, it is imperative that the entire compound is dissolved when preparing the stock solution</a:t>
            </a:r>
          </a:p>
          <a:p>
            <a:pPr lvl="1"/>
            <a:r>
              <a:rPr lang="en-US" dirty="0" smtClean="0">
                <a:solidFill>
                  <a:srgbClr val="660033"/>
                </a:solidFill>
              </a:rPr>
              <a:t>For the calculation of the new concentration, the student needs to keep in mind that the total volume is important </a:t>
            </a:r>
            <a:br>
              <a:rPr lang="en-US" dirty="0" smtClean="0">
                <a:solidFill>
                  <a:srgbClr val="660033"/>
                </a:solidFill>
              </a:rPr>
            </a:br>
            <a:r>
              <a:rPr lang="en-US" dirty="0" smtClean="0">
                <a:solidFill>
                  <a:srgbClr val="660033"/>
                </a:solidFill>
              </a:rPr>
              <a:t>i.e., if 1 mL of the stock solution was used and 9 mL of additional solvent, the concentration is one tenth of the original concentration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smtClean="0">
                <a:solidFill>
                  <a:srgbClr val="C00000"/>
                </a:solidFill>
              </a:rPr>
              <a:t>student has to </a:t>
            </a:r>
            <a:r>
              <a:rPr lang="en-US" dirty="0" smtClean="0">
                <a:solidFill>
                  <a:srgbClr val="C00000"/>
                </a:solidFill>
              </a:rPr>
              <a:t>run a full spectrum, which </a:t>
            </a:r>
            <a:r>
              <a:rPr lang="en-US" smtClean="0">
                <a:solidFill>
                  <a:srgbClr val="C00000"/>
                </a:solidFill>
              </a:rPr>
              <a:t>requires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the </a:t>
            </a:r>
            <a:r>
              <a:rPr lang="en-US" dirty="0" smtClean="0">
                <a:solidFill>
                  <a:srgbClr val="C00000"/>
                </a:solidFill>
              </a:rPr>
              <a:t>software to be set to “spectrum” mode </a:t>
            </a:r>
            <a:r>
              <a:rPr lang="en-US" smtClean="0">
                <a:solidFill>
                  <a:srgbClr val="C00000"/>
                </a:solidFill>
              </a:rPr>
              <a:t>and not to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“</a:t>
            </a:r>
            <a:r>
              <a:rPr lang="en-US" dirty="0" smtClean="0">
                <a:solidFill>
                  <a:srgbClr val="C00000"/>
                </a:solidFill>
              </a:rPr>
              <a:t>fixed wavelength” mode (see pop down </a:t>
            </a:r>
            <a:r>
              <a:rPr lang="en-US" smtClean="0">
                <a:solidFill>
                  <a:srgbClr val="C00000"/>
                </a:solidFill>
              </a:rPr>
              <a:t>window in 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the </a:t>
            </a:r>
            <a:r>
              <a:rPr lang="en-US" dirty="0" smtClean="0">
                <a:solidFill>
                  <a:srgbClr val="C00000"/>
                </a:solidFill>
              </a:rPr>
              <a:t>upper left hand corner)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8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Electromagnetic spectrum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Visible range</a:t>
            </a:r>
            <a:r>
              <a:rPr lang="en-US" dirty="0" smtClean="0"/>
              <a:t>: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=380-750 nm</a:t>
            </a:r>
          </a:p>
          <a:p>
            <a:r>
              <a:rPr lang="en-US" i="1" dirty="0" smtClean="0"/>
              <a:t>Ultra-violet</a:t>
            </a:r>
            <a:r>
              <a:rPr lang="en-US" dirty="0" smtClean="0"/>
              <a:t>: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=190-380 nm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170" name="Picture 2" descr="http://local.content.compendiumblog.com/uploads/user/2af9dc1d-8541-42e4-a91f-6aaf97caf33a/4844a17e-a4fb-4018-9d3a-31dc846044ee/Visible%20spectr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" y="2407920"/>
            <a:ext cx="5760720" cy="2749747"/>
          </a:xfrm>
          <a:prstGeom prst="rect">
            <a:avLst/>
          </a:prstGeom>
          <a:noFill/>
        </p:spPr>
      </p:pic>
      <p:sp>
        <p:nvSpPr>
          <p:cNvPr id="9" name="Left-Right Arrow 8"/>
          <p:cNvSpPr/>
          <p:nvPr/>
        </p:nvSpPr>
        <p:spPr>
          <a:xfrm>
            <a:off x="1463040" y="1905000"/>
            <a:ext cx="5760720" cy="457200"/>
          </a:xfrm>
          <a:prstGeom prst="leftRightArrow">
            <a:avLst/>
          </a:prstGeom>
          <a:solidFill>
            <a:schemeClr val="bg1"/>
          </a:soli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2965" y="19385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Low energy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6400" y="1938528"/>
            <a:ext cx="144780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High energy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40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Electronic Transitions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Most molecules absorb electromagnetic radiation in the visible and/or the ultraviolet range</a:t>
            </a:r>
          </a:p>
          <a:p>
            <a:r>
              <a:rPr lang="en-US" dirty="0" smtClean="0"/>
              <a:t>The absorption </a:t>
            </a:r>
            <a:r>
              <a:rPr lang="en-US" dirty="0"/>
              <a:t>of electromagnetic radiation </a:t>
            </a:r>
            <a:r>
              <a:rPr lang="en-US" dirty="0" smtClean="0"/>
              <a:t>causes electrons to be excited, which results in a promotion of an electron from a bonding (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dirty="0" smtClean="0"/>
              <a:t> or </a:t>
            </a:r>
            <a:r>
              <a:rPr lang="en-US" i="1" dirty="0" smtClean="0">
                <a:latin typeface="Symbol" pitchFamily="18" charset="2"/>
              </a:rPr>
              <a:t>p</a:t>
            </a:r>
            <a:r>
              <a:rPr lang="en-US" dirty="0" smtClean="0"/>
              <a:t>) or </a:t>
            </a:r>
            <a:br>
              <a:rPr lang="en-US" dirty="0" smtClean="0"/>
            </a:br>
            <a:r>
              <a:rPr lang="en-US" dirty="0" smtClean="0"/>
              <a:t>non-bonding orbital 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to an anti-bonding orbital (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smtClean="0"/>
              <a:t> or </a:t>
            </a:r>
            <a:r>
              <a:rPr lang="en-US" i="1" dirty="0" smtClean="0">
                <a:latin typeface="Symbol" pitchFamily="18" charset="2"/>
              </a:rPr>
              <a:t>p</a:t>
            </a:r>
            <a:r>
              <a:rPr lang="en-US" i="1" dirty="0"/>
              <a:t>*</a:t>
            </a:r>
            <a:r>
              <a:rPr lang="en-US" dirty="0"/>
              <a:t>)  </a:t>
            </a:r>
            <a:endParaRPr lang="en-US" dirty="0" smtClean="0"/>
          </a:p>
          <a:p>
            <a:r>
              <a:rPr lang="en-US" dirty="0" smtClean="0"/>
              <a:t>The larger the energy gap is, the higher the </a:t>
            </a:r>
            <a:r>
              <a:rPr lang="en-US" dirty="0"/>
              <a:t>frequency and the shorter </a:t>
            </a:r>
            <a:r>
              <a:rPr lang="en-US" dirty="0" smtClean="0"/>
              <a:t>the wavelength of the radiation required is (</a:t>
            </a:r>
            <a:r>
              <a:rPr lang="en-US" i="1" dirty="0" smtClean="0"/>
              <a:t>h</a:t>
            </a:r>
            <a:r>
              <a:rPr lang="en-US" dirty="0" smtClean="0"/>
              <a:t>= Planck’s constant)</a:t>
            </a:r>
          </a:p>
          <a:p>
            <a:r>
              <a:rPr lang="en-US" dirty="0" smtClean="0"/>
              <a:t>Allowed transitions i.e.,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*,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 are </a:t>
            </a:r>
            <a:br>
              <a:rPr lang="en-US" dirty="0" smtClean="0"/>
            </a:br>
            <a:r>
              <a:rPr lang="en-US" dirty="0" smtClean="0"/>
              <a:t>usually strong (large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/>
              <a:t>), </a:t>
            </a:r>
            <a:r>
              <a:rPr lang="en-US" dirty="0" smtClean="0"/>
              <a:t>while forbidden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transitions (low </a:t>
            </a:r>
            <a:r>
              <a:rPr lang="en-US" dirty="0" smtClean="0">
                <a:latin typeface="Symbol" pitchFamily="18" charset="2"/>
              </a:rPr>
              <a:t>e) </a:t>
            </a:r>
            <a:r>
              <a:rPr lang="en-US" dirty="0" smtClean="0"/>
              <a:t>i.e.,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dirty="0" smtClean="0"/>
              <a:t>*,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* are</a:t>
            </a:r>
            <a:br>
              <a:rPr lang="en-US" dirty="0" smtClean="0"/>
            </a:br>
            <a:r>
              <a:rPr lang="en-US" dirty="0"/>
              <a:t>much weaker </a:t>
            </a:r>
            <a:r>
              <a:rPr lang="en-US" dirty="0" smtClean="0"/>
              <a:t>compared to these</a:t>
            </a:r>
          </a:p>
          <a:p>
            <a:r>
              <a:rPr lang="en-US" dirty="0" smtClean="0"/>
              <a:t>Many transition metal compounds are </a:t>
            </a:r>
            <a:br>
              <a:rPr lang="en-US" dirty="0" smtClean="0"/>
            </a:br>
            <a:r>
              <a:rPr lang="en-US" dirty="0" smtClean="0"/>
              <a:t>colored because the </a:t>
            </a:r>
            <a:r>
              <a:rPr lang="en-US" i="1" dirty="0" smtClean="0"/>
              <a:t>d-d</a:t>
            </a:r>
            <a:r>
              <a:rPr lang="en-US" dirty="0" smtClean="0"/>
              <a:t> transitions fall in </a:t>
            </a:r>
            <a:br>
              <a:rPr lang="en-US" dirty="0" smtClean="0"/>
            </a:br>
            <a:r>
              <a:rPr lang="en-US" dirty="0" smtClean="0"/>
              <a:t>the visible range (note that the </a:t>
            </a:r>
            <a:r>
              <a:rPr lang="en-US" i="1" dirty="0" smtClean="0"/>
              <a:t>d</a:t>
            </a:r>
            <a:r>
              <a:rPr lang="en-US" dirty="0" smtClean="0"/>
              <a:t>-orbitals </a:t>
            </a:r>
            <a:br>
              <a:rPr lang="en-US" dirty="0" smtClean="0"/>
            </a:br>
            <a:r>
              <a:rPr lang="en-US" dirty="0" smtClean="0"/>
              <a:t>are not shown to keep the diagram simple)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505200"/>
            <a:ext cx="34882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AutoShape 161"/>
          <p:cNvCxnSpPr>
            <a:cxnSpLocks noChangeShapeType="1"/>
          </p:cNvCxnSpPr>
          <p:nvPr/>
        </p:nvCxnSpPr>
        <p:spPr bwMode="auto">
          <a:xfrm flipV="1">
            <a:off x="6781800" y="4114800"/>
            <a:ext cx="0" cy="82296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700855"/>
              </p:ext>
            </p:extLst>
          </p:nvPr>
        </p:nvGraphicFramePr>
        <p:xfrm>
          <a:off x="7863840" y="3566160"/>
          <a:ext cx="1047136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5" imgW="901440" imgH="393480" progId="Equation.3">
                  <p:embed/>
                </p:oleObj>
              </mc:Choice>
              <mc:Fallback>
                <p:oleObj name="Equation" r:id="rId5" imgW="901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63840" y="3566160"/>
                        <a:ext cx="1047136" cy="4572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89520" y="5760720"/>
            <a:ext cx="1334020" cy="461665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h</a:t>
            </a:r>
            <a:r>
              <a:rPr lang="en-US" sz="1200" dirty="0" smtClean="0"/>
              <a:t>= 6.626*10</a:t>
            </a:r>
            <a:r>
              <a:rPr lang="en-US" sz="1200" baseline="30000" dirty="0" smtClean="0"/>
              <a:t>-34</a:t>
            </a:r>
            <a:r>
              <a:rPr lang="en-US" sz="1200" dirty="0" smtClean="0"/>
              <a:t> J*s</a:t>
            </a:r>
          </a:p>
          <a:p>
            <a:r>
              <a:rPr lang="en-US" sz="1200" i="1" dirty="0" smtClean="0"/>
              <a:t>c</a:t>
            </a:r>
            <a:r>
              <a:rPr lang="en-US" sz="1200" dirty="0" smtClean="0"/>
              <a:t>= 3.00*10</a:t>
            </a:r>
            <a:r>
              <a:rPr lang="en-US" sz="1200" baseline="30000" dirty="0" smtClean="0"/>
              <a:t>8</a:t>
            </a:r>
            <a:r>
              <a:rPr lang="en-US" sz="1200" dirty="0" smtClean="0"/>
              <a:t> m/s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4684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Color Wheel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determining a color, one has to know if the process that causes the color is due to emission or due to absorption of electromagnetic radiation</a:t>
            </a:r>
          </a:p>
          <a:p>
            <a:r>
              <a:rPr lang="en-US" sz="2400" i="1" dirty="0" smtClean="0"/>
              <a:t>Example 1</a:t>
            </a:r>
            <a:r>
              <a:rPr lang="en-US" sz="2400" dirty="0" smtClean="0"/>
              <a:t>: Sodium atoms emit light at </a:t>
            </a:r>
            <a:r>
              <a:rPr lang="en-US" sz="2400" dirty="0" smtClean="0">
                <a:latin typeface="Symbol" pitchFamily="18" charset="2"/>
              </a:rPr>
              <a:t>l</a:t>
            </a:r>
            <a:r>
              <a:rPr lang="en-US" sz="2400" dirty="0" smtClean="0"/>
              <a:t>=589 nm </a:t>
            </a:r>
            <a:br>
              <a:rPr lang="en-US" sz="2400" dirty="0" smtClean="0"/>
            </a:br>
            <a:r>
              <a:rPr lang="en-US" sz="2400" dirty="0" smtClean="0"/>
              <a:t>resulting in a yellow-orange flame</a:t>
            </a:r>
          </a:p>
          <a:p>
            <a:r>
              <a:rPr lang="en-US" sz="2400" i="1" dirty="0" smtClean="0"/>
              <a:t>Example 2</a:t>
            </a:r>
            <a:r>
              <a:rPr lang="en-US" sz="2400" dirty="0" smtClean="0"/>
              <a:t>: Indigo absorbs light at </a:t>
            </a:r>
            <a:r>
              <a:rPr lang="en-US" sz="2400" dirty="0" smtClean="0">
                <a:latin typeface="Symbol" pitchFamily="18" charset="2"/>
              </a:rPr>
              <a:t>l</a:t>
            </a:r>
            <a:r>
              <a:rPr lang="en-US" sz="2400" dirty="0" smtClean="0"/>
              <a:t>=605 nm which </a:t>
            </a:r>
            <a:br>
              <a:rPr lang="en-US" sz="2400" dirty="0" smtClean="0"/>
            </a:br>
            <a:r>
              <a:rPr lang="en-US" sz="2400" dirty="0" smtClean="0"/>
              <a:t>is in the orange range </a:t>
            </a:r>
            <a:r>
              <a:rPr lang="en-US" sz="2400" dirty="0" smtClean="0">
                <a:sym typeface="Wingdings"/>
              </a:rPr>
              <a:t></a:t>
            </a:r>
            <a:r>
              <a:rPr lang="en-US" sz="2400" dirty="0" smtClean="0"/>
              <a:t> the compound assumes the complementary color (blue-purple)</a:t>
            </a:r>
          </a:p>
          <a:p>
            <a:endParaRPr lang="en-US" sz="2400" dirty="0"/>
          </a:p>
        </p:txBody>
      </p:sp>
      <p:pic>
        <p:nvPicPr>
          <p:cNvPr id="4" name="Picture 3" descr="The Color Wheel"/>
          <p:cNvPicPr/>
          <p:nvPr/>
        </p:nvPicPr>
        <p:blipFill>
          <a:blip r:embed="rId2" cstate="print">
            <a:lum bright="-10000" contrast="23000"/>
          </a:blip>
          <a:srcRect/>
          <a:stretch>
            <a:fillRect/>
          </a:stretch>
        </p:blipFill>
        <p:spPr bwMode="auto">
          <a:xfrm>
            <a:off x="6629400" y="4489450"/>
            <a:ext cx="1981200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953000"/>
            <a:ext cx="183115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744258"/>
            <a:ext cx="838200" cy="1393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43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What determines the wavelength?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1200" dirty="0" smtClean="0"/>
          </a:p>
          <a:p>
            <a:r>
              <a:rPr lang="en-US" sz="2400" dirty="0" smtClean="0"/>
              <a:t>Most simple alkenes and ketones absorb in the UV-range because the </a:t>
            </a:r>
            <a:r>
              <a:rPr lang="en-US" sz="2400" dirty="0" smtClean="0">
                <a:latin typeface="Symbol" pitchFamily="18" charset="2"/>
              </a:rPr>
              <a:t>p-p</a:t>
            </a:r>
            <a:r>
              <a:rPr lang="en-US" sz="2400" dirty="0" smtClean="0"/>
              <a:t>* and the n-</a:t>
            </a:r>
            <a:r>
              <a:rPr lang="en-US" sz="2400" dirty="0" smtClean="0">
                <a:latin typeface="Symbol" pitchFamily="18" charset="2"/>
              </a:rPr>
              <a:t>p</a:t>
            </a:r>
            <a:r>
              <a:rPr lang="en-US" sz="2400" dirty="0" smtClean="0"/>
              <a:t>* energy gaps are quite large</a:t>
            </a:r>
          </a:p>
          <a:p>
            <a:r>
              <a:rPr lang="en-US" sz="2400" dirty="0" smtClean="0"/>
              <a:t>Conjugation causes a bathochromic shift (red shift)</a:t>
            </a:r>
          </a:p>
          <a:p>
            <a:r>
              <a:rPr lang="en-US" sz="2400" dirty="0" smtClean="0"/>
              <a:t>Increased conjugation often also increases the peak size </a:t>
            </a:r>
            <a:br>
              <a:rPr lang="en-US" sz="2400" dirty="0" smtClean="0"/>
            </a:br>
            <a:r>
              <a:rPr lang="en-US" sz="2400" dirty="0" smtClean="0"/>
              <a:t>as well (hyperchromic)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352780"/>
              </p:ext>
            </p:extLst>
          </p:nvPr>
        </p:nvGraphicFramePr>
        <p:xfrm>
          <a:off x="838200" y="1524000"/>
          <a:ext cx="6126480" cy="146304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594560"/>
                <a:gridCol w="1091018"/>
                <a:gridCol w="1542553"/>
                <a:gridCol w="1898349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Compound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l</a:t>
                      </a:r>
                      <a:r>
                        <a:rPr lang="en-US" sz="1600" baseline="-25000" dirty="0" err="1">
                          <a:solidFill>
                            <a:schemeClr val="tx1"/>
                          </a:solidFill>
                          <a:effectLst/>
                        </a:rPr>
                        <a:t>max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(nm)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(cm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*mol</a:t>
                      </a:r>
                      <a:r>
                        <a:rPr lang="en-US" sz="1600" baseline="30000" dirty="0">
                          <a:solidFill>
                            <a:schemeClr val="tx1"/>
                          </a:solidFill>
                          <a:effectLst/>
                        </a:rPr>
                        <a:t>-1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*L)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Chromophore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1,4-Pentadiene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178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26000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isolated C=C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2-Pentanone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180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900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isolated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  <a:effectLst/>
                        </a:rPr>
                        <a:t>-Carotene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480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133000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conjugated C=C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3-Pentenone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224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12590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conjugated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solidFill>
                            <a:schemeClr val="tx1"/>
                          </a:solidFill>
                          <a:effectLst/>
                        </a:rPr>
                        <a:t>Acetophenone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246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9800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conjugated C=O</a:t>
                      </a:r>
                      <a:endParaRPr lang="en-US" sz="16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2486025" y="30559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"/>
                <a:cs typeface="Times New Roman" pitchFamily="18" charset="0"/>
              </a:rPr>
              <a:t>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6" name="Object 40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510399"/>
              </p:ext>
            </p:extLst>
          </p:nvPr>
        </p:nvGraphicFramePr>
        <p:xfrm>
          <a:off x="7162800" y="1524000"/>
          <a:ext cx="1319587" cy="274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1" name="CS ChemDraw Drawing" r:id="rId3" imgW="1368087" imgH="284402" progId="ChemDraw.Document.6.0">
                  <p:embed/>
                </p:oleObj>
              </mc:Choice>
              <mc:Fallback>
                <p:oleObj name="CS ChemDraw Drawing" r:id="rId3" imgW="1368087" imgH="2844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2800" y="1524000"/>
                        <a:ext cx="1319587" cy="27432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Picture 5" descr="http://upload.wikimedia.org/wikipedia/commons/thumb/3/37/Beta-carotene-2D-skeletal.svg/450px-Beta-carotene-2D-skeletal.svg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191124"/>
            <a:ext cx="4448428" cy="1097280"/>
          </a:xfrm>
          <a:prstGeom prst="rect">
            <a:avLst/>
          </a:prstGeom>
          <a:solidFill>
            <a:srgbClr val="C00000"/>
          </a:solidFill>
          <a:extLst/>
        </p:spPr>
      </p:pic>
      <p:graphicFrame>
        <p:nvGraphicFramePr>
          <p:cNvPr id="4097" name="Object 40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890120"/>
              </p:ext>
            </p:extLst>
          </p:nvPr>
        </p:nvGraphicFramePr>
        <p:xfrm>
          <a:off x="7162800" y="1904999"/>
          <a:ext cx="1318339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2" name="CS ChemDraw Drawing" r:id="rId7" imgW="1368087" imgH="664234" progId="ChemDraw.Document.6.0">
                  <p:embed/>
                </p:oleObj>
              </mc:Choice>
              <mc:Fallback>
                <p:oleObj name="CS ChemDraw Drawing" r:id="rId7" imgW="1368087" imgH="6642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62800" y="1904999"/>
                        <a:ext cx="1318339" cy="64008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40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43494"/>
              </p:ext>
            </p:extLst>
          </p:nvPr>
        </p:nvGraphicFramePr>
        <p:xfrm>
          <a:off x="7162800" y="2590799"/>
          <a:ext cx="1318339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3" name="CS ChemDraw Drawing" r:id="rId9" imgW="1368087" imgH="664234" progId="ChemDraw.Document.6.0">
                  <p:embed/>
                </p:oleObj>
              </mc:Choice>
              <mc:Fallback>
                <p:oleObj name="CS ChemDraw Drawing" r:id="rId9" imgW="1368087" imgH="6642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62800" y="2590799"/>
                        <a:ext cx="1318339" cy="640080"/>
                      </a:xfrm>
                      <a:prstGeom prst="rect">
                        <a:avLst/>
                      </a:prstGeom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0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400313"/>
              </p:ext>
            </p:extLst>
          </p:nvPr>
        </p:nvGraphicFramePr>
        <p:xfrm>
          <a:off x="6980136" y="5183612"/>
          <a:ext cx="1319158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4" name="CS ChemDraw Drawing" r:id="rId11" imgW="1371330" imgH="1235734" progId="ChemDraw.Document.6.0">
                  <p:embed/>
                </p:oleObj>
              </mc:Choice>
              <mc:Fallback>
                <p:oleObj name="CS ChemDraw Drawing" r:id="rId11" imgW="1371330" imgH="123573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80136" y="5183612"/>
                        <a:ext cx="1319158" cy="118872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40351"/>
            <a:ext cx="822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655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* energy gap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for 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C=C bond is large</a:t>
            </a:r>
          </a:p>
          <a:p>
            <a:r>
              <a:rPr lang="en-US" dirty="0">
                <a:solidFill>
                  <a:srgbClr val="660066"/>
                </a:solidFill>
              </a:rPr>
              <a:t>The </a:t>
            </a:r>
            <a:r>
              <a:rPr lang="en-US" dirty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660066"/>
                </a:solidFill>
              </a:rPr>
              <a:t>-</a:t>
            </a:r>
            <a:r>
              <a:rPr lang="en-US" dirty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>
                <a:solidFill>
                  <a:srgbClr val="660066"/>
                </a:solidFill>
              </a:rPr>
              <a:t>* </a:t>
            </a:r>
            <a:r>
              <a:rPr lang="en-US" dirty="0" smtClean="0">
                <a:solidFill>
                  <a:srgbClr val="660066"/>
                </a:solidFill>
              </a:rPr>
              <a:t>and the n-</a:t>
            </a:r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660066"/>
                </a:solidFill>
              </a:rPr>
              <a:t>* energy gap in a C=O </a:t>
            </a:r>
            <a:r>
              <a:rPr lang="en-US" dirty="0">
                <a:solidFill>
                  <a:srgbClr val="660066"/>
                </a:solidFill>
              </a:rPr>
              <a:t>bond </a:t>
            </a:r>
            <a:r>
              <a:rPr lang="en-US" dirty="0" smtClean="0">
                <a:solidFill>
                  <a:srgbClr val="660066"/>
                </a:solidFill>
              </a:rPr>
              <a:t>are </a:t>
            </a:r>
            <a:r>
              <a:rPr lang="en-US" dirty="0">
                <a:solidFill>
                  <a:srgbClr val="660066"/>
                </a:solidFill>
              </a:rPr>
              <a:t>both</a:t>
            </a:r>
            <a:r>
              <a:rPr lang="en-US" dirty="0" smtClean="0">
                <a:solidFill>
                  <a:srgbClr val="660066"/>
                </a:solidFill>
              </a:rPr>
              <a:t/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relatively large as well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combination of these two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groups affords a new orbital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set in which </a:t>
            </a:r>
            <a:r>
              <a:rPr lang="en-US" i="1" dirty="0" smtClean="0">
                <a:solidFill>
                  <a:srgbClr val="002060"/>
                </a:solidFill>
              </a:rPr>
              <a:t>n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* and the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* gaps are much smaller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compared in the isolated bonds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less energy is required to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excite the electrons, a shift to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higher wavelengths for the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excitation will be observed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i.e.,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*) &gt; 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*)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946496" y="2863334"/>
            <a:ext cx="4045104" cy="34495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Conjugation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263" y="3048000"/>
            <a:ext cx="3335337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594360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C=C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4800" y="5943600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C=O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594360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C=C-C=O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4953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</a:t>
            </a:r>
            <a:endParaRPr lang="en-US" dirty="0">
              <a:solidFill>
                <a:schemeClr val="tx2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04096" y="501792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660066"/>
              </a:solidFill>
              <a:latin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01308" y="555171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3296" y="44312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07280" y="33528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Symbol" pitchFamily="18" charset="2"/>
              </a:rPr>
              <a:t>p*</a:t>
            </a:r>
            <a:endParaRPr lang="en-US" dirty="0">
              <a:solidFill>
                <a:schemeClr val="tx2">
                  <a:lumMod val="50000"/>
                </a:schemeClr>
              </a:solidFill>
              <a:latin typeface="Symbol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36576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50280" y="286333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002060"/>
              </a:solidFill>
              <a:latin typeface="Symbol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64880" y="3451945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  <a:latin typeface="Symbol" pitchFamily="18" charset="2"/>
              </a:rPr>
              <a:t>p*</a:t>
            </a:r>
            <a:endParaRPr lang="en-US" dirty="0">
              <a:solidFill>
                <a:srgbClr val="660066"/>
              </a:solidFill>
              <a:latin typeface="Symbol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24518" y="4049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10508" y="40386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60066"/>
                </a:solidFill>
              </a:rPr>
              <a:t>n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5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8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UV-Vis Spectrum of TPCP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solidFill>
                  <a:srgbClr val="660066"/>
                </a:solidFill>
              </a:rPr>
              <a:t>Tetraphenylcyclopentadienone</a:t>
            </a:r>
            <a:endParaRPr lang="en-US" b="1" dirty="0" smtClean="0">
              <a:solidFill>
                <a:srgbClr val="660066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Bottom line: The exact peak location (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i="1" dirty="0" smtClean="0">
                <a:solidFill>
                  <a:srgbClr val="FF0000"/>
                </a:solidFill>
              </a:rPr>
              <a:t>and</a:t>
            </a:r>
            <a:r>
              <a:rPr lang="en-US" b="1" dirty="0" smtClean="0">
                <a:solidFill>
                  <a:srgbClr val="FF0000"/>
                </a:solidFill>
              </a:rPr>
              <a:t> absolute peak intensity (</a:t>
            </a:r>
            <a:r>
              <a:rPr lang="en-US" b="1" dirty="0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) depend to a certain degree on the solvent used in the measurement</a:t>
            </a:r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60787"/>
              </p:ext>
            </p:extLst>
          </p:nvPr>
        </p:nvGraphicFramePr>
        <p:xfrm>
          <a:off x="5638800" y="2094015"/>
          <a:ext cx="2362200" cy="29032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/>
                <a:gridCol w="609600"/>
                <a:gridCol w="60960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Solvent</a:t>
                      </a:r>
                      <a:endParaRPr lang="en-US" sz="14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Symbol" pitchFamily="18" charset="2"/>
                          <a:ea typeface="Times"/>
                          <a:cs typeface="Times New Roman"/>
                        </a:rPr>
                        <a:t>l</a:t>
                      </a:r>
                      <a:r>
                        <a:rPr lang="en-US" sz="1400" b="1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(nm)</a:t>
                      </a:r>
                      <a:endParaRPr lang="en-US" sz="14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Symbol" pitchFamily="18" charset="2"/>
                          <a:ea typeface="Times"/>
                          <a:cs typeface="Times New Roman"/>
                        </a:rPr>
                        <a:t>     e</a:t>
                      </a:r>
                      <a:endParaRPr lang="en-US" sz="1400" b="1" dirty="0">
                        <a:effectLst/>
                        <a:latin typeface="Symbol" pitchFamily="18" charset="2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</a:rPr>
                        <a:t>Methanol</a:t>
                      </a:r>
                      <a:endParaRPr lang="en-US" sz="14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1120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331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6460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258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24500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err="1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Dioxane</a:t>
                      </a:r>
                      <a:endParaRPr lang="en-US" sz="14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504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1410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332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7080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260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26000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Cyclohexane</a:t>
                      </a:r>
                      <a:endParaRPr lang="en-US" sz="1400" i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512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1320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335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7100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262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27100</a:t>
                      </a:r>
                      <a:endParaRPr lang="en-US" sz="14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447800" y="2362200"/>
            <a:ext cx="609600" cy="1524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76600" y="3886200"/>
            <a:ext cx="609600" cy="1371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762000" y="2094015"/>
            <a:ext cx="4080884" cy="3081939"/>
            <a:chOff x="762000" y="2094015"/>
            <a:chExt cx="4080884" cy="3081939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lum contrast="20000"/>
            </a:blip>
            <a:srcRect/>
            <a:stretch>
              <a:fillRect/>
            </a:stretch>
          </p:blipFill>
          <p:spPr bwMode="auto">
            <a:xfrm>
              <a:off x="762000" y="2094015"/>
              <a:ext cx="4001770" cy="304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762000" y="4868177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300 nm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4800" y="4831063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bg1"/>
                  </a:solidFill>
                </a:rPr>
                <a:t>600 nm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800" y="2094015"/>
              <a:ext cx="3637728" cy="2737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Freeform 14"/>
          <p:cNvSpPr/>
          <p:nvPr/>
        </p:nvSpPr>
        <p:spPr>
          <a:xfrm>
            <a:off x="1219200" y="2514600"/>
            <a:ext cx="2992120" cy="2315210"/>
          </a:xfrm>
          <a:custGeom>
            <a:avLst/>
            <a:gdLst>
              <a:gd name="connsiteX0" fmla="*/ 0 w 2306472"/>
              <a:gd name="connsiteY0" fmla="*/ 455351 h 1582929"/>
              <a:gd name="connsiteX1" fmla="*/ 375313 w 2306472"/>
              <a:gd name="connsiteY1" fmla="*/ 52742 h 1582929"/>
              <a:gd name="connsiteX2" fmla="*/ 1084997 w 2306472"/>
              <a:gd name="connsiteY2" fmla="*/ 1499405 h 1582929"/>
              <a:gd name="connsiteX3" fmla="*/ 1589964 w 2306472"/>
              <a:gd name="connsiteY3" fmla="*/ 1356104 h 1582929"/>
              <a:gd name="connsiteX4" fmla="*/ 1774209 w 2306472"/>
              <a:gd name="connsiteY4" fmla="*/ 1397047 h 1582929"/>
              <a:gd name="connsiteX5" fmla="*/ 2040340 w 2306472"/>
              <a:gd name="connsiteY5" fmla="*/ 1560820 h 1582929"/>
              <a:gd name="connsiteX6" fmla="*/ 2306472 w 2306472"/>
              <a:gd name="connsiteY6" fmla="*/ 1581292 h 1582929"/>
              <a:gd name="connsiteX7" fmla="*/ 2306472 w 2306472"/>
              <a:gd name="connsiteY7" fmla="*/ 1581292 h 1582929"/>
              <a:gd name="connsiteX8" fmla="*/ 2306472 w 2306472"/>
              <a:gd name="connsiteY8" fmla="*/ 1581292 h 1582929"/>
              <a:gd name="connsiteX9" fmla="*/ 2306472 w 2306472"/>
              <a:gd name="connsiteY9" fmla="*/ 1581292 h 1582929"/>
              <a:gd name="connsiteX10" fmla="*/ 2306472 w 2306472"/>
              <a:gd name="connsiteY10" fmla="*/ 1581292 h 158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306472" h="1582929">
                <a:moveTo>
                  <a:pt x="0" y="455351"/>
                </a:moveTo>
                <a:cubicBezTo>
                  <a:pt x="97240" y="167042"/>
                  <a:pt x="194480" y="-121267"/>
                  <a:pt x="375313" y="52742"/>
                </a:cubicBezTo>
                <a:cubicBezTo>
                  <a:pt x="556146" y="226751"/>
                  <a:pt x="882555" y="1282178"/>
                  <a:pt x="1084997" y="1499405"/>
                </a:cubicBezTo>
                <a:cubicBezTo>
                  <a:pt x="1287439" y="1716632"/>
                  <a:pt x="1475095" y="1373164"/>
                  <a:pt x="1589964" y="1356104"/>
                </a:cubicBezTo>
                <a:cubicBezTo>
                  <a:pt x="1704833" y="1339044"/>
                  <a:pt x="1699146" y="1362928"/>
                  <a:pt x="1774209" y="1397047"/>
                </a:cubicBezTo>
                <a:cubicBezTo>
                  <a:pt x="1849272" y="1431166"/>
                  <a:pt x="1951630" y="1530113"/>
                  <a:pt x="2040340" y="1560820"/>
                </a:cubicBezTo>
                <a:cubicBezTo>
                  <a:pt x="2129051" y="1591528"/>
                  <a:pt x="2306472" y="1581292"/>
                  <a:pt x="2306472" y="1581292"/>
                </a:cubicBezTo>
                <a:lnTo>
                  <a:pt x="2306472" y="1581292"/>
                </a:lnTo>
                <a:lnTo>
                  <a:pt x="2306472" y="1581292"/>
                </a:lnTo>
                <a:lnTo>
                  <a:pt x="2306472" y="1581292"/>
                </a:lnTo>
                <a:lnTo>
                  <a:pt x="2306472" y="1581292"/>
                </a:lnTo>
              </a:path>
            </a:pathLst>
          </a:cu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18260" y="2106796"/>
            <a:ext cx="7391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0" rIns="91440" bIns="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Symbol"/>
                <a:ea typeface="Times"/>
                <a:cs typeface="Times New Roman"/>
              </a:rPr>
              <a:t>p</a:t>
            </a:r>
            <a:r>
              <a:rPr lang="en-US" sz="1100" dirty="0">
                <a:effectLst/>
                <a:latin typeface="Times"/>
                <a:ea typeface="Times"/>
                <a:cs typeface="Times New Roman"/>
              </a:rPr>
              <a:t>-</a:t>
            </a:r>
            <a:r>
              <a:rPr lang="en-US" sz="1100" dirty="0">
                <a:effectLst/>
                <a:latin typeface="Symbol"/>
                <a:ea typeface="Times"/>
                <a:cs typeface="Times New Roman"/>
              </a:rPr>
              <a:t>p</a:t>
            </a:r>
            <a:r>
              <a:rPr lang="en-US" sz="1100" dirty="0">
                <a:effectLst/>
                <a:latin typeface="Times"/>
                <a:ea typeface="Times"/>
                <a:cs typeface="Times New Roman"/>
              </a:rPr>
              <a:t>*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Times"/>
                <a:ea typeface="Times"/>
                <a:cs typeface="Times New Roman"/>
              </a:rPr>
              <a:t>330 nm</a:t>
            </a: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3048000" y="4023360"/>
            <a:ext cx="67437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Times"/>
                <a:ea typeface="Times"/>
                <a:cs typeface="Times New Roman"/>
              </a:rPr>
              <a:t>n-</a:t>
            </a:r>
            <a:r>
              <a:rPr lang="en-US" sz="1100">
                <a:effectLst/>
                <a:latin typeface="Symbol"/>
                <a:ea typeface="Times"/>
                <a:cs typeface="Times New Roman"/>
              </a:rPr>
              <a:t>p</a:t>
            </a:r>
            <a:r>
              <a:rPr lang="en-US" sz="1100">
                <a:effectLst/>
                <a:latin typeface="Times"/>
                <a:ea typeface="Times"/>
                <a:cs typeface="Times New Roman"/>
              </a:rPr>
              <a:t>*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>
                <a:effectLst/>
                <a:latin typeface="Times"/>
                <a:ea typeface="Times"/>
                <a:cs typeface="Times New Roman"/>
              </a:rPr>
              <a:t>500 nm</a:t>
            </a:r>
          </a:p>
        </p:txBody>
      </p:sp>
    </p:spTree>
    <p:extLst>
      <p:ext uri="{BB962C8B-B14F-4D97-AF65-F5344CB8AC3E}">
        <p14:creationId xmlns:p14="http://schemas.microsoft.com/office/powerpoint/2010/main" val="353528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Beer Lambert Law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It describes the attenuation of electromagnetic radiation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cell dimension </a:t>
            </a:r>
            <a:r>
              <a:rPr lang="en-US" dirty="0" smtClean="0"/>
              <a:t>(</a:t>
            </a:r>
            <a:r>
              <a:rPr lang="en-US" i="1" dirty="0" smtClean="0"/>
              <a:t>l</a:t>
            </a:r>
            <a:r>
              <a:rPr lang="en-US" dirty="0" smtClean="0"/>
              <a:t>) is </a:t>
            </a:r>
            <a:r>
              <a:rPr lang="en-US" dirty="0"/>
              <a:t>usually 1 cm 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 is wavelength dependent </a:t>
            </a:r>
            <a:r>
              <a:rPr lang="en-US" dirty="0" smtClean="0">
                <a:sym typeface="Wingdings"/>
              </a:rPr>
              <a:t> a </a:t>
            </a:r>
            <a:r>
              <a:rPr lang="en-US" dirty="0" smtClean="0"/>
              <a:t>spectrum is a plot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-values as the function of the wavelength</a:t>
            </a:r>
          </a:p>
          <a:p>
            <a:r>
              <a:rPr lang="en-US" dirty="0" smtClean="0"/>
              <a:t>The larger the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 is, the larger the peak is going to be</a:t>
            </a:r>
          </a:p>
          <a:p>
            <a:r>
              <a:rPr lang="en-US" dirty="0"/>
              <a:t>The data given in the literature only list the wavelengths and </a:t>
            </a:r>
            <a:br>
              <a:rPr lang="en-US" dirty="0"/>
            </a:br>
            <a:r>
              <a:rPr lang="en-US" dirty="0">
                <a:latin typeface="Symbol" pitchFamily="18" charset="2"/>
              </a:rPr>
              <a:t>e</a:t>
            </a:r>
            <a:r>
              <a:rPr lang="en-US" dirty="0"/>
              <a:t>-values </a:t>
            </a:r>
            <a:r>
              <a:rPr lang="en-US" dirty="0" smtClean="0"/>
              <a:t>(or its log value) of </a:t>
            </a:r>
            <a:r>
              <a:rPr lang="en-US" dirty="0"/>
              <a:t>the peak maxima i.e</a:t>
            </a:r>
            <a:r>
              <a:rPr lang="en-US" dirty="0" smtClean="0"/>
              <a:t>., </a:t>
            </a:r>
            <a:r>
              <a:rPr lang="en-US" dirty="0"/>
              <a:t>331 (6460)</a:t>
            </a:r>
          </a:p>
          <a:p>
            <a:r>
              <a:rPr lang="en-US" dirty="0" smtClean="0"/>
              <a:t>The desirable concentration of the sample is determined by the largest and smallest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-values of the peaks in the spectral window </a:t>
            </a:r>
            <a:br>
              <a:rPr lang="en-US" dirty="0" smtClean="0"/>
            </a:br>
            <a:r>
              <a:rPr lang="en-US" dirty="0" smtClean="0"/>
              <a:t>to be measured</a:t>
            </a:r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39168"/>
              </p:ext>
            </p:extLst>
          </p:nvPr>
        </p:nvGraphicFramePr>
        <p:xfrm>
          <a:off x="3124200" y="2133600"/>
          <a:ext cx="2514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" name="Equation" r:id="rId3" imgW="838080" imgH="228600" progId="Equation.3">
                  <p:embed/>
                </p:oleObj>
              </mc:Choice>
              <mc:Fallback>
                <p:oleObj name="Equation" r:id="rId3" imgW="838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133600"/>
                        <a:ext cx="2514600" cy="685800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rgbClr val="A603AB"/>
                          </a:gs>
                          <a:gs pos="21001">
                            <a:srgbClr val="0819FB"/>
                          </a:gs>
                          <a:gs pos="35001">
                            <a:srgbClr val="1A8D48"/>
                          </a:gs>
                          <a:gs pos="52000">
                            <a:srgbClr val="FFFF00"/>
                          </a:gs>
                          <a:gs pos="73000">
                            <a:srgbClr val="EE3F17"/>
                          </a:gs>
                          <a:gs pos="88000">
                            <a:srgbClr val="E81766"/>
                          </a:gs>
                          <a:gs pos="100000">
                            <a:srgbClr val="A603AB"/>
                          </a:gs>
                        </a:gsLst>
                        <a:lin ang="8100000" scaled="1"/>
                        <a:tileRect/>
                      </a:gra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26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Beer Lambert Law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absorbance readings for the sample have to be in the range from A</a:t>
            </a:r>
            <a:r>
              <a:rPr lang="en-US" sz="2400" baseline="-25000" dirty="0"/>
              <a:t>min</a:t>
            </a:r>
            <a:r>
              <a:rPr lang="en-US" sz="2400" dirty="0"/>
              <a:t>=0.1 and A</a:t>
            </a:r>
            <a:r>
              <a:rPr lang="en-US" sz="2400" baseline="-25000" dirty="0"/>
              <a:t>max</a:t>
            </a:r>
            <a:r>
              <a:rPr lang="en-US" sz="2400" dirty="0"/>
              <a:t>=1 in order to be </a:t>
            </a:r>
            <a:r>
              <a:rPr lang="en-US" sz="2400" dirty="0" smtClean="0"/>
              <a:t>reliable</a:t>
            </a:r>
          </a:p>
          <a:p>
            <a:r>
              <a:rPr lang="en-US" sz="2400" dirty="0" smtClean="0"/>
              <a:t>The concentration limitations are due to </a:t>
            </a:r>
          </a:p>
          <a:p>
            <a:pPr lvl="1"/>
            <a:r>
              <a:rPr lang="en-US" sz="2000" dirty="0" smtClean="0">
                <a:solidFill>
                  <a:srgbClr val="660033"/>
                </a:solidFill>
              </a:rPr>
              <a:t>Association at higher concentrations (c&gt;10</a:t>
            </a:r>
            <a:r>
              <a:rPr lang="en-US" sz="2000" baseline="30000" dirty="0" smtClean="0">
                <a:solidFill>
                  <a:srgbClr val="660033"/>
                </a:solidFill>
              </a:rPr>
              <a:t>-4</a:t>
            </a:r>
            <a:r>
              <a:rPr lang="en-US" sz="2000" dirty="0" smtClean="0">
                <a:solidFill>
                  <a:srgbClr val="660033"/>
                </a:solidFill>
              </a:rPr>
              <a:t> M)</a:t>
            </a:r>
          </a:p>
          <a:p>
            <a:pPr lvl="1"/>
            <a:r>
              <a:rPr lang="en-US" sz="2000" dirty="0" smtClean="0">
                <a:solidFill>
                  <a:srgbClr val="660033"/>
                </a:solidFill>
              </a:rPr>
              <a:t>Linear response of the detector in the </a:t>
            </a:r>
            <a:r>
              <a:rPr lang="en-US" sz="2000" dirty="0" smtClean="0">
                <a:solidFill>
                  <a:srgbClr val="660033"/>
                </a:solidFill>
              </a:rPr>
              <a:t>UV-spectrophotometer</a:t>
            </a:r>
            <a:endParaRPr lang="en-US" sz="2000" dirty="0" smtClean="0">
              <a:solidFill>
                <a:srgbClr val="660033"/>
              </a:solidFill>
            </a:endParaRPr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415630" y="3715117"/>
            <a:ext cx="3291840" cy="21945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412193" y="3710304"/>
            <a:ext cx="3267760" cy="2286000"/>
            <a:chOff x="1194498" y="3886200"/>
            <a:chExt cx="2978570" cy="2004695"/>
          </a:xfrm>
          <a:noFill/>
        </p:grpSpPr>
        <p:cxnSp>
          <p:nvCxnSpPr>
            <p:cNvPr id="11" name="AutoShape 1467"/>
            <p:cNvCxnSpPr>
              <a:cxnSpLocks noChangeShapeType="1"/>
            </p:cNvCxnSpPr>
            <p:nvPr/>
          </p:nvCxnSpPr>
          <p:spPr bwMode="auto">
            <a:xfrm>
              <a:off x="1752599" y="5410200"/>
              <a:ext cx="484632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cxnSp>
          <p:nvCxnSpPr>
            <p:cNvPr id="15" name="AutoShape 2436"/>
            <p:cNvCxnSpPr>
              <a:cxnSpLocks noChangeShapeType="1"/>
            </p:cNvCxnSpPr>
            <p:nvPr/>
          </p:nvCxnSpPr>
          <p:spPr bwMode="auto">
            <a:xfrm>
              <a:off x="2240280" y="5422392"/>
              <a:ext cx="0" cy="19202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</p:cxnSp>
        <p:grpSp>
          <p:nvGrpSpPr>
            <p:cNvPr id="24" name="Group 23"/>
            <p:cNvGrpSpPr/>
            <p:nvPr/>
          </p:nvGrpSpPr>
          <p:grpSpPr>
            <a:xfrm>
              <a:off x="1194498" y="3886200"/>
              <a:ext cx="2978570" cy="2004695"/>
              <a:chOff x="1194498" y="3886200"/>
              <a:chExt cx="2978570" cy="2004695"/>
            </a:xfrm>
            <a:grpFill/>
          </p:grpSpPr>
          <p:cxnSp>
            <p:nvCxnSpPr>
              <p:cNvPr id="4" name="AutoShape 1464"/>
              <p:cNvCxnSpPr>
                <a:cxnSpLocks noChangeShapeType="1"/>
              </p:cNvCxnSpPr>
              <p:nvPr/>
            </p:nvCxnSpPr>
            <p:spPr bwMode="auto">
              <a:xfrm flipV="1">
                <a:off x="1752600" y="3886200"/>
                <a:ext cx="0" cy="17208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cxnSp>
            <p:nvCxnSpPr>
              <p:cNvPr id="5" name="AutoShape 1465"/>
              <p:cNvCxnSpPr>
                <a:cxnSpLocks noChangeShapeType="1"/>
              </p:cNvCxnSpPr>
              <p:nvPr/>
            </p:nvCxnSpPr>
            <p:spPr bwMode="auto">
              <a:xfrm>
                <a:off x="1752600" y="5618362"/>
                <a:ext cx="2234565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/>
            </p:spPr>
          </p:cxnSp>
          <p:sp>
            <p:nvSpPr>
              <p:cNvPr id="6" name="Freeform 5"/>
              <p:cNvSpPr>
                <a:spLocks/>
              </p:cNvSpPr>
              <p:nvPr/>
            </p:nvSpPr>
            <p:spPr bwMode="auto">
              <a:xfrm>
                <a:off x="1749056" y="4299068"/>
                <a:ext cx="2032000" cy="1324610"/>
              </a:xfrm>
              <a:custGeom>
                <a:avLst/>
                <a:gdLst>
                  <a:gd name="T0" fmla="*/ 0 w 3330"/>
                  <a:gd name="T1" fmla="*/ 2160 h 2193"/>
                  <a:gd name="T2" fmla="*/ 760 w 3330"/>
                  <a:gd name="T3" fmla="*/ 1890 h 2193"/>
                  <a:gd name="T4" fmla="*/ 2130 w 3330"/>
                  <a:gd name="T5" fmla="*/ 340 h 2193"/>
                  <a:gd name="T6" fmla="*/ 3330 w 3330"/>
                  <a:gd name="T7" fmla="*/ 0 h 2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30" h="2193">
                    <a:moveTo>
                      <a:pt x="0" y="2160"/>
                    </a:moveTo>
                    <a:cubicBezTo>
                      <a:pt x="127" y="2113"/>
                      <a:pt x="405" y="2193"/>
                      <a:pt x="760" y="1890"/>
                    </a:cubicBezTo>
                    <a:cubicBezTo>
                      <a:pt x="1115" y="1587"/>
                      <a:pt x="1702" y="655"/>
                      <a:pt x="2130" y="340"/>
                    </a:cubicBezTo>
                    <a:cubicBezTo>
                      <a:pt x="2558" y="25"/>
                      <a:pt x="3130" y="57"/>
                      <a:pt x="3330" y="0"/>
                    </a:cubicBezTo>
                  </a:path>
                </a:pathLst>
              </a:cu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7" name="AutoShape 1468"/>
              <p:cNvCxnSpPr>
                <a:cxnSpLocks noChangeShapeType="1"/>
              </p:cNvCxnSpPr>
              <p:nvPr/>
            </p:nvCxnSpPr>
            <p:spPr bwMode="auto">
              <a:xfrm flipH="1">
                <a:off x="1749058" y="4572000"/>
                <a:ext cx="1222742" cy="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cxnSp>
            <p:nvCxnSpPr>
              <p:cNvPr id="10" name="AutoShape 2437"/>
              <p:cNvCxnSpPr>
                <a:cxnSpLocks noChangeShapeType="1"/>
              </p:cNvCxnSpPr>
              <p:nvPr/>
            </p:nvCxnSpPr>
            <p:spPr bwMode="auto">
              <a:xfrm>
                <a:off x="2971800" y="4572000"/>
                <a:ext cx="0" cy="1073150"/>
              </a:xfrm>
              <a:prstGeom prst="straightConnector1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</p:cxnSp>
          <p:sp>
            <p:nvSpPr>
              <p:cNvPr id="17" name="AutoShape 1825"/>
              <p:cNvSpPr>
                <a:spLocks/>
              </p:cNvSpPr>
              <p:nvPr/>
            </p:nvSpPr>
            <p:spPr bwMode="auto">
              <a:xfrm>
                <a:off x="3048000" y="4572001"/>
                <a:ext cx="90805" cy="850392"/>
              </a:xfrm>
              <a:prstGeom prst="rightBrace">
                <a:avLst>
                  <a:gd name="adj1" fmla="val 82226"/>
                  <a:gd name="adj2" fmla="val 50000"/>
                </a:avLst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" name="Text Box 1826"/>
              <p:cNvSpPr txBox="1">
                <a:spLocks noChangeArrowheads="1"/>
              </p:cNvSpPr>
              <p:nvPr/>
            </p:nvSpPr>
            <p:spPr bwMode="auto">
              <a:xfrm>
                <a:off x="3102278" y="4888790"/>
                <a:ext cx="1070790" cy="28765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dirty="0">
                    <a:effectLst/>
                    <a:latin typeface="Times New Roman" panose="02020603050405020304" pitchFamily="18" charset="0"/>
                    <a:ea typeface="Times"/>
                    <a:cs typeface="Times New Roman" panose="02020603050405020304" pitchFamily="18" charset="0"/>
                  </a:rPr>
                  <a:t>Linear range</a:t>
                </a:r>
                <a:endParaRPr lang="en-US" dirty="0">
                  <a:effectLst/>
                  <a:latin typeface="Times New Roman" panose="02020603050405020304" pitchFamily="18" charset="0"/>
                  <a:ea typeface="Times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472"/>
              <p:cNvSpPr txBox="1">
                <a:spLocks noChangeArrowheads="1"/>
              </p:cNvSpPr>
              <p:nvPr/>
            </p:nvSpPr>
            <p:spPr bwMode="auto">
              <a:xfrm>
                <a:off x="3200400" y="5645150"/>
                <a:ext cx="914400" cy="24574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000" dirty="0">
                    <a:effectLst/>
                    <a:latin typeface="Times"/>
                    <a:ea typeface="Times"/>
                    <a:cs typeface="Times New Roman"/>
                  </a:rPr>
                  <a:t>Concentration</a:t>
                </a:r>
                <a:endParaRPr lang="en-US" sz="1200" dirty="0">
                  <a:effectLst/>
                  <a:latin typeface="Times"/>
                  <a:ea typeface="Times"/>
                  <a:cs typeface="Times New Roman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 rot="16200000">
                <a:off x="917151" y="4832011"/>
                <a:ext cx="807179" cy="252485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Absorbance</a:t>
                </a:r>
                <a:endParaRPr lang="en-US" sz="10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382234" y="5272183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0.1</a:t>
                </a:r>
                <a:endParaRPr lang="en-US" sz="10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356834" y="4448889"/>
                <a:ext cx="344966" cy="24622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1.0</a:t>
                </a:r>
                <a:endParaRPr lang="en-US" sz="1000" dirty="0"/>
              </a:p>
            </p:txBody>
          </p:sp>
        </p:grpSp>
      </p:grpSp>
      <p:sp>
        <p:nvSpPr>
          <p:cNvPr id="9" name="TextBox 8"/>
          <p:cNvSpPr txBox="1"/>
          <p:nvPr/>
        </p:nvSpPr>
        <p:spPr>
          <a:xfrm>
            <a:off x="2405504" y="5666601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</a:t>
            </a:r>
            <a:r>
              <a:rPr lang="en-US" sz="1200" baseline="-25000" dirty="0" err="1" smtClean="0"/>
              <a:t>min</a:t>
            </a:r>
            <a:endParaRPr lang="en-US" sz="1100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3151474" y="5666601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</a:t>
            </a:r>
            <a:r>
              <a:rPr lang="en-US" sz="1200" baseline="-25000" dirty="0" err="1" smtClean="0"/>
              <a:t>max</a:t>
            </a:r>
            <a:endParaRPr lang="en-US" sz="1200" baseline="-25000" dirty="0"/>
          </a:p>
        </p:txBody>
      </p:sp>
    </p:spTree>
    <p:extLst>
      <p:ext uri="{BB962C8B-B14F-4D97-AF65-F5344CB8AC3E}">
        <p14:creationId xmlns:p14="http://schemas.microsoft.com/office/powerpoint/2010/main" val="110162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2820</TotalTime>
  <Words>736</Words>
  <Application>Microsoft Office PowerPoint</Application>
  <PresentationFormat>On-screen Show (4:3)</PresentationFormat>
  <Paragraphs>219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CS ChemDraw Drawing</vt:lpstr>
      <vt:lpstr>Lecture 6c</vt:lpstr>
      <vt:lpstr>Introduction</vt:lpstr>
      <vt:lpstr>Electronic Transitions</vt:lpstr>
      <vt:lpstr>Color Wheel</vt:lpstr>
      <vt:lpstr>What determines the wavelength?</vt:lpstr>
      <vt:lpstr>Conjugation </vt:lpstr>
      <vt:lpstr>UV-Vis Spectrum of TPCP</vt:lpstr>
      <vt:lpstr>Beer Lambert Law I</vt:lpstr>
      <vt:lpstr>Beer Lambert Law II</vt:lpstr>
      <vt:lpstr>Practical Aspects of UV-Vis I</vt:lpstr>
      <vt:lpstr>Practical Aspects of UV-Vis II</vt:lpstr>
      <vt:lpstr>Practical Aspects of UV-Vis III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5b</dc:title>
  <dc:creator>A. Bacher</dc:creator>
  <cp:lastModifiedBy>Alf Bacher</cp:lastModifiedBy>
  <cp:revision>115</cp:revision>
  <dcterms:created xsi:type="dcterms:W3CDTF">2010-10-15T21:01:51Z</dcterms:created>
  <dcterms:modified xsi:type="dcterms:W3CDTF">2014-10-29T00:43:22Z</dcterms:modified>
</cp:coreProperties>
</file>