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FFCC"/>
    <a:srgbClr val="660066"/>
    <a:srgbClr val="006600"/>
    <a:srgbClr val="0000CC"/>
    <a:srgbClr val="FF99CC"/>
    <a:srgbClr val="FF66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0000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val>
            <c:numRef>
              <c:f>Sheet1!$B$2:$B$11</c:f>
              <c:numCache>
                <c:formatCode>General</c:formatCode>
                <c:ptCount val="10"/>
                <c:pt idx="0">
                  <c:v>0.8</c:v>
                </c:pt>
                <c:pt idx="1">
                  <c:v>0.64000000000000012</c:v>
                </c:pt>
                <c:pt idx="2">
                  <c:v>0.51200000000000012</c:v>
                </c:pt>
                <c:pt idx="3">
                  <c:v>0.40960000000000019</c:v>
                </c:pt>
                <c:pt idx="4">
                  <c:v>0.32768000000000019</c:v>
                </c:pt>
                <c:pt idx="5">
                  <c:v>0.26214400000000015</c:v>
                </c:pt>
                <c:pt idx="6">
                  <c:v>0.20971520000000016</c:v>
                </c:pt>
                <c:pt idx="7">
                  <c:v>0.16777216000000014</c:v>
                </c:pt>
                <c:pt idx="8">
                  <c:v>0.13421772800000012</c:v>
                </c:pt>
                <c:pt idx="9">
                  <c:v>0.10737418240000011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138624"/>
        <c:axId val="122147968"/>
      </c:barChart>
      <c:catAx>
        <c:axId val="128138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22147968"/>
        <c:crosses val="autoZero"/>
        <c:auto val="1"/>
        <c:lblAlgn val="ctr"/>
        <c:lblOffset val="100"/>
        <c:noMultiLvlLbl val="0"/>
      </c:catAx>
      <c:valAx>
        <c:axId val="1221479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28138624"/>
        <c:crosses val="autoZero"/>
        <c:crossBetween val="between"/>
      </c:valAx>
    </c:plotArea>
    <c:plotVisOnly val="1"/>
    <c:dispBlanksAs val="gap"/>
    <c:showDLblsOverMax val="0"/>
  </c:chart>
  <c:spPr>
    <a:solidFill>
      <a:sysClr val="window" lastClr="FFFFFF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80A4A-ECBE-4F2E-8FF5-2077132B73C7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AEDE8-8B57-43F0-B420-42D17C702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2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0B81-A3B9-4AC7-A3B1-6BB75E8A7082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2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6AC7-C23D-47E2-A889-3ACB6E1F2CD9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D59E-CFEA-493B-97FC-BB8A37C93852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1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E215-74FB-41DE-9DEF-46AC60F0BE5B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8097-A78C-43C3-81E4-334BE38F224E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49EC-9457-4FA5-B6FE-DA06A825341D}" type="datetime1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381D-AEE0-4969-A624-EA8601FDC34A}" type="datetime1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2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B355-EF8B-461D-805C-A1E855E0EF51}" type="datetime1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9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B6DC-7F22-4EA4-8DDE-A04385F55F58}" type="datetime1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7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4B81-A6C9-48E7-A902-73222AA2C0A7}" type="datetime1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E0091-D573-47E5-A92E-AFCA50FFC18D}" type="datetime1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62049-FC4D-4014-B4E2-F8758B8D9630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52FCE-D027-4623-9F8F-8A26EF0F7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7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hyperlink" Target="http://www.sherv.net/shaking-emoticon-2771.html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6b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i="1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Diels-Alder Reaction</a:t>
            </a:r>
            <a:endParaRPr lang="en-US" sz="4000" b="1" i="1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6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1524000"/>
            <a:ext cx="6369759" cy="4572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Melting point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compound exhibits a double melting point due to polymorphism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crystal structure of the compound obtained from isopropanol exhibits two slightly different molecular structures in the crystal that mainly vary by the tilt angles of the phenyl groups (i.e., &lt;(C2-C1-C11-C16)=64.9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, &lt;(C36-C35-C46-C51)= -76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second melting point is higher because of a more dense packing in the newly formed crystal structure, which is probably due to the better arrangement of the phenyl groups around the naphthalene ring that allows for a more efficient packing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double melting point </a:t>
            </a:r>
            <a:r>
              <a:rPr lang="en-US" dirty="0" smtClean="0">
                <a:solidFill>
                  <a:srgbClr val="FF0000"/>
                </a:solidFill>
              </a:rPr>
              <a:t>will </a:t>
            </a:r>
            <a:r>
              <a:rPr lang="en-US" dirty="0">
                <a:solidFill>
                  <a:srgbClr val="FF0000"/>
                </a:solidFill>
              </a:rPr>
              <a:t>only be observed if </a:t>
            </a:r>
            <a:r>
              <a:rPr lang="en-US" dirty="0" smtClean="0">
                <a:solidFill>
                  <a:srgbClr val="FF0000"/>
                </a:solidFill>
              </a:rPr>
              <a:t>the compound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 smtClean="0">
                <a:solidFill>
                  <a:srgbClr val="FF0000"/>
                </a:solidFill>
              </a:rPr>
              <a:t>pure </a:t>
            </a:r>
            <a:r>
              <a:rPr lang="en-US" dirty="0">
                <a:solidFill>
                  <a:srgbClr val="FF0000"/>
                </a:solidFill>
              </a:rPr>
              <a:t>and properly crystallized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520" y="3886200"/>
            <a:ext cx="2011680" cy="231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958" y="1524000"/>
            <a:ext cx="201168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02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Infrared spectrum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Despite the large number of atoms in the molecule only a small numbers of peaks is observed due to the high symmetry, most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of them are weak due to the low polarity</a:t>
            </a:r>
          </a:p>
          <a:p>
            <a:pPr lvl="1"/>
            <a:r>
              <a:rPr lang="en-US" sz="2000" dirty="0" smtClean="0">
                <a:solidFill>
                  <a:srgbClr val="0000CC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0000CC"/>
                </a:solidFill>
              </a:rPr>
              <a:t>(CH, </a:t>
            </a:r>
            <a:r>
              <a:rPr lang="en-US" sz="2000" i="1" dirty="0" smtClean="0">
                <a:solidFill>
                  <a:srgbClr val="0000CC"/>
                </a:solidFill>
              </a:rPr>
              <a:t>sp</a:t>
            </a:r>
            <a:r>
              <a:rPr lang="en-US" sz="2000" i="1" baseline="30000" dirty="0" smtClean="0">
                <a:solidFill>
                  <a:srgbClr val="0000CC"/>
                </a:solidFill>
              </a:rPr>
              <a:t>2</a:t>
            </a:r>
            <a:r>
              <a:rPr lang="en-US" sz="2000" dirty="0" smtClean="0">
                <a:solidFill>
                  <a:srgbClr val="0000CC"/>
                </a:solidFill>
              </a:rPr>
              <a:t>)=3026, 3058, 3076 cm</a:t>
            </a:r>
            <a:r>
              <a:rPr lang="en-US" sz="2000" baseline="30000" dirty="0" smtClean="0">
                <a:solidFill>
                  <a:srgbClr val="0000CC"/>
                </a:solidFill>
              </a:rPr>
              <a:t>-1</a:t>
            </a:r>
          </a:p>
          <a:p>
            <a:pPr lvl="1"/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(C=C)=1493, 1601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sz="2000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</a:rPr>
              <a:t>OOP (mono-subst. arene)=694, 743 cm</a:t>
            </a:r>
            <a:r>
              <a:rPr lang="en-US" sz="2000" baseline="30000" dirty="0" smtClean="0">
                <a:solidFill>
                  <a:srgbClr val="006600"/>
                </a:solidFill>
              </a:rPr>
              <a:t>-1</a:t>
            </a:r>
            <a:endParaRPr lang="en-US" sz="2000" baseline="30000" dirty="0">
              <a:solidFill>
                <a:srgbClr val="00660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5000" y="4191000"/>
            <a:ext cx="4572000" cy="2468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1800" y="5133201"/>
            <a:ext cx="921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CC"/>
                </a:solidFill>
                <a:latin typeface="Symbol" pitchFamily="18" charset="2"/>
              </a:rPr>
              <a:t>n</a:t>
            </a:r>
            <a:r>
              <a:rPr lang="en-US" sz="1200" dirty="0" smtClean="0">
                <a:solidFill>
                  <a:srgbClr val="0000CC"/>
                </a:solidFill>
              </a:rPr>
              <a:t>(CH, </a:t>
            </a:r>
            <a:r>
              <a:rPr lang="en-US" sz="1200" i="1" dirty="0" smtClean="0">
                <a:solidFill>
                  <a:srgbClr val="0000CC"/>
                </a:solidFill>
              </a:rPr>
              <a:t>sp</a:t>
            </a:r>
            <a:r>
              <a:rPr lang="en-US" sz="1200" i="1" baseline="30000" dirty="0" smtClean="0">
                <a:solidFill>
                  <a:srgbClr val="0000CC"/>
                </a:solidFill>
              </a:rPr>
              <a:t>2</a:t>
            </a:r>
            <a:r>
              <a:rPr lang="en-US" sz="1200" dirty="0" smtClean="0">
                <a:solidFill>
                  <a:srgbClr val="0000CC"/>
                </a:solidFill>
              </a:rPr>
              <a:t>)</a:t>
            </a:r>
            <a:endParaRPr lang="en-US" sz="1200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5438001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(C=C)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600" y="5590401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6600"/>
                </a:solidFill>
              </a:rPr>
              <a:t>oop</a:t>
            </a:r>
            <a:endParaRPr lang="en-US" sz="1200" dirty="0">
              <a:solidFill>
                <a:srgbClr val="006600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5181600" y="4876800"/>
            <a:ext cx="24778" cy="561201"/>
          </a:xfrm>
          <a:prstGeom prst="straightConnector1">
            <a:avLst/>
          </a:prstGeom>
          <a:ln>
            <a:solidFill>
              <a:srgbClr val="66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334000" y="5091500"/>
            <a:ext cx="0" cy="394900"/>
          </a:xfrm>
          <a:prstGeom prst="straightConnector1">
            <a:avLst/>
          </a:prstGeom>
          <a:ln>
            <a:solidFill>
              <a:srgbClr val="66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28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baseline="30000" dirty="0" smtClean="0">
                <a:solidFill>
                  <a:srgbClr val="006600"/>
                </a:solidFill>
              </a:rPr>
              <a:t>13</a:t>
            </a:r>
            <a:r>
              <a:rPr lang="en-US" b="1" dirty="0" smtClean="0">
                <a:solidFill>
                  <a:srgbClr val="006600"/>
                </a:solidFill>
              </a:rPr>
              <a:t>C-NMR spectrum</a:t>
            </a:r>
          </a:p>
          <a:p>
            <a:pPr lvl="1"/>
            <a:r>
              <a:rPr lang="en-US" i="1" dirty="0" smtClean="0">
                <a:solidFill>
                  <a:schemeClr val="tx1"/>
                </a:solidFill>
              </a:rPr>
              <a:t>In solution</a:t>
            </a:r>
            <a:r>
              <a:rPr lang="en-US" dirty="0" smtClean="0">
                <a:solidFill>
                  <a:schemeClr val="tx1"/>
                </a:solidFill>
              </a:rPr>
              <a:t>: Thirteen signals because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we assume a free rotation about the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-bonds (marked in red) resulting in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high (apparent) degree of symmetry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400" dirty="0" smtClean="0"/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Ipso: five small signals (no H-atom)</a:t>
            </a:r>
          </a:p>
          <a:p>
            <a:pPr lvl="2"/>
            <a:r>
              <a:rPr lang="en-US" dirty="0">
                <a:solidFill>
                  <a:srgbClr val="663300"/>
                </a:solidFill>
              </a:rPr>
              <a:t>Ortho/meta: four large </a:t>
            </a:r>
            <a:r>
              <a:rPr lang="en-US" dirty="0" smtClean="0">
                <a:solidFill>
                  <a:srgbClr val="663300"/>
                </a:solidFill>
              </a:rPr>
              <a:t>signals (2 each)</a:t>
            </a:r>
            <a:endParaRPr lang="en-US" dirty="0">
              <a:solidFill>
                <a:srgbClr val="663300"/>
              </a:solidFill>
            </a:endParaRPr>
          </a:p>
          <a:p>
            <a:pPr lvl="2"/>
            <a:r>
              <a:rPr lang="en-US" dirty="0" smtClean="0">
                <a:solidFill>
                  <a:srgbClr val="006600"/>
                </a:solidFill>
              </a:rPr>
              <a:t>Para/naphthalene: four medium </a:t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signals (1 each)</a:t>
            </a:r>
          </a:p>
          <a:p>
            <a:pPr lvl="1"/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US" i="1" dirty="0" smtClean="0">
                <a:solidFill>
                  <a:schemeClr val="tx1"/>
                </a:solidFill>
              </a:rPr>
              <a:t>In solid</a:t>
            </a:r>
            <a:r>
              <a:rPr lang="en-US" dirty="0" smtClean="0">
                <a:solidFill>
                  <a:schemeClr val="tx1"/>
                </a:solidFill>
              </a:rPr>
              <a:t>: At least seventeen signals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because of the hindered (slow) rotation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about the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-bonds leads to lower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degree of symmetry in the phenyl rings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(six signals instead of four signals as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expected for mono-substituted phenyl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ring because of the hindered rotation)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886200"/>
            <a:ext cx="3657600" cy="232169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2133600"/>
            <a:ext cx="9810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086600" y="2133600"/>
            <a:ext cx="666750" cy="2413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overlap of two tall signals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631712" y="3124200"/>
            <a:ext cx="1325880" cy="43815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498080" y="2971800"/>
            <a:ext cx="457200" cy="609600"/>
          </a:xfrm>
          <a:prstGeom prst="round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986016" y="1676400"/>
            <a:ext cx="819150" cy="1905000"/>
          </a:xfrm>
          <a:prstGeom prst="round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477000" y="2495550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479969" y="2862072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3600000">
            <a:off x="6321056" y="2770632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-3600000">
            <a:off x="6318502" y="2575314"/>
            <a:ext cx="0" cy="1371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010400" y="2362200"/>
            <a:ext cx="228600" cy="2347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6464808" y="2487168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464808" y="2615184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6574536" y="2660904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6364224" y="2660904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63640" y="2606040"/>
            <a:ext cx="27432" cy="27432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6684264" y="2615184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6784848" y="2660904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6464808" y="2240280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6035040" y="2478024"/>
            <a:ext cx="27432" cy="274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6153912" y="26609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6035040" y="2606040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6364224" y="2286000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6364224" y="24323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6153912" y="24323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6254496" y="247802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6574536" y="2286000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6574536" y="2432304"/>
            <a:ext cx="27432" cy="27432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10400" y="1856601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Overlap of </a:t>
            </a:r>
            <a:br>
              <a:rPr lang="en-US" sz="1000" dirty="0" smtClean="0"/>
            </a:br>
            <a:r>
              <a:rPr lang="en-US" sz="1000" dirty="0" smtClean="0"/>
              <a:t>two tall signals</a:t>
            </a:r>
            <a:endParaRPr lang="en-US" sz="10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7010400" y="2249170"/>
            <a:ext cx="409575" cy="1892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18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synthesis of biologically active compounds often </a:t>
            </a:r>
            <a:br>
              <a:rPr lang="en-US" dirty="0" smtClean="0"/>
            </a:br>
            <a:r>
              <a:rPr lang="en-US" dirty="0" smtClean="0"/>
              <a:t>requires many steps because of the complexity of </a:t>
            </a:r>
            <a:r>
              <a:rPr lang="en-US" dirty="0"/>
              <a:t>the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molecules i.e., size, </a:t>
            </a:r>
            <a:r>
              <a:rPr lang="en-US" dirty="0" err="1" smtClean="0"/>
              <a:t>stereocenters</a:t>
            </a:r>
            <a:r>
              <a:rPr lang="en-US" dirty="0" smtClean="0"/>
              <a:t>, etc.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Example 1: Strychnine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compound can be isolated from a tree (</a:t>
            </a:r>
            <a:r>
              <a:rPr lang="en-US" dirty="0" err="1" smtClean="0">
                <a:solidFill>
                  <a:srgbClr val="002060"/>
                </a:solidFill>
              </a:rPr>
              <a:t>Strychnos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nux</a:t>
            </a:r>
            <a:r>
              <a:rPr lang="en-US" dirty="0" smtClean="0">
                <a:solidFill>
                  <a:srgbClr val="002060"/>
                </a:solidFill>
              </a:rPr>
              <a:t> vomica) found in Southern Asia and Australia (the seeds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contain about 1.5 %)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was used as drug i.e., stimulant, laxative, etc.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was first synthesized by R.B. Woodward in 1954 in 28 steps with six </a:t>
            </a:r>
            <a:r>
              <a:rPr lang="en-US" dirty="0" err="1" smtClean="0">
                <a:solidFill>
                  <a:srgbClr val="002060"/>
                </a:solidFill>
              </a:rPr>
              <a:t>stereocenters</a:t>
            </a:r>
            <a:r>
              <a:rPr lang="en-US" dirty="0" smtClean="0">
                <a:solidFill>
                  <a:srgbClr val="002060"/>
                </a:solidFill>
              </a:rPr>
              <a:t> and 6*10</a:t>
            </a:r>
            <a:r>
              <a:rPr lang="en-US" baseline="30000" dirty="0" smtClean="0">
                <a:solidFill>
                  <a:srgbClr val="002060"/>
                </a:solidFill>
              </a:rPr>
              <a:t>-5</a:t>
            </a:r>
            <a:r>
              <a:rPr lang="en-US" dirty="0" smtClean="0">
                <a:solidFill>
                  <a:srgbClr val="002060"/>
                </a:solidFill>
              </a:rPr>
              <a:t>  % yield.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An improved synthesis was published in 2000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(10 steps, 1.4 % yield, ~20,000 higher)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Today it is mainly used as pesticide (rat killer)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because it is toxic (30-120 mg deadly!)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7092950" y="4578350"/>
            <a:ext cx="16700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139" y="1633537"/>
            <a:ext cx="934861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65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synthesis of complex organic compounds can be accomplished via linear or convergent approach</a:t>
            </a:r>
          </a:p>
          <a:p>
            <a:pPr lvl="1"/>
            <a:r>
              <a:rPr lang="en-US" sz="2000" b="1" dirty="0" smtClean="0">
                <a:solidFill>
                  <a:srgbClr val="002060"/>
                </a:solidFill>
              </a:rPr>
              <a:t>Linear approach</a:t>
            </a:r>
            <a:r>
              <a:rPr lang="en-US" sz="2000" dirty="0" smtClean="0">
                <a:solidFill>
                  <a:srgbClr val="002060"/>
                </a:solidFill>
              </a:rPr>
              <a:t>: many intermediates,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the yield </a:t>
            </a:r>
            <a:r>
              <a:rPr lang="en-US" sz="2000" dirty="0">
                <a:solidFill>
                  <a:srgbClr val="002060"/>
                </a:solidFill>
              </a:rPr>
              <a:t>decreases quickly </a:t>
            </a:r>
            <a:r>
              <a:rPr lang="en-US" sz="2000" dirty="0" smtClean="0">
                <a:solidFill>
                  <a:srgbClr val="002060"/>
                </a:solidFill>
              </a:rPr>
              <a:t>(example: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yield </a:t>
            </a:r>
            <a:r>
              <a:rPr lang="en-US" sz="2000" dirty="0">
                <a:solidFill>
                  <a:srgbClr val="002060"/>
                </a:solidFill>
              </a:rPr>
              <a:t>for </a:t>
            </a:r>
            <a:r>
              <a:rPr lang="en-US" sz="2000" dirty="0" smtClean="0">
                <a:solidFill>
                  <a:srgbClr val="002060"/>
                </a:solidFill>
              </a:rPr>
              <a:t>each step 80 %)</a:t>
            </a:r>
          </a:p>
          <a:p>
            <a:pPr lvl="1"/>
            <a:endParaRPr lang="en-US" sz="2000" dirty="0" smtClean="0">
              <a:solidFill>
                <a:srgbClr val="002060"/>
              </a:solidFill>
            </a:endParaRPr>
          </a:p>
          <a:p>
            <a:pPr lvl="1"/>
            <a:endParaRPr lang="en-US" sz="2000" dirty="0"/>
          </a:p>
          <a:p>
            <a:pPr lvl="1"/>
            <a:endParaRPr lang="en-US" sz="2400" dirty="0" smtClean="0"/>
          </a:p>
          <a:p>
            <a:pPr lvl="1"/>
            <a:r>
              <a:rPr lang="en-US" sz="2000" b="1" dirty="0" smtClean="0">
                <a:solidFill>
                  <a:srgbClr val="002060"/>
                </a:solidFill>
              </a:rPr>
              <a:t>Convergent approach</a:t>
            </a:r>
            <a:r>
              <a:rPr lang="en-US" sz="2000" dirty="0" smtClean="0">
                <a:solidFill>
                  <a:srgbClr val="002060"/>
                </a:solidFill>
              </a:rPr>
              <a:t>: generally a better yield and there are less intermediates</a:t>
            </a:r>
          </a:p>
          <a:p>
            <a:pPr lvl="1"/>
            <a:endParaRPr lang="en-US" sz="2000" dirty="0" smtClean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042410"/>
            <a:ext cx="5537200" cy="377190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70500"/>
            <a:ext cx="5537200" cy="9017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37376" y="4053840"/>
            <a:ext cx="1490216" cy="365760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(0.80)</a:t>
            </a:r>
            <a:r>
              <a:rPr lang="en-US" sz="1200" baseline="30000" dirty="0" smtClean="0"/>
              <a:t>10</a:t>
            </a:r>
            <a:r>
              <a:rPr lang="en-US" sz="1200" dirty="0" smtClean="0"/>
              <a:t>=11% overall</a:t>
            </a:r>
            <a:endParaRPr lang="en-US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564255"/>
            <a:ext cx="5019040" cy="398145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708726"/>
              </p:ext>
            </p:extLst>
          </p:nvPr>
        </p:nvGraphicFramePr>
        <p:xfrm>
          <a:off x="6172200" y="2414810"/>
          <a:ext cx="2514600" cy="135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3448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1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Diels-Alder Reaction (Theory I)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Discovered by Otto Diels and Kurt Alder</a:t>
            </a:r>
            <a:br>
              <a:rPr lang="en-US" sz="2400" dirty="0" smtClean="0"/>
            </a:br>
            <a:r>
              <a:rPr lang="en-US" sz="2400" dirty="0" smtClean="0"/>
              <a:t>in 1928 (Noble Prize in Chemistry, 1950)</a:t>
            </a:r>
          </a:p>
          <a:p>
            <a:r>
              <a:rPr lang="en-US" sz="2400" dirty="0" smtClean="0"/>
              <a:t>It allows to prepare </a:t>
            </a:r>
            <a:r>
              <a:rPr lang="en-US" sz="2400" dirty="0"/>
              <a:t>bicyclic compounds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i.e., </a:t>
            </a:r>
            <a:r>
              <a:rPr lang="en-US" sz="2400" dirty="0" err="1" smtClean="0">
                <a:solidFill>
                  <a:srgbClr val="00B0F0"/>
                </a:solidFill>
              </a:rPr>
              <a:t>Aldrin</a:t>
            </a:r>
            <a:r>
              <a:rPr lang="en-US" sz="2400" dirty="0" smtClean="0"/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Dieldrin</a:t>
            </a:r>
            <a:r>
              <a:rPr lang="en-US" sz="2400" dirty="0" smtClean="0"/>
              <a:t>,</a:t>
            </a:r>
            <a:r>
              <a:rPr lang="en-US" sz="2400" dirty="0"/>
              <a:t> </a:t>
            </a:r>
            <a:r>
              <a:rPr lang="en-US" sz="2400" dirty="0" smtClean="0"/>
              <a:t>Chlordane</a:t>
            </a:r>
            <a:r>
              <a:rPr lang="en-US" sz="2400" dirty="0"/>
              <a:t>, </a:t>
            </a:r>
            <a:r>
              <a:rPr lang="en-US" sz="2400" dirty="0" err="1">
                <a:solidFill>
                  <a:srgbClr val="660066"/>
                </a:solidFill>
              </a:rPr>
              <a:t>Mirex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that were used as insecticides and pesticides</a:t>
            </a:r>
            <a:br>
              <a:rPr lang="en-US" sz="2400" dirty="0" smtClean="0"/>
            </a:br>
            <a:r>
              <a:rPr lang="en-US" sz="2400" dirty="0" smtClean="0"/>
              <a:t>(not anymore because of the high chlorine content)</a:t>
            </a:r>
          </a:p>
          <a:p>
            <a:r>
              <a:rPr lang="en-US" sz="2400" dirty="0" smtClean="0"/>
              <a:t>A diene </a:t>
            </a:r>
            <a:r>
              <a:rPr lang="en-US" sz="2400" dirty="0"/>
              <a:t>and </a:t>
            </a:r>
            <a:r>
              <a:rPr lang="en-US" sz="2400" dirty="0" smtClean="0"/>
              <a:t>a dienophile </a:t>
            </a:r>
            <a:r>
              <a:rPr lang="en-US" sz="2400" dirty="0"/>
              <a:t>undergo </a:t>
            </a:r>
            <a:r>
              <a:rPr lang="en-US" sz="2400" dirty="0" smtClean="0"/>
              <a:t>cycloaddition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Prototype: butadiene and ethylene (4+2)</a:t>
            </a:r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sz="2000" dirty="0" smtClean="0">
                <a:solidFill>
                  <a:srgbClr val="002060"/>
                </a:solidFill>
              </a:rPr>
              <a:t>-addition</a:t>
            </a:r>
          </a:p>
          <a:p>
            <a:pPr lvl="1"/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922" y="1524000"/>
            <a:ext cx="1239878" cy="173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0"/>
            <a:ext cx="1260987" cy="173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108838"/>
              </p:ext>
            </p:extLst>
          </p:nvPr>
        </p:nvGraphicFramePr>
        <p:xfrm>
          <a:off x="1752600" y="4953000"/>
          <a:ext cx="4728464" cy="1003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CS ChemDraw Drawing" r:id="rId5" imgW="3637280" imgH="772160" progId="ChemDraw.Document.6.0">
                  <p:embed/>
                </p:oleObj>
              </mc:Choice>
              <mc:Fallback>
                <p:oleObj name="CS ChemDraw Drawing" r:id="rId5" imgW="3637280" imgH="77216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953000"/>
                        <a:ext cx="4728464" cy="1003808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5955268"/>
            <a:ext cx="557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diene     dienophile     “</a:t>
            </a:r>
            <a:r>
              <a:rPr lang="en-US" b="1" dirty="0">
                <a:solidFill>
                  <a:srgbClr val="C00000"/>
                </a:solidFill>
              </a:rPr>
              <a:t>aromatic TS”	         </a:t>
            </a:r>
            <a:r>
              <a:rPr lang="en-US" b="1" dirty="0" err="1" smtClean="0">
                <a:solidFill>
                  <a:srgbClr val="C00000"/>
                </a:solidFill>
              </a:rPr>
              <a:t>cycloadduct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36" name="Picture 12" descr="http://upload.wikimedia.org/wikipedia/commons/thumb/7/70/Aldrin.svg/200px-Aldrin.sv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149" y="3352800"/>
            <a:ext cx="1143000" cy="96583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xtLst/>
        </p:spPr>
      </p:pic>
      <p:pic>
        <p:nvPicPr>
          <p:cNvPr id="1039" name="Picture 15" descr="http://upload.wikimedia.org/wikipedia/commons/thumb/5/57/Dieldrin.svg/200px-Dieldrin.sv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987" y="4419600"/>
            <a:ext cx="1143000" cy="83439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xtLst/>
        </p:spPr>
      </p:pic>
      <p:pic>
        <p:nvPicPr>
          <p:cNvPr id="1073" name="Picture 49" descr="http://upload.wikimedia.org/wikipedia/commons/thumb/9/9d/Mirex.svg/200px-Mirex.svg.png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348018"/>
            <a:ext cx="1097280" cy="82296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89454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reaction of tetraphenylcyclopentadienone (TPCP) with anthranilic acid and isopentyl nitrite (IPN) affords tetraphenylnaphthalene (TPN)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997200"/>
            <a:ext cx="6477000" cy="3175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362200" y="4064913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-</a:t>
            </a:r>
            <a:r>
              <a:rPr lang="en-US" sz="1100" dirty="0" smtClean="0"/>
              <a:t>H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O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1737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First step: </a:t>
            </a:r>
            <a:r>
              <a:rPr lang="en-US" dirty="0" smtClean="0">
                <a:solidFill>
                  <a:srgbClr val="002060"/>
                </a:solidFill>
              </a:rPr>
              <a:t>Generation of ortho-benzyne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Ortho-benzyne is very reactive because of a ‘triple bond’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a six-membered ring, which results in large ring strain.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triple bond demands a 180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 angle, which is </a:t>
            </a:r>
            <a:r>
              <a:rPr lang="en-US" dirty="0">
                <a:solidFill>
                  <a:srgbClr val="002060"/>
                </a:solidFill>
              </a:rPr>
              <a:t>very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difficult to accommodate in a six-membered ring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(benzyne is 395 kJ/mol higher in </a:t>
            </a:r>
            <a:r>
              <a:rPr lang="en-US" dirty="0" err="1" smtClean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H</a:t>
            </a:r>
            <a:r>
              <a:rPr lang="en-US" baseline="-25000" dirty="0" err="1" smtClean="0">
                <a:solidFill>
                  <a:srgbClr val="002060"/>
                </a:solidFill>
              </a:rPr>
              <a:t>f</a:t>
            </a:r>
            <a:r>
              <a:rPr lang="en-US" dirty="0" smtClean="0">
                <a:solidFill>
                  <a:srgbClr val="002060"/>
                </a:solidFill>
              </a:rPr>
              <a:t> compared to benzene)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Benzyne is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available commercially and </a:t>
            </a:r>
            <a:r>
              <a:rPr lang="en-US" dirty="0">
                <a:solidFill>
                  <a:srgbClr val="FF0000"/>
                </a:solidFill>
              </a:rPr>
              <a:t>has to be generated </a:t>
            </a:r>
            <a:r>
              <a:rPr lang="en-US" i="1" dirty="0" smtClean="0">
                <a:solidFill>
                  <a:srgbClr val="FF0000"/>
                </a:solidFill>
              </a:rPr>
              <a:t>in-situ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All steps until the last one </a:t>
            </a:r>
            <a:r>
              <a:rPr lang="en-US" dirty="0">
                <a:solidFill>
                  <a:srgbClr val="002060"/>
                </a:solidFill>
              </a:rPr>
              <a:t>before the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benzyne formation are reversible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diazonium salts </a:t>
            </a:r>
            <a:r>
              <a:rPr lang="en-US" dirty="0">
                <a:solidFill>
                  <a:srgbClr val="002060"/>
                </a:solidFill>
              </a:rPr>
              <a:t>can be isolated at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low temperatures)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Benzyne acts as the dienophile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this Diels-Alder reaction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It tends to dimerize in the </a:t>
            </a:r>
            <a:r>
              <a:rPr lang="en-US" dirty="0">
                <a:solidFill>
                  <a:srgbClr val="006600"/>
                </a:solidFill>
              </a:rPr>
              <a:t>absence</a:t>
            </a:r>
            <a:r>
              <a:rPr lang="en-US" dirty="0" smtClean="0">
                <a:solidFill>
                  <a:srgbClr val="006600"/>
                </a:solidFill>
              </a:rPr>
              <a:t/>
            </a:r>
            <a:br>
              <a:rPr lang="en-US" dirty="0" smtClean="0">
                <a:solidFill>
                  <a:srgbClr val="006600"/>
                </a:solidFill>
              </a:rPr>
            </a:br>
            <a:r>
              <a:rPr lang="en-US" dirty="0" smtClean="0">
                <a:solidFill>
                  <a:srgbClr val="006600"/>
                </a:solidFill>
              </a:rPr>
              <a:t>of a diene </a:t>
            </a:r>
          </a:p>
          <a:p>
            <a:pPr lvl="1"/>
            <a:endParaRPr lang="en-US" b="1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3637280"/>
            <a:ext cx="3764280" cy="270764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>
            <a:spLocks/>
          </p:cNvSpPr>
          <p:nvPr/>
        </p:nvSpPr>
        <p:spPr>
          <a:xfrm>
            <a:off x="5105400" y="5638800"/>
            <a:ext cx="762000" cy="7239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00800" y="5715000"/>
            <a:ext cx="1981200" cy="647700"/>
          </a:xfrm>
          <a:prstGeom prst="round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0"/>
            <a:ext cx="1524000" cy="1712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53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Second step</a:t>
            </a:r>
            <a:r>
              <a:rPr lang="en-US" dirty="0" smtClean="0">
                <a:solidFill>
                  <a:srgbClr val="002060"/>
                </a:solidFill>
              </a:rPr>
              <a:t>: </a:t>
            </a:r>
            <a:r>
              <a:rPr lang="en-US" dirty="0" err="1" smtClean="0">
                <a:solidFill>
                  <a:srgbClr val="002060"/>
                </a:solidFill>
              </a:rPr>
              <a:t>Cycloaddition</a:t>
            </a:r>
            <a:r>
              <a:rPr lang="en-US" dirty="0" smtClean="0">
                <a:solidFill>
                  <a:srgbClr val="002060"/>
                </a:solidFill>
              </a:rPr>
              <a:t> leads to a bicyclic system</a:t>
            </a:r>
          </a:p>
          <a:p>
            <a:r>
              <a:rPr lang="en-US" b="1" dirty="0" smtClean="0">
                <a:solidFill>
                  <a:srgbClr val="006600"/>
                </a:solidFill>
              </a:rPr>
              <a:t>Third step</a:t>
            </a:r>
            <a:r>
              <a:rPr lang="en-US" dirty="0" smtClean="0">
                <a:solidFill>
                  <a:srgbClr val="006600"/>
                </a:solidFill>
              </a:rPr>
              <a:t>: Retro-Diels-Alder reaction affords TPN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Driving forces for the reaction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Entropy:</a:t>
            </a:r>
            <a:r>
              <a:rPr lang="en-US" dirty="0" smtClean="0">
                <a:solidFill>
                  <a:srgbClr val="FF0000"/>
                </a:solidFill>
              </a:rPr>
              <a:t> three reactant molecules are converted into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six </a:t>
            </a:r>
            <a:r>
              <a:rPr lang="en-US" dirty="0">
                <a:solidFill>
                  <a:srgbClr val="FF0000"/>
                </a:solidFill>
              </a:rPr>
              <a:t>product </a:t>
            </a:r>
            <a:r>
              <a:rPr lang="en-US" dirty="0" smtClean="0">
                <a:solidFill>
                  <a:srgbClr val="FF0000"/>
                </a:solidFill>
              </a:rPr>
              <a:t>molecules</a:t>
            </a:r>
            <a:r>
              <a:rPr lang="en-US" dirty="0" smtClean="0">
                <a:solidFill>
                  <a:srgbClr val="FF0000"/>
                </a:solidFill>
              </a:rPr>
              <a:t>, three of them are gases (CO, CO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and N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sz="2600" b="1" dirty="0" smtClean="0">
                <a:solidFill>
                  <a:srgbClr val="FF0000"/>
                </a:solidFill>
              </a:rPr>
              <a:t>↑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Enthalpy:</a:t>
            </a:r>
            <a:r>
              <a:rPr lang="en-US" dirty="0" smtClean="0">
                <a:solidFill>
                  <a:srgbClr val="FF0000"/>
                </a:solidFill>
              </a:rPr>
              <a:t> the product is highly conjugated and therefore thermodynamically very stable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514600"/>
            <a:ext cx="7480300" cy="144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3962400" y="2514600"/>
            <a:ext cx="1828800" cy="129540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858000" y="2624328"/>
            <a:ext cx="1600200" cy="1371600"/>
          </a:xfrm>
          <a:prstGeom prst="roundRect">
            <a:avLst/>
          </a:prstGeom>
          <a:noFill/>
          <a:ln w="190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5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3434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Dissolve TPCP and anthranilic acid in </a:t>
            </a:r>
            <a:r>
              <a:rPr lang="en-US" i="1" dirty="0" smtClean="0"/>
              <a:t>1,2</a:t>
            </a:r>
            <a:r>
              <a:rPr lang="en-US" dirty="0" smtClean="0"/>
              <a:t>-dimethoxyethane in </a:t>
            </a:r>
            <a:r>
              <a:rPr lang="en-US" dirty="0"/>
              <a:t>a 10 mL round </a:t>
            </a:r>
            <a:br>
              <a:rPr lang="en-US" dirty="0"/>
            </a:br>
            <a:r>
              <a:rPr lang="en-US" dirty="0"/>
              <a:t>bottomed </a:t>
            </a:r>
            <a:r>
              <a:rPr lang="en-US" dirty="0" smtClean="0"/>
              <a:t>flask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Bring the solution to a gentle boil</a:t>
            </a:r>
          </a:p>
          <a:p>
            <a:r>
              <a:rPr lang="en-US" dirty="0" smtClean="0"/>
              <a:t>Add a solution of isopentyl nitrite (IPN) in </a:t>
            </a:r>
            <a:r>
              <a:rPr lang="en-US" i="1" dirty="0" smtClean="0"/>
              <a:t>1,2</a:t>
            </a:r>
            <a:r>
              <a:rPr lang="en-US" dirty="0" smtClean="0"/>
              <a:t>-dimethoxyethane drop wise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1,2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-dimethoxyethane used in the reaction?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advisable to use a 10 mL round-bottomed flask for the reaction?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equipment is needed here?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precautions should be taken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can the reaction be troubleshot?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5771" y="5068669"/>
            <a:ext cx="3965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. Heavy </a:t>
            </a:r>
            <a:r>
              <a:rPr lang="en-US" b="1" dirty="0" smtClean="0">
                <a:solidFill>
                  <a:srgbClr val="FF0000"/>
                </a:solidFill>
              </a:rPr>
              <a:t>foaming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due to gas formation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. Color change from </a:t>
            </a:r>
            <a:r>
              <a:rPr lang="en-US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purple</a:t>
            </a:r>
            <a:r>
              <a:rPr lang="en-US" b="1" dirty="0">
                <a:solidFill>
                  <a:srgbClr val="FF0000"/>
                </a:solidFill>
              </a:rPr>
              <a:t> to 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orange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94184" y="1981200"/>
            <a:ext cx="3578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Because of its higher boiling point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(85  </a:t>
            </a:r>
            <a:r>
              <a:rPr lang="en-US" b="1" baseline="30000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C) and higher polarity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246120"/>
            <a:ext cx="340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Because of the evolution of gases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4278868"/>
            <a:ext cx="3450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 not breathe the vapors of IPN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9200" y="5911702"/>
            <a:ext cx="3008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Add more isopentyl nitrite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2. Add more anthranilic acid</a:t>
            </a:r>
          </a:p>
        </p:txBody>
      </p:sp>
      <p:pic>
        <p:nvPicPr>
          <p:cNvPr id="2050" name="Picture 2" descr="shaking no smiley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108" y="4186237"/>
            <a:ext cx="381000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91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Reflux the </a:t>
            </a:r>
            <a:r>
              <a:rPr lang="en-US" dirty="0" smtClean="0"/>
              <a:t>reaction mixture </a:t>
            </a:r>
            <a:r>
              <a:rPr lang="en-US" dirty="0"/>
              <a:t>for about </a:t>
            </a:r>
            <a:r>
              <a:rPr lang="en-US" dirty="0" smtClean="0"/>
              <a:t>10 </a:t>
            </a:r>
            <a:r>
              <a:rPr lang="en-US" dirty="0"/>
              <a:t>minutes</a:t>
            </a:r>
          </a:p>
          <a:p>
            <a:r>
              <a:rPr lang="en-US" dirty="0" smtClean="0"/>
              <a:t>Pour the reaction mixture into a mixture of methanol </a:t>
            </a:r>
            <a:r>
              <a:rPr lang="en-US" i="1" dirty="0" smtClean="0"/>
              <a:t>and</a:t>
            </a:r>
            <a:r>
              <a:rPr lang="en-US" dirty="0" smtClean="0"/>
              <a:t> water</a:t>
            </a:r>
          </a:p>
          <a:p>
            <a:endParaRPr lang="en-US" sz="1500" dirty="0" smtClean="0"/>
          </a:p>
          <a:p>
            <a:r>
              <a:rPr lang="en-US" dirty="0" smtClean="0"/>
              <a:t>Isolate the solids using a Büchner funnel and a </a:t>
            </a:r>
            <a:r>
              <a:rPr lang="en-US" i="1" dirty="0" smtClean="0"/>
              <a:t>clean</a:t>
            </a:r>
            <a:r>
              <a:rPr lang="en-US" dirty="0" smtClean="0"/>
              <a:t> filter flask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Recrystallize the crude product from hot isopropanol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480"/>
            <a:ext cx="4038600" cy="4525963"/>
          </a:xfrm>
        </p:spPr>
        <p:txBody>
          <a:bodyPr>
            <a:normAutofit fontScale="70000" lnSpcReduction="20000"/>
          </a:bodyPr>
          <a:lstStyle/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3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solvent mixture used here?</a:t>
            </a:r>
          </a:p>
          <a:p>
            <a:endParaRPr lang="en-US" sz="17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Büchner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funnel used here despite the small amount?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a clean filter flask used?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6000690"/>
            <a:ext cx="7232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Very slow dissolution and very slow precipitation….PATIENCE!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8903" y="2495490"/>
            <a:ext cx="3740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make the two phases miscible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3276600"/>
            <a:ext cx="35960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crude precipitates as a fine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powder which often times clogs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up the filter paper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8903" y="4495800"/>
            <a:ext cx="36216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Often times additional product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precipitates in the filter flask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052" name="Picture 4" descr="Hourglasses graphic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49" y="5391719"/>
            <a:ext cx="685800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0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2989</TotalTime>
  <Words>513</Words>
  <Application>Microsoft Office PowerPoint</Application>
  <PresentationFormat>On-screen Show (4:3)</PresentationFormat>
  <Paragraphs>134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CS ChemDraw Drawing</vt:lpstr>
      <vt:lpstr>Lecture 6b</vt:lpstr>
      <vt:lpstr>Introduction I</vt:lpstr>
      <vt:lpstr>Introduction II</vt:lpstr>
      <vt:lpstr>Diels-Alder Reaction (Theory I)</vt:lpstr>
      <vt:lpstr>Theory I</vt:lpstr>
      <vt:lpstr>Theory II</vt:lpstr>
      <vt:lpstr>Theory III</vt:lpstr>
      <vt:lpstr>Experimental I</vt:lpstr>
      <vt:lpstr>Experimental II</vt:lpstr>
      <vt:lpstr>Characterization I</vt:lpstr>
      <vt:lpstr>Characterization II</vt:lpstr>
      <vt:lpstr>Characterization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6b</dc:title>
  <dc:creator>bacher</dc:creator>
  <cp:lastModifiedBy>Alf Bacher</cp:lastModifiedBy>
  <cp:revision>118</cp:revision>
  <dcterms:created xsi:type="dcterms:W3CDTF">2010-10-22T21:25:00Z</dcterms:created>
  <dcterms:modified xsi:type="dcterms:W3CDTF">2014-10-29T00:50:36Z</dcterms:modified>
</cp:coreProperties>
</file>