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8000"/>
    <a:srgbClr val="663300"/>
    <a:srgbClr val="FF9933"/>
    <a:srgbClr val="FFFF00"/>
    <a:srgbClr val="3333CC"/>
    <a:srgbClr val="003300"/>
    <a:srgbClr val="000066"/>
    <a:srgbClr val="FFCC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ABE3-8B0D-499C-9EA5-905E5B22C633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9599-52DA-42E7-AE94-055B3FE6C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2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ABE3-8B0D-499C-9EA5-905E5B22C633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9599-52DA-42E7-AE94-055B3FE6C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8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ABE3-8B0D-499C-9EA5-905E5B22C633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9599-52DA-42E7-AE94-055B3FE6C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1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ABE3-8B0D-499C-9EA5-905E5B22C633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9599-52DA-42E7-AE94-055B3FE6C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5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ABE3-8B0D-499C-9EA5-905E5B22C633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9599-52DA-42E7-AE94-055B3FE6C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8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ABE3-8B0D-499C-9EA5-905E5B22C633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9599-52DA-42E7-AE94-055B3FE6C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6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ABE3-8B0D-499C-9EA5-905E5B22C633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9599-52DA-42E7-AE94-055B3FE6C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2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ABE3-8B0D-499C-9EA5-905E5B22C633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9599-52DA-42E7-AE94-055B3FE6C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9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ABE3-8B0D-499C-9EA5-905E5B22C633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9599-52DA-42E7-AE94-055B3FE6C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7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ABE3-8B0D-499C-9EA5-905E5B22C633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9599-52DA-42E7-AE94-055B3FE6C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1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ABE3-8B0D-499C-9EA5-905E5B22C633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9599-52DA-42E7-AE94-055B3FE6C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4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6ABE3-8B0D-499C-9EA5-905E5B22C633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29599-52DA-42E7-AE94-055B3FE6C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7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8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image" Target="../media/image5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image" Target="../media/image7.jpe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4.emf"/><Relationship Id="rId4" Type="http://schemas.openxmlformats.org/officeDocument/2006/relationships/image" Target="../media/image6.png"/><Relationship Id="rId9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4.bin"/><Relationship Id="rId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png"/><Relationship Id="rId5" Type="http://schemas.openxmlformats.org/officeDocument/2006/relationships/hyperlink" Target="http://en.wikipedia.org/wiki/File:Cellulose_Sessel.svg" TargetMode="External"/><Relationship Id="rId4" Type="http://schemas.openxmlformats.org/officeDocument/2006/relationships/image" Target="../media/image8.wmf"/><Relationship Id="rId9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Lecture 6a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 noChangeAspect="1"/>
          </p:cNvSpPr>
          <p:nvPr>
            <p:ph type="subTitle" idx="1"/>
          </p:nvPr>
        </p:nvSpPr>
        <p:spPr>
          <a:xfrm>
            <a:off x="1219200" y="3700037"/>
            <a:ext cx="6644640" cy="948163"/>
          </a:xfrm>
          <a:noFill/>
        </p:spPr>
        <p:txBody>
          <a:bodyPr>
            <a:prstTxWarp prst="textWave4">
              <a:avLst/>
            </a:prstTxWarp>
          </a:bodyPr>
          <a:lstStyle/>
          <a:p>
            <a:r>
              <a:rPr lang="en-US" sz="3600" b="1" i="1" dirty="0" smtClean="0">
                <a:solidFill>
                  <a:srgbClr val="002060"/>
                </a:solidFill>
              </a:rPr>
              <a:t>T</a:t>
            </a:r>
            <a:r>
              <a:rPr lang="en-US" sz="3600" b="1" i="1" dirty="0" smtClean="0">
                <a:solidFill>
                  <a:srgbClr val="0070C0"/>
                </a:solidFill>
              </a:rPr>
              <a:t>h</a:t>
            </a:r>
            <a:r>
              <a:rPr lang="en-US" sz="3600" b="1" i="1" dirty="0" smtClean="0">
                <a:solidFill>
                  <a:srgbClr val="00B0F0"/>
                </a:solidFill>
              </a:rPr>
              <a:t>i</a:t>
            </a:r>
            <a:r>
              <a:rPr lang="en-US" sz="3600" b="1" i="1" dirty="0" smtClean="0">
                <a:solidFill>
                  <a:srgbClr val="6699FF"/>
                </a:solidFill>
              </a:rPr>
              <a:t>n</a:t>
            </a:r>
            <a:r>
              <a:rPr lang="en-US" sz="3600" b="1" i="1" dirty="0" smtClean="0">
                <a:solidFill>
                  <a:srgbClr val="0070C0"/>
                </a:solidFill>
              </a:rPr>
              <a:t> </a:t>
            </a:r>
            <a:r>
              <a:rPr lang="en-US" sz="3600" b="1" i="1" dirty="0" smtClean="0">
                <a:solidFill>
                  <a:srgbClr val="003300"/>
                </a:solidFill>
              </a:rPr>
              <a:t>L</a:t>
            </a:r>
            <a:r>
              <a:rPr lang="en-US" sz="3600" b="1" i="1" dirty="0" smtClean="0">
                <a:solidFill>
                  <a:srgbClr val="006600"/>
                </a:solidFill>
              </a:rPr>
              <a:t>a</a:t>
            </a:r>
            <a:r>
              <a:rPr lang="en-US" sz="3600" b="1" i="1" dirty="0" smtClean="0">
                <a:solidFill>
                  <a:srgbClr val="008000"/>
                </a:solidFill>
              </a:rPr>
              <a:t>y</a:t>
            </a:r>
            <a:r>
              <a:rPr lang="en-US" sz="3600" b="1" i="1" dirty="0" smtClean="0">
                <a:solidFill>
                  <a:srgbClr val="009900"/>
                </a:solidFill>
              </a:rPr>
              <a:t>e</a:t>
            </a:r>
            <a:r>
              <a:rPr lang="en-US" sz="3600" b="1" i="1" dirty="0" smtClean="0">
                <a:solidFill>
                  <a:srgbClr val="33CC33"/>
                </a:solidFill>
              </a:rPr>
              <a:t>r</a:t>
            </a:r>
            <a:r>
              <a:rPr lang="en-US" sz="3600" b="1" i="1" dirty="0" smtClean="0">
                <a:solidFill>
                  <a:srgbClr val="0070C0"/>
                </a:solidFill>
              </a:rPr>
              <a:t> </a:t>
            </a:r>
            <a:r>
              <a:rPr lang="en-US" sz="3600" b="1" i="1" dirty="0" smtClean="0">
                <a:solidFill>
                  <a:srgbClr val="A50021"/>
                </a:solidFill>
              </a:rPr>
              <a:t>C</a:t>
            </a:r>
            <a:r>
              <a:rPr lang="en-US" sz="3600" b="1" i="1" dirty="0" smtClean="0">
                <a:solidFill>
                  <a:srgbClr val="C00000"/>
                </a:solidFill>
              </a:rPr>
              <a:t>h</a:t>
            </a:r>
            <a:r>
              <a:rPr lang="en-US" sz="3600" b="1" i="1" dirty="0" smtClean="0">
                <a:solidFill>
                  <a:srgbClr val="CC0000"/>
                </a:solidFill>
              </a:rPr>
              <a:t>r</a:t>
            </a:r>
            <a:r>
              <a:rPr lang="en-US" sz="3600" b="1" i="1" dirty="0" smtClean="0">
                <a:solidFill>
                  <a:srgbClr val="FF0000"/>
                </a:solidFill>
              </a:rPr>
              <a:t>o</a:t>
            </a:r>
            <a:r>
              <a:rPr lang="en-US" sz="3600" b="1" i="1" dirty="0" smtClean="0">
                <a:solidFill>
                  <a:srgbClr val="FF3300"/>
                </a:solidFill>
              </a:rPr>
              <a:t>m</a:t>
            </a:r>
            <a:r>
              <a:rPr lang="en-US" sz="3600" b="1" i="1" dirty="0" smtClean="0">
                <a:solidFill>
                  <a:srgbClr val="FF6600"/>
                </a:solidFill>
              </a:rPr>
              <a:t>a</a:t>
            </a:r>
            <a:r>
              <a:rPr lang="en-US" sz="3600" b="1" i="1" dirty="0" smtClean="0">
                <a:solidFill>
                  <a:srgbClr val="FF9933"/>
                </a:solidFill>
              </a:rPr>
              <a:t>t</a:t>
            </a:r>
            <a:r>
              <a:rPr lang="en-US" sz="3600" b="1" i="1" dirty="0" smtClean="0">
                <a:solidFill>
                  <a:srgbClr val="FFCC00"/>
                </a:solidFill>
              </a:rPr>
              <a:t>o</a:t>
            </a:r>
            <a:r>
              <a:rPr lang="en-US" sz="3600" b="1" i="1" dirty="0" smtClean="0">
                <a:solidFill>
                  <a:srgbClr val="FFFF00"/>
                </a:solidFill>
              </a:rPr>
              <a:t>g</a:t>
            </a:r>
            <a:r>
              <a:rPr lang="en-US" sz="3600" b="1" i="1" dirty="0" smtClean="0">
                <a:solidFill>
                  <a:srgbClr val="FFFF66"/>
                </a:solidFill>
              </a:rPr>
              <a:t>r</a:t>
            </a:r>
            <a:r>
              <a:rPr lang="en-US" sz="3600" b="1" i="1" dirty="0" smtClean="0">
                <a:solidFill>
                  <a:srgbClr val="FFFF99"/>
                </a:solidFill>
              </a:rPr>
              <a:t>a</a:t>
            </a:r>
            <a:r>
              <a:rPr lang="en-US" sz="3600" b="1" i="1" dirty="0" smtClean="0">
                <a:solidFill>
                  <a:srgbClr val="FFFFCC"/>
                </a:solidFill>
              </a:rPr>
              <a:t>p</a:t>
            </a:r>
            <a:r>
              <a:rPr lang="en-US" sz="36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h</a:t>
            </a:r>
            <a:r>
              <a:rPr lang="en-US" sz="3600" b="1" i="1" dirty="0" smtClean="0">
                <a:solidFill>
                  <a:schemeClr val="bg1"/>
                </a:solidFill>
              </a:rPr>
              <a:t>y</a:t>
            </a:r>
            <a:endParaRPr lang="en-US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69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Data Analysis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Determination of </a:t>
            </a:r>
            <a:r>
              <a:rPr lang="en-US" sz="2400" b="1" dirty="0" err="1" smtClean="0"/>
              <a:t>R</a:t>
            </a:r>
            <a:r>
              <a:rPr lang="en-US" sz="2400" b="1" baseline="-25000" dirty="0" err="1" smtClean="0"/>
              <a:t>f</a:t>
            </a:r>
            <a:r>
              <a:rPr lang="en-US" sz="2400" b="1" dirty="0" smtClean="0"/>
              <a:t>-value</a:t>
            </a:r>
          </a:p>
          <a:p>
            <a:pPr lvl="1"/>
            <a:r>
              <a:rPr lang="en-US" sz="2000" dirty="0" smtClean="0">
                <a:solidFill>
                  <a:srgbClr val="003300"/>
                </a:solidFill>
              </a:rPr>
              <a:t>Measure the distance of the center of the spot from </a:t>
            </a:r>
            <a:br>
              <a:rPr lang="en-US" sz="2000" dirty="0" smtClean="0">
                <a:solidFill>
                  <a:srgbClr val="003300"/>
                </a:solidFill>
              </a:rPr>
            </a:br>
            <a:r>
              <a:rPr lang="en-US" sz="2000" dirty="0" smtClean="0">
                <a:solidFill>
                  <a:srgbClr val="003300"/>
                </a:solidFill>
              </a:rPr>
              <a:t>the starting line (</a:t>
            </a:r>
            <a:r>
              <a:rPr lang="en-US" sz="20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sz="2000" dirty="0" smtClean="0">
                <a:solidFill>
                  <a:srgbClr val="003300"/>
                </a:solidFill>
              </a:rPr>
              <a:t>)</a:t>
            </a:r>
          </a:p>
          <a:p>
            <a:pPr lvl="1"/>
            <a:r>
              <a:rPr lang="en-US" sz="2000" dirty="0" smtClean="0">
                <a:solidFill>
                  <a:srgbClr val="003300"/>
                </a:solidFill>
              </a:rPr>
              <a:t>Measure the distance of the solvent front </a:t>
            </a:r>
            <a:r>
              <a:rPr lang="en-US" sz="2000" dirty="0">
                <a:solidFill>
                  <a:srgbClr val="003300"/>
                </a:solidFill>
              </a:rPr>
              <a:t>from the </a:t>
            </a:r>
            <a:r>
              <a:rPr lang="en-US" sz="2000" dirty="0" smtClean="0">
                <a:solidFill>
                  <a:srgbClr val="003300"/>
                </a:solidFill>
              </a:rPr>
              <a:t/>
            </a:r>
            <a:br>
              <a:rPr lang="en-US" sz="2000" dirty="0" smtClean="0">
                <a:solidFill>
                  <a:srgbClr val="003300"/>
                </a:solidFill>
              </a:rPr>
            </a:br>
            <a:r>
              <a:rPr lang="en-US" sz="2000" dirty="0" smtClean="0">
                <a:solidFill>
                  <a:srgbClr val="003300"/>
                </a:solidFill>
              </a:rPr>
              <a:t>starting line (</a:t>
            </a:r>
            <a:r>
              <a:rPr lang="en-US" sz="2000" dirty="0" smtClean="0">
                <a:solidFill>
                  <a:schemeClr val="tx1"/>
                </a:solidFill>
              </a:rPr>
              <a:t>s</a:t>
            </a:r>
            <a:r>
              <a:rPr lang="en-US" sz="2000" dirty="0" smtClean="0">
                <a:solidFill>
                  <a:srgbClr val="003300"/>
                </a:solidFill>
              </a:rPr>
              <a:t>)</a:t>
            </a:r>
          </a:p>
          <a:p>
            <a:pPr lvl="1"/>
            <a:r>
              <a:rPr lang="en-US" sz="2000" dirty="0" smtClean="0">
                <a:solidFill>
                  <a:srgbClr val="003300"/>
                </a:solidFill>
              </a:rPr>
              <a:t>The R</a:t>
            </a:r>
            <a:r>
              <a:rPr lang="en-US" sz="2000" baseline="-25000" dirty="0" smtClean="0">
                <a:solidFill>
                  <a:srgbClr val="003300"/>
                </a:solidFill>
              </a:rPr>
              <a:t>f</a:t>
            </a:r>
            <a:r>
              <a:rPr lang="en-US" sz="2000" dirty="0" smtClean="0">
                <a:solidFill>
                  <a:srgbClr val="003300"/>
                </a:solidFill>
              </a:rPr>
              <a:t>-value is defined as the ratio of </a:t>
            </a:r>
            <a:r>
              <a:rPr lang="en-US" sz="2000" dirty="0">
                <a:solidFill>
                  <a:srgbClr val="003300"/>
                </a:solidFill>
              </a:rPr>
              <a:t>the</a:t>
            </a:r>
            <a:r>
              <a:rPr lang="en-US" sz="2000" dirty="0" smtClean="0">
                <a:solidFill>
                  <a:srgbClr val="003300"/>
                </a:solidFill>
              </a:rPr>
              <a:t/>
            </a:r>
            <a:br>
              <a:rPr lang="en-US" sz="2000" dirty="0" smtClean="0">
                <a:solidFill>
                  <a:srgbClr val="003300"/>
                </a:solidFill>
              </a:rPr>
            </a:br>
            <a:r>
              <a:rPr lang="en-US" sz="2000" dirty="0" smtClean="0">
                <a:solidFill>
                  <a:srgbClr val="003300"/>
                </a:solidFill>
              </a:rPr>
              <a:t>travel distances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The R</a:t>
            </a:r>
            <a:r>
              <a:rPr lang="en-US" sz="2000" baseline="-25000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>
                <a:solidFill>
                  <a:srgbClr val="FF0000"/>
                </a:solidFill>
              </a:rPr>
              <a:t>-value is a ratio and thus is a </a:t>
            </a:r>
            <a:r>
              <a:rPr lang="en-US" sz="2000" dirty="0" err="1" smtClean="0">
                <a:solidFill>
                  <a:srgbClr val="FF0000"/>
                </a:solidFill>
              </a:rPr>
              <a:t>unitless</a:t>
            </a:r>
            <a:r>
              <a:rPr lang="en-US" sz="2000" dirty="0" smtClean="0">
                <a:solidFill>
                  <a:srgbClr val="FF0000"/>
                </a:solidFill>
              </a:rPr>
              <a:t> number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The </a:t>
            </a:r>
            <a:r>
              <a:rPr lang="en-US" sz="2000" dirty="0" err="1" smtClean="0">
                <a:solidFill>
                  <a:srgbClr val="C0000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C00000"/>
                </a:solidFill>
              </a:rPr>
              <a:t>f</a:t>
            </a:r>
            <a:r>
              <a:rPr lang="en-US" sz="2000" dirty="0" smtClean="0">
                <a:solidFill>
                  <a:srgbClr val="C00000"/>
                </a:solidFill>
              </a:rPr>
              <a:t>-value has to be between 0 and 1</a:t>
            </a:r>
          </a:p>
          <a:p>
            <a:pPr lvl="1"/>
            <a:endParaRPr lang="en-US" sz="2000" dirty="0" smtClean="0">
              <a:solidFill>
                <a:srgbClr val="C00000"/>
              </a:solidFill>
            </a:endParaRP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895976"/>
              </p:ext>
            </p:extLst>
          </p:nvPr>
        </p:nvGraphicFramePr>
        <p:xfrm>
          <a:off x="6484938" y="1963738"/>
          <a:ext cx="1744662" cy="199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1" name="CS ChemDraw Drawing" r:id="rId3" imgW="1337553" imgH="1534154" progId="ChemDraw.Document.6.0">
                  <p:embed/>
                </p:oleObj>
              </mc:Choice>
              <mc:Fallback>
                <p:oleObj name="CS ChemDraw Drawing" r:id="rId3" imgW="1337553" imgH="153415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84938" y="1963738"/>
                        <a:ext cx="1744662" cy="1998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ight Brace 4"/>
          <p:cNvSpPr/>
          <p:nvPr/>
        </p:nvSpPr>
        <p:spPr>
          <a:xfrm>
            <a:off x="7437121" y="3185045"/>
            <a:ext cx="91439" cy="548640"/>
          </a:xfrm>
          <a:prstGeom prst="rightBrac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7848600" y="2727960"/>
            <a:ext cx="91440" cy="100584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8185177" y="2194560"/>
            <a:ext cx="114300" cy="150876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67600" y="32882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g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24800" y="304800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05800" y="2764274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709060"/>
              </p:ext>
            </p:extLst>
          </p:nvPr>
        </p:nvGraphicFramePr>
        <p:xfrm>
          <a:off x="3065463" y="4114800"/>
          <a:ext cx="1763712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2" name="Equation" r:id="rId5" imgW="1143000" imgH="672840" progId="Equation.3">
                  <p:embed/>
                </p:oleObj>
              </mc:Choice>
              <mc:Fallback>
                <p:oleObj name="Equation" r:id="rId5" imgW="1143000" imgH="672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65463" y="4114800"/>
                        <a:ext cx="1763712" cy="1038225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022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Solvent Effect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Changes in the mobile phase have an impact on the movement of all compounds (with varying degree though)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 smtClean="0">
                <a:solidFill>
                  <a:srgbClr val="FF0000"/>
                </a:solidFill>
              </a:rPr>
              <a:t>more eluting </a:t>
            </a:r>
            <a:r>
              <a:rPr lang="en-US" dirty="0" smtClean="0">
                <a:solidFill>
                  <a:srgbClr val="FF0000"/>
                </a:solidFill>
              </a:rPr>
              <a:t>power the mobile phase (given as e</a:t>
            </a:r>
            <a:r>
              <a:rPr lang="en-US" baseline="30000" dirty="0" smtClean="0">
                <a:solidFill>
                  <a:srgbClr val="FF0000"/>
                </a:solidFill>
              </a:rPr>
              <a:t>0</a:t>
            </a:r>
            <a:r>
              <a:rPr lang="en-US" dirty="0" smtClean="0">
                <a:solidFill>
                  <a:srgbClr val="FF0000"/>
                </a:solidFill>
              </a:rPr>
              <a:t>-values on silica above) has, the more the compounds move because the mobile phase </a:t>
            </a:r>
            <a:r>
              <a:rPr lang="en-US" dirty="0" smtClean="0">
                <a:solidFill>
                  <a:srgbClr val="FF0000"/>
                </a:solidFill>
              </a:rPr>
              <a:t>interacts </a:t>
            </a:r>
            <a:r>
              <a:rPr lang="en-US" dirty="0" smtClean="0">
                <a:solidFill>
                  <a:srgbClr val="FF0000"/>
                </a:solidFill>
              </a:rPr>
              <a:t>stronger </a:t>
            </a:r>
            <a:r>
              <a:rPr lang="en-US" dirty="0" smtClean="0">
                <a:solidFill>
                  <a:srgbClr val="FF0000"/>
                </a:solidFill>
              </a:rPr>
              <a:t>with </a:t>
            </a:r>
            <a:r>
              <a:rPr lang="en-US" dirty="0" smtClean="0">
                <a:solidFill>
                  <a:srgbClr val="FF0000"/>
                </a:solidFill>
              </a:rPr>
              <a:t>the stationary phase. This makes it more difficult for the compounds to interact with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the stationary phase leading to higher R</a:t>
            </a:r>
            <a:r>
              <a:rPr lang="en-US" baseline="-25000" dirty="0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-values and </a:t>
            </a:r>
            <a:r>
              <a:rPr lang="en-US" dirty="0" smtClean="0">
                <a:solidFill>
                  <a:srgbClr val="FF0000"/>
                </a:solidFill>
              </a:rPr>
              <a:t>(often) poorer </a:t>
            </a:r>
            <a:r>
              <a:rPr lang="en-US" dirty="0" smtClean="0">
                <a:solidFill>
                  <a:srgbClr val="FF0000"/>
                </a:solidFill>
              </a:rPr>
              <a:t>separation.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805784"/>
              </p:ext>
            </p:extLst>
          </p:nvPr>
        </p:nvGraphicFramePr>
        <p:xfrm>
          <a:off x="2133601" y="2438400"/>
          <a:ext cx="745445" cy="2011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7" name="CS ChemDraw Drawing" r:id="rId3" imgW="604440" imgH="1631160" progId="ChemDraw.Document.6.0">
                  <p:embed/>
                </p:oleObj>
              </mc:Choice>
              <mc:Fallback>
                <p:oleObj name="CS ChemDraw Drawing" r:id="rId3" imgW="604440" imgH="163116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1" y="2438400"/>
                        <a:ext cx="745445" cy="20116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914424"/>
              </p:ext>
            </p:extLst>
          </p:nvPr>
        </p:nvGraphicFramePr>
        <p:xfrm>
          <a:off x="3657600" y="2438400"/>
          <a:ext cx="745235" cy="2103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8" name="CS ChemDraw Drawing" r:id="rId5" imgW="603000" imgH="1701720" progId="ChemDraw.Document.6.0">
                  <p:embed/>
                </p:oleObj>
              </mc:Choice>
              <mc:Fallback>
                <p:oleObj name="CS ChemDraw Drawing" r:id="rId5" imgW="603000" imgH="1701720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438400"/>
                        <a:ext cx="745235" cy="2103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988527"/>
              </p:ext>
            </p:extLst>
          </p:nvPr>
        </p:nvGraphicFramePr>
        <p:xfrm>
          <a:off x="5257800" y="2438400"/>
          <a:ext cx="749264" cy="192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9" name="CS ChemDraw Drawing" r:id="rId7" imgW="639699" imgH="1639443" progId="ChemDraw.Document.6.0">
                  <p:embed/>
                </p:oleObj>
              </mc:Choice>
              <mc:Fallback>
                <p:oleObj name="CS ChemDraw Drawing" r:id="rId7" imgW="639699" imgH="1639443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438400"/>
                        <a:ext cx="749264" cy="19202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133109" y="4572000"/>
            <a:ext cx="9476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66FF"/>
                </a:solidFill>
              </a:rPr>
              <a:t>Hexane </a:t>
            </a:r>
          </a:p>
          <a:p>
            <a:r>
              <a:rPr lang="en-US" dirty="0" smtClean="0">
                <a:solidFill>
                  <a:srgbClr val="0066FF"/>
                </a:solidFill>
              </a:rPr>
              <a:t>e</a:t>
            </a:r>
            <a:r>
              <a:rPr lang="en-US" baseline="30000" dirty="0" smtClean="0">
                <a:solidFill>
                  <a:srgbClr val="0066FF"/>
                </a:solidFill>
              </a:rPr>
              <a:t>0</a:t>
            </a:r>
            <a:r>
              <a:rPr lang="en-US" dirty="0" smtClean="0">
                <a:solidFill>
                  <a:srgbClr val="0066FF"/>
                </a:solidFill>
              </a:rPr>
              <a:t>=0.0</a:t>
            </a:r>
            <a:endParaRPr lang="en-US" dirty="0">
              <a:solidFill>
                <a:srgbClr val="0066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1400" y="4572000"/>
            <a:ext cx="1332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33CC"/>
                </a:solidFill>
              </a:rPr>
              <a:t>Chloroform </a:t>
            </a:r>
          </a:p>
          <a:p>
            <a:r>
              <a:rPr lang="en-US" dirty="0" smtClean="0">
                <a:solidFill>
                  <a:srgbClr val="3333CC"/>
                </a:solidFill>
              </a:rPr>
              <a:t>e</a:t>
            </a:r>
            <a:r>
              <a:rPr lang="en-US" baseline="30000" dirty="0" smtClean="0">
                <a:solidFill>
                  <a:srgbClr val="3333CC"/>
                </a:solidFill>
              </a:rPr>
              <a:t>0</a:t>
            </a:r>
            <a:r>
              <a:rPr lang="en-US" dirty="0" smtClean="0">
                <a:solidFill>
                  <a:srgbClr val="3333CC"/>
                </a:solidFill>
              </a:rPr>
              <a:t>=0.26</a:t>
            </a:r>
            <a:endParaRPr lang="en-US" dirty="0">
              <a:solidFill>
                <a:srgbClr val="3333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4572000"/>
            <a:ext cx="1396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66"/>
                </a:solidFill>
              </a:rPr>
              <a:t>Diethyl ether</a:t>
            </a:r>
          </a:p>
          <a:p>
            <a:r>
              <a:rPr lang="en-US" dirty="0" smtClean="0">
                <a:solidFill>
                  <a:srgbClr val="000066"/>
                </a:solidFill>
              </a:rPr>
              <a:t>e</a:t>
            </a:r>
            <a:r>
              <a:rPr lang="en-US" baseline="30000" dirty="0" smtClean="0">
                <a:solidFill>
                  <a:srgbClr val="000066"/>
                </a:solidFill>
              </a:rPr>
              <a:t>0</a:t>
            </a:r>
            <a:r>
              <a:rPr lang="en-US" dirty="0" smtClean="0">
                <a:solidFill>
                  <a:srgbClr val="000066"/>
                </a:solidFill>
              </a:rPr>
              <a:t>=0.38</a:t>
            </a:r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16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Common Problems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72000"/>
          </a:xfrm>
        </p:spPr>
        <p:txBody>
          <a:bodyPr>
            <a:normAutofit fontScale="62500" lnSpcReduction="20000"/>
          </a:bodyPr>
          <a:lstStyle/>
          <a:p>
            <a:r>
              <a:rPr lang="en-US" i="1" dirty="0" smtClean="0"/>
              <a:t>Problem 1</a:t>
            </a:r>
            <a:r>
              <a:rPr lang="en-US" dirty="0" smtClean="0"/>
              <a:t>: All spots are grouped together on the lower (</a:t>
            </a:r>
            <a:r>
              <a:rPr lang="en-US" dirty="0" smtClean="0">
                <a:solidFill>
                  <a:srgbClr val="FF0000"/>
                </a:solidFill>
              </a:rPr>
              <a:t>upper</a:t>
            </a:r>
            <a:r>
              <a:rPr lang="en-US" dirty="0" smtClean="0"/>
              <a:t>) end of the plate</a:t>
            </a:r>
          </a:p>
          <a:p>
            <a:r>
              <a:rPr lang="en-US" i="1" dirty="0" smtClean="0"/>
              <a:t>Solution 1</a:t>
            </a:r>
            <a:r>
              <a:rPr lang="en-US" dirty="0" smtClean="0"/>
              <a:t>: The eluting power of the solvent was too low (</a:t>
            </a:r>
            <a:r>
              <a:rPr lang="en-US" dirty="0" smtClean="0">
                <a:solidFill>
                  <a:srgbClr val="FF0000"/>
                </a:solidFill>
              </a:rPr>
              <a:t>high</a:t>
            </a:r>
            <a:r>
              <a:rPr lang="en-US" dirty="0" smtClean="0"/>
              <a:t>) for this separation problem. A more </a:t>
            </a:r>
            <a:r>
              <a:rPr lang="en-US" dirty="0"/>
              <a:t>polar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less polar</a:t>
            </a:r>
            <a:r>
              <a:rPr lang="en-US" dirty="0" smtClean="0"/>
              <a:t>) solvent should be added to </a:t>
            </a:r>
            <a:br>
              <a:rPr lang="en-US" dirty="0" smtClean="0"/>
            </a:br>
            <a:r>
              <a:rPr lang="en-US" dirty="0" smtClean="0"/>
              <a:t>the mobile phase (see previous slide).</a:t>
            </a:r>
          </a:p>
          <a:p>
            <a:r>
              <a:rPr lang="en-US" i="1" dirty="0" smtClean="0">
                <a:solidFill>
                  <a:srgbClr val="006600"/>
                </a:solidFill>
              </a:rPr>
              <a:t>Problem 2</a:t>
            </a:r>
            <a:r>
              <a:rPr lang="en-US" dirty="0" smtClean="0">
                <a:solidFill>
                  <a:srgbClr val="006600"/>
                </a:solidFill>
              </a:rPr>
              <a:t>: The spot is spread over a large part of the lane </a:t>
            </a:r>
            <a:r>
              <a:rPr lang="en-US" dirty="0">
                <a:solidFill>
                  <a:srgbClr val="006600"/>
                </a:solidFill>
              </a:rPr>
              <a:t>or does </a:t>
            </a:r>
            <a:r>
              <a:rPr lang="en-US" dirty="0" smtClean="0">
                <a:solidFill>
                  <a:srgbClr val="006600"/>
                </a:solidFill>
              </a:rPr>
              <a:t/>
            </a:r>
            <a:br>
              <a:rPr lang="en-US" dirty="0" smtClean="0">
                <a:solidFill>
                  <a:srgbClr val="006600"/>
                </a:solidFill>
              </a:rPr>
            </a:br>
            <a:r>
              <a:rPr lang="en-US" dirty="0" smtClean="0">
                <a:solidFill>
                  <a:srgbClr val="006600"/>
                </a:solidFill>
              </a:rPr>
              <a:t>not look round.</a:t>
            </a:r>
          </a:p>
          <a:p>
            <a:r>
              <a:rPr lang="en-US" i="1" dirty="0" smtClean="0">
                <a:solidFill>
                  <a:srgbClr val="006600"/>
                </a:solidFill>
              </a:rPr>
              <a:t>Solution 2</a:t>
            </a:r>
            <a:r>
              <a:rPr lang="en-US" dirty="0" smtClean="0">
                <a:solidFill>
                  <a:srgbClr val="006600"/>
                </a:solidFill>
              </a:rPr>
              <a:t>: The student spotted too much of the sample on </a:t>
            </a:r>
            <a:r>
              <a:rPr lang="en-US" dirty="0">
                <a:solidFill>
                  <a:srgbClr val="006600"/>
                </a:solidFill>
              </a:rPr>
              <a:t>the plate </a:t>
            </a:r>
            <a:r>
              <a:rPr lang="en-US" dirty="0" smtClean="0">
                <a:solidFill>
                  <a:srgbClr val="006600"/>
                </a:solidFill>
              </a:rPr>
              <a:t/>
            </a:r>
            <a:br>
              <a:rPr lang="en-US" dirty="0" smtClean="0">
                <a:solidFill>
                  <a:srgbClr val="006600"/>
                </a:solidFill>
              </a:rPr>
            </a:br>
            <a:r>
              <a:rPr lang="en-US" dirty="0" smtClean="0">
                <a:solidFill>
                  <a:srgbClr val="006600"/>
                </a:solidFill>
              </a:rPr>
              <a:t>that lead to tailing. Less sample should be spotted using </a:t>
            </a:r>
            <a:r>
              <a:rPr lang="en-US" dirty="0">
                <a:solidFill>
                  <a:srgbClr val="006600"/>
                </a:solidFill>
              </a:rPr>
              <a:t>the proper </a:t>
            </a:r>
            <a:r>
              <a:rPr lang="en-US" dirty="0" smtClean="0">
                <a:solidFill>
                  <a:srgbClr val="006600"/>
                </a:solidFill>
              </a:rPr>
              <a:t/>
            </a:r>
            <a:br>
              <a:rPr lang="en-US" dirty="0" smtClean="0">
                <a:solidFill>
                  <a:srgbClr val="006600"/>
                </a:solidFill>
              </a:rPr>
            </a:br>
            <a:r>
              <a:rPr lang="en-US" dirty="0" smtClean="0">
                <a:solidFill>
                  <a:srgbClr val="006600"/>
                </a:solidFill>
              </a:rPr>
              <a:t>spotter.</a:t>
            </a:r>
          </a:p>
          <a:p>
            <a:r>
              <a:rPr lang="en-US" i="1" dirty="0" smtClean="0">
                <a:solidFill>
                  <a:srgbClr val="002060"/>
                </a:solidFill>
              </a:rPr>
              <a:t>Problem 3</a:t>
            </a:r>
            <a:r>
              <a:rPr lang="en-US" dirty="0" smtClean="0">
                <a:solidFill>
                  <a:srgbClr val="002060"/>
                </a:solidFill>
              </a:rPr>
              <a:t>: The spot has a crescent shape after the development.</a:t>
            </a:r>
          </a:p>
          <a:p>
            <a:r>
              <a:rPr lang="en-US" i="1" dirty="0" smtClean="0">
                <a:solidFill>
                  <a:srgbClr val="002060"/>
                </a:solidFill>
              </a:rPr>
              <a:t>Solution 3</a:t>
            </a:r>
            <a:r>
              <a:rPr lang="en-US" dirty="0" smtClean="0">
                <a:solidFill>
                  <a:srgbClr val="002060"/>
                </a:solidFill>
              </a:rPr>
              <a:t>: The solvent used to dissolve the sample was too </a:t>
            </a:r>
            <a:r>
              <a:rPr lang="en-US" dirty="0">
                <a:solidFill>
                  <a:srgbClr val="002060"/>
                </a:solidFill>
              </a:rPr>
              <a:t>polar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and was not allowed to evaporate completely.</a:t>
            </a:r>
          </a:p>
          <a:p>
            <a:r>
              <a:rPr lang="en-US" i="1" dirty="0" smtClean="0">
                <a:solidFill>
                  <a:srgbClr val="990000"/>
                </a:solidFill>
              </a:rPr>
              <a:t>Problem 4: </a:t>
            </a:r>
            <a:r>
              <a:rPr lang="en-US" dirty="0" smtClean="0">
                <a:solidFill>
                  <a:srgbClr val="990000"/>
                </a:solidFill>
              </a:rPr>
              <a:t>The spots seem to run into each other on the top.</a:t>
            </a:r>
          </a:p>
          <a:p>
            <a:r>
              <a:rPr lang="en-US" i="1" dirty="0" smtClean="0">
                <a:solidFill>
                  <a:srgbClr val="990000"/>
                </a:solidFill>
              </a:rPr>
              <a:t>Solution 4:</a:t>
            </a:r>
            <a:r>
              <a:rPr lang="en-US" dirty="0" smtClean="0">
                <a:solidFill>
                  <a:srgbClr val="990000"/>
                </a:solidFill>
              </a:rPr>
              <a:t> Either the spots were to close at the start line or </a:t>
            </a:r>
            <a:r>
              <a:rPr lang="en-US" dirty="0">
                <a:solidFill>
                  <a:srgbClr val="990000"/>
                </a:solidFill>
              </a:rPr>
              <a:t>the TLC plate </a:t>
            </a:r>
            <a:br>
              <a:rPr lang="en-US" dirty="0">
                <a:solidFill>
                  <a:srgbClr val="990000"/>
                </a:solidFill>
              </a:rPr>
            </a:br>
            <a:r>
              <a:rPr lang="en-US" dirty="0">
                <a:solidFill>
                  <a:srgbClr val="990000"/>
                </a:solidFill>
              </a:rPr>
              <a:t>was </a:t>
            </a:r>
            <a:r>
              <a:rPr lang="en-US" dirty="0" smtClean="0">
                <a:solidFill>
                  <a:srgbClr val="990000"/>
                </a:solidFill>
              </a:rPr>
              <a:t>not placed straight in the jar.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618899"/>
              </p:ext>
            </p:extLst>
          </p:nvPr>
        </p:nvGraphicFramePr>
        <p:xfrm>
          <a:off x="8077200" y="3924300"/>
          <a:ext cx="58420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2" name="CS ChemDraw Drawing" r:id="rId3" imgW="583389" imgH="1423089" progId="ChemDraw.Document.6.0">
                  <p:embed/>
                </p:oleObj>
              </mc:Choice>
              <mc:Fallback>
                <p:oleObj name="CS ChemDraw Drawing" r:id="rId3" imgW="583389" imgH="142308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77200" y="3924300"/>
                        <a:ext cx="584200" cy="140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3213952"/>
              </p:ext>
            </p:extLst>
          </p:nvPr>
        </p:nvGraphicFramePr>
        <p:xfrm>
          <a:off x="8077200" y="2476500"/>
          <a:ext cx="58420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3" name="CS ChemDraw Drawing" r:id="rId5" imgW="584740" imgH="1409341" progId="ChemDraw.Document.6.0">
                  <p:embed/>
                </p:oleObj>
              </mc:Choice>
              <mc:Fallback>
                <p:oleObj name="CS ChemDraw Drawing" r:id="rId5" imgW="584740" imgH="140934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77200" y="2476500"/>
                        <a:ext cx="584200" cy="140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297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3862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Chromatography was discovered by Russian botanist </a:t>
            </a:r>
            <a:r>
              <a:rPr lang="en-US" sz="2800" dirty="0"/>
              <a:t>Mikhail </a:t>
            </a:r>
            <a:r>
              <a:rPr lang="en-US" sz="2800" dirty="0" err="1"/>
              <a:t>Semyonovich</a:t>
            </a:r>
            <a:r>
              <a:rPr lang="en-US" sz="2800" dirty="0"/>
              <a:t> </a:t>
            </a:r>
            <a:r>
              <a:rPr lang="en-US" sz="2800" dirty="0" err="1" smtClean="0"/>
              <a:t>Tsvett</a:t>
            </a:r>
            <a:r>
              <a:rPr lang="en-US" sz="2800" dirty="0" smtClean="0"/>
              <a:t>, who separated plant pigments using calcium </a:t>
            </a:r>
            <a:br>
              <a:rPr lang="en-US" sz="2800" dirty="0" smtClean="0"/>
            </a:br>
            <a:r>
              <a:rPr lang="en-US" sz="2800" dirty="0" smtClean="0"/>
              <a:t>carbonate columns (1901)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Martin and Synge (</a:t>
            </a:r>
            <a:r>
              <a:rPr lang="en-US" sz="2800" i="1" dirty="0" smtClean="0"/>
              <a:t>Noble Prize in Chemistry, 1952</a:t>
            </a:r>
            <a:r>
              <a:rPr lang="en-US" sz="2800" dirty="0" smtClean="0"/>
              <a:t>) established </a:t>
            </a:r>
            <a:br>
              <a:rPr lang="en-US" sz="2800" dirty="0" smtClean="0"/>
            </a:br>
            <a:r>
              <a:rPr lang="en-US" sz="2800" dirty="0" smtClean="0"/>
              <a:t>many of the basic techniques in partition chromatography </a:t>
            </a:r>
            <a:br>
              <a:rPr lang="en-US" sz="2800" dirty="0" smtClean="0"/>
            </a:br>
            <a:r>
              <a:rPr lang="en-US" sz="2800" dirty="0" smtClean="0"/>
              <a:t>i.e., paper chromatography, gas chromatography, HPLC, etc.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pic>
        <p:nvPicPr>
          <p:cNvPr id="14338" name="Picture 2" descr="http://www.intechopen.com/source/html/43603/media/image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508504"/>
            <a:ext cx="5303520" cy="259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39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Applications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1975" y="1490167"/>
            <a:ext cx="8229600" cy="4572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TLC is usually performed on a glass, plastic or aluminum foil that is covered with an adsorbent (=stationary phase)</a:t>
            </a:r>
          </a:p>
          <a:p>
            <a:r>
              <a:rPr lang="en-US" sz="2000" b="1" i="1" dirty="0" smtClean="0">
                <a:solidFill>
                  <a:srgbClr val="C00000"/>
                </a:solidFill>
              </a:rPr>
              <a:t>Uses</a:t>
            </a: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Monitor the progress of reactions</a:t>
            </a: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Identify compounds in a mixture</a:t>
            </a: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Determine the purity of a compound</a:t>
            </a: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Optimizing a solvent mixture </a:t>
            </a:r>
          </a:p>
          <a:p>
            <a:r>
              <a:rPr lang="en-US" sz="2000" b="1" i="1" dirty="0" smtClean="0">
                <a:solidFill>
                  <a:srgbClr val="C00000"/>
                </a:solidFill>
              </a:rPr>
              <a:t>Applications</a:t>
            </a:r>
          </a:p>
          <a:p>
            <a:pPr lvl="1"/>
            <a:r>
              <a:rPr lang="en-US" sz="1800" dirty="0" smtClean="0">
                <a:solidFill>
                  <a:srgbClr val="006600"/>
                </a:solidFill>
              </a:rPr>
              <a:t>Separation of dyes in pen ink (i.e., black ink)</a:t>
            </a:r>
          </a:p>
          <a:p>
            <a:pPr lvl="1"/>
            <a:r>
              <a:rPr lang="en-US" sz="1800" dirty="0" smtClean="0">
                <a:solidFill>
                  <a:srgbClr val="006600"/>
                </a:solidFill>
              </a:rPr>
              <a:t>Separation and determination of pigments in plants (i.e., spinach)</a:t>
            </a:r>
          </a:p>
          <a:p>
            <a:pPr lvl="1"/>
            <a:r>
              <a:rPr lang="en-US" sz="1800" dirty="0" smtClean="0">
                <a:solidFill>
                  <a:srgbClr val="006600"/>
                </a:solidFill>
              </a:rPr>
              <a:t>Monitor the progress of fermentation in wine making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(</a:t>
            </a:r>
            <a:r>
              <a:rPr lang="en-US" sz="1800" dirty="0" smtClean="0">
                <a:solidFill>
                  <a:srgbClr val="0070C0"/>
                </a:solidFill>
              </a:rPr>
              <a:t>T=tartaric acid</a:t>
            </a:r>
            <a:r>
              <a:rPr lang="en-US" sz="1800" dirty="0" smtClean="0"/>
              <a:t>, </a:t>
            </a:r>
            <a:r>
              <a:rPr lang="en-US" sz="1800" dirty="0" smtClean="0">
                <a:solidFill>
                  <a:srgbClr val="CC3300"/>
                </a:solidFill>
              </a:rPr>
              <a:t>M=malic acid</a:t>
            </a:r>
            <a:r>
              <a:rPr lang="en-US" sz="1800" dirty="0" smtClean="0"/>
              <a:t>, </a:t>
            </a:r>
            <a:r>
              <a:rPr lang="en-US" sz="1800" dirty="0" smtClean="0">
                <a:solidFill>
                  <a:srgbClr val="00B050"/>
                </a:solidFill>
              </a:rPr>
              <a:t>L=lactic acid</a:t>
            </a:r>
            <a:r>
              <a:rPr lang="en-US" sz="1800" dirty="0" smtClean="0"/>
              <a:t>)</a:t>
            </a:r>
          </a:p>
          <a:p>
            <a:pPr lvl="1"/>
            <a:endParaRPr lang="en-US" sz="20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057400"/>
            <a:ext cx="714375" cy="2619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932" y="4876800"/>
            <a:ext cx="2133600" cy="1608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7229434"/>
              </p:ext>
            </p:extLst>
          </p:nvPr>
        </p:nvGraphicFramePr>
        <p:xfrm>
          <a:off x="1752600" y="5614122"/>
          <a:ext cx="939692" cy="71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23" name="CS ChemDraw Drawing" r:id="rId5" imgW="1174615" imgH="898765" progId="ChemDraw.Document.6.0">
                  <p:embed/>
                </p:oleObj>
              </mc:Choice>
              <mc:Fallback>
                <p:oleObj name="CS ChemDraw Drawing" r:id="rId5" imgW="1174615" imgH="89876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52600" y="5614122"/>
                        <a:ext cx="939692" cy="719012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178459"/>
              </p:ext>
            </p:extLst>
          </p:nvPr>
        </p:nvGraphicFramePr>
        <p:xfrm>
          <a:off x="3200400" y="5614122"/>
          <a:ext cx="940773" cy="71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24" name="CS ChemDraw Drawing" r:id="rId7" imgW="1175966" imgH="898765" progId="ChemDraw.Document.6.0">
                  <p:embed/>
                </p:oleObj>
              </mc:Choice>
              <mc:Fallback>
                <p:oleObj name="CS ChemDraw Drawing" r:id="rId7" imgW="1175966" imgH="89876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00400" y="5614122"/>
                        <a:ext cx="940773" cy="719012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622497"/>
              </p:ext>
            </p:extLst>
          </p:nvPr>
        </p:nvGraphicFramePr>
        <p:xfrm>
          <a:off x="4648200" y="5638800"/>
          <a:ext cx="940773" cy="5264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25" name="CS ChemDraw Drawing" r:id="rId9" imgW="1175966" imgH="658034" progId="ChemDraw.Document.6.0">
                  <p:embed/>
                </p:oleObj>
              </mc:Choice>
              <mc:Fallback>
                <p:oleObj name="CS ChemDraw Drawing" r:id="rId9" imgW="1175966" imgH="65803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648200" y="5638800"/>
                        <a:ext cx="940773" cy="526427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471" name="Picture 18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75" y="2438400"/>
            <a:ext cx="2235199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83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Stationary Phase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Commonly used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are </a:t>
            </a:r>
            <a:r>
              <a:rPr lang="en-US" sz="2400" b="1" i="1" dirty="0">
                <a:solidFill>
                  <a:srgbClr val="002060"/>
                </a:solidFill>
              </a:rPr>
              <a:t>silica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b="1" i="1" dirty="0">
                <a:solidFill>
                  <a:srgbClr val="FFFF00"/>
                </a:solidFill>
              </a:rPr>
              <a:t>alumina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b="1" i="1" dirty="0" smtClean="0">
                <a:solidFill>
                  <a:srgbClr val="FF5050"/>
                </a:solidFill>
              </a:rPr>
              <a:t>cellulose</a:t>
            </a:r>
            <a:r>
              <a:rPr lang="en-US" sz="2400" dirty="0" smtClean="0">
                <a:solidFill>
                  <a:srgbClr val="FF5050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(i.e., paper chromatography), etc.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endParaRPr lang="en-US" sz="2400" dirty="0" smtClean="0"/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These stationary phases are considered polar due the presence of hydroxyl groups on the surface and their ability to form hydrogen bonds with polar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and protic solvents  </a:t>
            </a:r>
          </a:p>
          <a:p>
            <a:r>
              <a:rPr lang="en-US" sz="2400" dirty="0" smtClean="0"/>
              <a:t>Silica-coated </a:t>
            </a:r>
            <a:r>
              <a:rPr lang="en-US" sz="2400" dirty="0"/>
              <a:t>TLC plates are primarily used in organic labs because most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of </a:t>
            </a:r>
            <a:r>
              <a:rPr lang="en-US" sz="2400" dirty="0"/>
              <a:t>the compounds analyzed in the lab are (weakly) polar </a:t>
            </a:r>
            <a:r>
              <a:rPr lang="en-US" sz="2400" dirty="0" smtClean="0"/>
              <a:t>due to the presence </a:t>
            </a:r>
            <a:br>
              <a:rPr lang="en-US" sz="2400" dirty="0" smtClean="0"/>
            </a:br>
            <a:r>
              <a:rPr lang="en-US" sz="2400" dirty="0" smtClean="0"/>
              <a:t>of carbonyl groups, hydroxyl functions, etc.</a:t>
            </a:r>
            <a:endParaRPr lang="en-US" sz="2400" dirty="0"/>
          </a:p>
          <a:p>
            <a:r>
              <a:rPr lang="en-US" sz="2400" dirty="0" smtClean="0">
                <a:solidFill>
                  <a:schemeClr val="tx1"/>
                </a:solidFill>
              </a:rPr>
              <a:t>The type of stationary phase used in a given separation problem depends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on the polarity of compounds and the separation mechanism</a:t>
            </a:r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3559589"/>
              </p:ext>
            </p:extLst>
          </p:nvPr>
        </p:nvGraphicFramePr>
        <p:xfrm>
          <a:off x="4267199" y="2133600"/>
          <a:ext cx="1690808" cy="155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1" name="CS ChemDraw Drawing" r:id="rId3" imgW="2583180" imgH="2374900" progId="ChemDraw.Document.6.0">
                  <p:embed/>
                </p:oleObj>
              </mc:Choice>
              <mc:Fallback>
                <p:oleObj name="CS ChemDraw Drawing" r:id="rId3" imgW="2583180" imgH="2374900" progId="ChemDraw.Document.6.0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199" y="2133600"/>
                        <a:ext cx="1690808" cy="155448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88" name="Picture 116" descr="http://upload.wikimedia.org/wikipedia/commons/thumb/0/07/Cellulose_Sessel.svg/260px-Cellulose_Sessel.svg.png">
            <a:hlinkClick r:id="rId5" tooltip="Cellulose, a linear polymer of D-glucose units (two are shown) linked by β(1→4)-glycosidic bonds.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514600"/>
            <a:ext cx="198120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99677"/>
              </p:ext>
            </p:extLst>
          </p:nvPr>
        </p:nvGraphicFramePr>
        <p:xfrm>
          <a:off x="1066800" y="2133600"/>
          <a:ext cx="3033830" cy="155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2" name="CS ChemDraw Drawing" r:id="rId8" imgW="5303196" imgH="2720017" progId="ChemDraw.Document.6.0">
                  <p:embed/>
                </p:oleObj>
              </mc:Choice>
              <mc:Fallback>
                <p:oleObj name="CS ChemDraw Drawing" r:id="rId8" imgW="5303196" imgH="2720017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133600"/>
                        <a:ext cx="3033830" cy="1554480"/>
                      </a:xfrm>
                      <a:prstGeom prst="rect">
                        <a:avLst/>
                      </a:prstGeom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116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Mobile Phase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The eluting power of the mobile phase </a:t>
            </a:r>
            <a:r>
              <a:rPr lang="en-US" sz="1600" dirty="0">
                <a:solidFill>
                  <a:schemeClr val="tx1"/>
                </a:solidFill>
              </a:rPr>
              <a:t>d</a:t>
            </a:r>
            <a:r>
              <a:rPr lang="en-US" sz="1600" dirty="0" smtClean="0">
                <a:solidFill>
                  <a:schemeClr val="tx1"/>
                </a:solidFill>
              </a:rPr>
              <a:t>epends on the polarity of the solvent vs. the polarity 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of the stationary phase </a:t>
            </a:r>
          </a:p>
          <a:p>
            <a:pPr lvl="1"/>
            <a:endParaRPr lang="en-US" sz="1400" dirty="0">
              <a:solidFill>
                <a:schemeClr val="tx1"/>
              </a:solidFill>
            </a:endParaRP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pPr lvl="1"/>
            <a:endParaRPr lang="en-US" sz="1400" dirty="0">
              <a:solidFill>
                <a:schemeClr val="tx1"/>
              </a:solidFill>
            </a:endParaRP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rgbClr val="002060"/>
                </a:solidFill>
              </a:rPr>
              <a:t>Polar solvents i.e., alcohols have a high eluting power on polar stationary phases because </a:t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they interact strongly with the polar stationary phase via their hydrogen bonding donor</a:t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b="1" i="1" dirty="0" smtClean="0">
                <a:solidFill>
                  <a:srgbClr val="002060"/>
                </a:solidFill>
              </a:rPr>
              <a:t>and</a:t>
            </a:r>
            <a:r>
              <a:rPr lang="en-US" sz="1600" dirty="0" smtClean="0">
                <a:solidFill>
                  <a:srgbClr val="002060"/>
                </a:solidFill>
              </a:rPr>
              <a:t> a hydrogen bond acceptor ability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Medium-polar solvents like ketones, esters and ethers possess a medium eluting </a:t>
            </a:r>
            <a:r>
              <a:rPr lang="en-US" sz="1600" dirty="0" smtClean="0">
                <a:solidFill>
                  <a:srgbClr val="FF0000"/>
                </a:solidFill>
              </a:rPr>
              <a:t>power </a:t>
            </a:r>
            <a:r>
              <a:rPr lang="en-US" sz="1600" dirty="0" smtClean="0">
                <a:solidFill>
                  <a:srgbClr val="FF0000"/>
                </a:solidFill>
              </a:rPr>
              <a:t>because they only act as </a:t>
            </a:r>
            <a:r>
              <a:rPr lang="en-US" sz="1600" dirty="0">
                <a:solidFill>
                  <a:srgbClr val="FF0000"/>
                </a:solidFill>
              </a:rPr>
              <a:t>hydrogen bond </a:t>
            </a:r>
            <a:r>
              <a:rPr lang="en-US" sz="1600" dirty="0" smtClean="0">
                <a:solidFill>
                  <a:srgbClr val="FF0000"/>
                </a:solidFill>
              </a:rPr>
              <a:t>acceptors</a:t>
            </a:r>
          </a:p>
          <a:p>
            <a:r>
              <a:rPr lang="en-US" sz="1600" dirty="0" smtClean="0">
                <a:solidFill>
                  <a:srgbClr val="008000"/>
                </a:solidFill>
              </a:rPr>
              <a:t>Non-polar solvents i.e., toluene, hexane, etc. have a low eluting power on polar stationary phases because their interaction with polar stationary phase is weak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The general affinity of functional groups towards silica is: 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b="1" dirty="0" smtClean="0">
                <a:solidFill>
                  <a:srgbClr val="C00000"/>
                </a:solidFill>
              </a:rPr>
              <a:t>ionic </a:t>
            </a:r>
            <a:r>
              <a:rPr lang="en-US" sz="1600" b="1" dirty="0">
                <a:solidFill>
                  <a:srgbClr val="C00000"/>
                </a:solidFill>
              </a:rPr>
              <a:t>&gt; acids/bases &gt; amides &gt; alcohols &gt; ketones &gt; aldehydes &gt;  esters &gt; ethers &gt; halides &gt; unsaturated hydrocarbons &gt; saturated </a:t>
            </a:r>
            <a:r>
              <a:rPr lang="en-US" sz="1600" b="1" dirty="0" smtClean="0">
                <a:solidFill>
                  <a:srgbClr val="C00000"/>
                </a:solidFill>
              </a:rPr>
              <a:t>hydrocarbons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pPr lvl="1"/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0542" y="2092706"/>
            <a:ext cx="4959858" cy="148869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114800" y="2118360"/>
            <a:ext cx="838200" cy="548640"/>
          </a:xfrm>
          <a:prstGeom prst="rect">
            <a:avLst/>
          </a:prstGeom>
          <a:noFill/>
          <a:ln w="19050">
            <a:solidFill>
              <a:srgbClr val="00006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14800" y="2667000"/>
            <a:ext cx="838200" cy="365760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11371" y="3276600"/>
            <a:ext cx="838200" cy="274320"/>
          </a:xfrm>
          <a:prstGeom prst="rect">
            <a:avLst/>
          </a:prstGeom>
          <a:noFill/>
          <a:ln w="19050">
            <a:solidFill>
              <a:srgbClr val="008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C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50505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Experimental 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rgbClr val="660066"/>
                </a:solidFill>
              </a:rPr>
              <a:t>TLC plate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plate is coated with a very thin layer (~0.25 mm) of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 mixture of a stationary phase and a binder i.e., gypsum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stationary phase often also contains a fluorescent indicator (zinc silicate, zinc cadmium sulfide),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which appears bright green when exposed to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short wavelengths (</a:t>
            </a:r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en-US" dirty="0" smtClean="0">
                <a:solidFill>
                  <a:schemeClr val="tx1"/>
                </a:solidFill>
              </a:rPr>
              <a:t>=254 nm) 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Preparation of the TLC plate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The white surface should not be touched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Draw </a:t>
            </a:r>
            <a:r>
              <a:rPr lang="en-US" dirty="0" smtClean="0">
                <a:solidFill>
                  <a:srgbClr val="002060"/>
                </a:solidFill>
              </a:rPr>
              <a:t>a very thin start line with pencil or mark the plate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on the lower end on each side (0.5-1 cm from the bottom) 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Do not use a pen for this step</a:t>
            </a:r>
          </a:p>
          <a:p>
            <a:pPr lvl="1"/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46" t="6904" r="14950" b="18293"/>
          <a:stretch/>
        </p:blipFill>
        <p:spPr bwMode="auto">
          <a:xfrm>
            <a:off x="7239000" y="3276600"/>
            <a:ext cx="1301534" cy="109161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6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470" y="5638800"/>
            <a:ext cx="914400" cy="914400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5562600" y="5638800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>
            <a:cxnSpLocks noChangeAspect="1"/>
            <a:stCxn id="4" idx="1"/>
          </p:cNvCxnSpPr>
          <p:nvPr/>
        </p:nvCxnSpPr>
        <p:spPr>
          <a:xfrm>
            <a:off x="5696515" y="5772715"/>
            <a:ext cx="642311" cy="64231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819668"/>
              </p:ext>
            </p:extLst>
          </p:nvPr>
        </p:nvGraphicFramePr>
        <p:xfrm>
          <a:off x="7892815" y="4490085"/>
          <a:ext cx="49530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9" r:id="rId5" imgW="543668" imgH="1429020" progId="ChemDraw.Document.6.0">
                  <p:embed/>
                </p:oleObj>
              </mc:Choice>
              <mc:Fallback>
                <p:oleObj r:id="rId5" imgW="543668" imgH="142902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2815" y="4490085"/>
                        <a:ext cx="495300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>
            <a:off x="8001000" y="5638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14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660066"/>
                </a:solidFill>
              </a:rPr>
              <a:t>Spotting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 capillary spotter (drawn from a Pasteur pipette) or a commercial spotter should be used for spotting (top: melting point capillary,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bottom: commercial spotter)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Melting point capillaries, syringe needles, etc. (as is) are </a:t>
            </a:r>
            <a:r>
              <a:rPr lang="en-US" b="1" u="sng" dirty="0">
                <a:solidFill>
                  <a:srgbClr val="FF0000"/>
                </a:solidFill>
              </a:rPr>
              <a:t>not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suitable for the spotting process because they produce </a:t>
            </a:r>
            <a:r>
              <a:rPr lang="en-US" b="1" dirty="0">
                <a:solidFill>
                  <a:srgbClr val="FF0000"/>
                </a:solidFill>
              </a:rPr>
              <a:t>a huge 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spot that overloads the plate (=tailing, see also last slide)!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spots </a:t>
            </a:r>
            <a:r>
              <a:rPr lang="en-US" dirty="0" smtClean="0">
                <a:solidFill>
                  <a:schemeClr val="tx1"/>
                </a:solidFill>
              </a:rPr>
              <a:t>have to </a:t>
            </a:r>
            <a:r>
              <a:rPr lang="en-US" dirty="0">
                <a:solidFill>
                  <a:schemeClr val="tx1"/>
                </a:solidFill>
              </a:rPr>
              <a:t>be equally </a:t>
            </a:r>
            <a:r>
              <a:rPr lang="en-US" dirty="0" smtClean="0">
                <a:solidFill>
                  <a:schemeClr val="tx1"/>
                </a:solidFill>
              </a:rPr>
              <a:t>spread at </a:t>
            </a: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starting line and </a:t>
            </a:r>
            <a:r>
              <a:rPr lang="en-US" dirty="0">
                <a:solidFill>
                  <a:schemeClr val="tx1"/>
                </a:solidFill>
              </a:rPr>
              <a:t>not </a:t>
            </a:r>
            <a:r>
              <a:rPr lang="en-US" dirty="0" smtClean="0">
                <a:solidFill>
                  <a:schemeClr val="tx1"/>
                </a:solidFill>
              </a:rPr>
              <a:t>be located too </a:t>
            </a:r>
            <a:r>
              <a:rPr lang="en-US" dirty="0">
                <a:solidFill>
                  <a:schemeClr val="tx1"/>
                </a:solidFill>
              </a:rPr>
              <a:t>close to the </a:t>
            </a:r>
            <a:r>
              <a:rPr lang="en-US" dirty="0" smtClean="0">
                <a:solidFill>
                  <a:schemeClr val="tx1"/>
                </a:solidFill>
              </a:rPr>
              <a:t>outer edges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spots </a:t>
            </a:r>
            <a:r>
              <a:rPr lang="en-US" dirty="0" smtClean="0">
                <a:solidFill>
                  <a:schemeClr val="tx1"/>
                </a:solidFill>
              </a:rPr>
              <a:t>have to </a:t>
            </a:r>
            <a:r>
              <a:rPr lang="en-US" dirty="0">
                <a:solidFill>
                  <a:schemeClr val="tx1"/>
                </a:solidFill>
              </a:rPr>
              <a:t>be small </a:t>
            </a:r>
            <a:r>
              <a:rPr lang="en-US" dirty="0" smtClean="0">
                <a:solidFill>
                  <a:schemeClr val="tx1"/>
                </a:solidFill>
              </a:rPr>
              <a:t>in diameter (~1-2 </a:t>
            </a:r>
            <a:r>
              <a:rPr lang="en-US" dirty="0">
                <a:solidFill>
                  <a:schemeClr val="tx1"/>
                </a:solidFill>
              </a:rPr>
              <a:t>mm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 diluted solution of the compound in a low-boiling, low polarity solvent i.e., diethyl ether, hexane, ethyl acetate, etc. has to be used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chemeClr val="tx1"/>
                </a:solidFill>
              </a:rPr>
              <a:t>5 mg/mL)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If the compound cannot be detected with the naked eye, the TLC plate has to be dried and then be inspected under the UV-lamp prior to development i.e., benzil, dibenzyl ketone are colorless in low concentrations</a:t>
            </a:r>
          </a:p>
          <a:p>
            <a:pPr lvl="1"/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09" t="43751" r="40909" b="31249"/>
          <a:stretch/>
        </p:blipFill>
        <p:spPr bwMode="auto">
          <a:xfrm>
            <a:off x="8001000" y="2133600"/>
            <a:ext cx="88701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431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5105400"/>
          </a:xfrm>
        </p:spPr>
        <p:txBody>
          <a:bodyPr>
            <a:normAutofit fontScale="47500" lnSpcReduction="20000"/>
          </a:bodyPr>
          <a:lstStyle/>
          <a:p>
            <a:r>
              <a:rPr lang="en-US" sz="3800" b="1" dirty="0" smtClean="0">
                <a:solidFill>
                  <a:srgbClr val="660066"/>
                </a:solidFill>
              </a:rPr>
              <a:t>Developing the plate</a:t>
            </a:r>
          </a:p>
          <a:p>
            <a:pPr lvl="1"/>
            <a:r>
              <a:rPr lang="en-US" sz="3500" dirty="0" smtClean="0">
                <a:solidFill>
                  <a:schemeClr val="tx1"/>
                </a:solidFill>
              </a:rPr>
              <a:t>A jar or a small beaker covered with a watch glass is used as development chamber, lining the walls with wet filter paper is usually not necessary if the jar is kept close</a:t>
            </a:r>
          </a:p>
          <a:p>
            <a:pPr lvl="1"/>
            <a:r>
              <a:rPr lang="en-US" sz="3500" dirty="0" smtClean="0">
                <a:solidFill>
                  <a:schemeClr val="tx1"/>
                </a:solidFill>
              </a:rPr>
              <a:t>The solvent level in the jar has to be </a:t>
            </a:r>
            <a:r>
              <a:rPr lang="en-US" sz="3500" b="1" i="1" dirty="0" smtClean="0">
                <a:solidFill>
                  <a:srgbClr val="FF0000"/>
                </a:solidFill>
              </a:rPr>
              <a:t>below</a:t>
            </a:r>
            <a:r>
              <a:rPr lang="en-US" sz="3500" dirty="0" smtClean="0">
                <a:solidFill>
                  <a:srgbClr val="FF0000"/>
                </a:solidFill>
              </a:rPr>
              <a:t> </a:t>
            </a:r>
            <a:r>
              <a:rPr lang="en-US" sz="3500" dirty="0" smtClean="0">
                <a:solidFill>
                  <a:schemeClr val="tx1"/>
                </a:solidFill>
              </a:rPr>
              <a:t>the starting line</a:t>
            </a:r>
          </a:p>
          <a:p>
            <a:pPr lvl="1"/>
            <a:r>
              <a:rPr lang="en-US" sz="3500" dirty="0" smtClean="0">
                <a:solidFill>
                  <a:schemeClr val="tx1"/>
                </a:solidFill>
              </a:rPr>
              <a:t>The TLC plate is placed </a:t>
            </a:r>
            <a:r>
              <a:rPr lang="en-US" sz="3500" b="1" i="1" dirty="0" smtClean="0">
                <a:solidFill>
                  <a:schemeClr val="tx1"/>
                </a:solidFill>
              </a:rPr>
              <a:t>straight</a:t>
            </a:r>
            <a:r>
              <a:rPr lang="en-US" sz="3500" dirty="0" smtClean="0">
                <a:solidFill>
                  <a:schemeClr val="tx1"/>
                </a:solidFill>
              </a:rPr>
              <a:t> in the chamber, which is left undisturbed</a:t>
            </a:r>
          </a:p>
          <a:p>
            <a:pPr lvl="1"/>
            <a:r>
              <a:rPr lang="en-US" sz="3500" dirty="0" smtClean="0">
                <a:solidFill>
                  <a:schemeClr val="tx1"/>
                </a:solidFill>
              </a:rPr>
              <a:t>The compounds move up the plate at different rates (if the proper mobile phase is used)</a:t>
            </a:r>
          </a:p>
          <a:p>
            <a:pPr lvl="1"/>
            <a:endParaRPr lang="en-US" sz="3600" dirty="0"/>
          </a:p>
          <a:p>
            <a:pPr lvl="1"/>
            <a:endParaRPr lang="en-US" sz="3300" dirty="0" smtClean="0"/>
          </a:p>
          <a:p>
            <a:pPr lvl="1"/>
            <a:endParaRPr lang="en-US" sz="3300" dirty="0"/>
          </a:p>
          <a:p>
            <a:pPr lvl="1"/>
            <a:endParaRPr lang="en-US" sz="3300" dirty="0" smtClean="0"/>
          </a:p>
          <a:p>
            <a:pPr lvl="1"/>
            <a:endParaRPr lang="en-US" sz="2900" dirty="0" smtClean="0"/>
          </a:p>
          <a:p>
            <a:pPr lvl="1"/>
            <a:endParaRPr lang="en-US" sz="2900" dirty="0" smtClean="0"/>
          </a:p>
          <a:p>
            <a:pPr lvl="1"/>
            <a:endParaRPr lang="en-US" sz="2900" dirty="0" smtClean="0"/>
          </a:p>
          <a:p>
            <a:pPr lvl="1"/>
            <a:endParaRPr lang="en-US" sz="29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sz="3300" dirty="0" smtClean="0">
                <a:solidFill>
                  <a:schemeClr val="tx1"/>
                </a:solidFill>
              </a:rPr>
              <a:t>Note </a:t>
            </a:r>
            <a:r>
              <a:rPr lang="en-US" sz="3300" dirty="0">
                <a:solidFill>
                  <a:schemeClr val="tx1"/>
                </a:solidFill>
              </a:rPr>
              <a:t>that the rate of movement is not </a:t>
            </a:r>
            <a:r>
              <a:rPr lang="en-US" sz="3300" dirty="0" smtClean="0">
                <a:solidFill>
                  <a:schemeClr val="tx1"/>
                </a:solidFill>
              </a:rPr>
              <a:t>constant (</a:t>
            </a:r>
            <a:r>
              <a:rPr lang="en-US" sz="3300" b="1" i="1" dirty="0" smtClean="0">
                <a:solidFill>
                  <a:schemeClr val="tx1"/>
                </a:solidFill>
              </a:rPr>
              <a:t>Why?</a:t>
            </a:r>
            <a:r>
              <a:rPr lang="en-US" sz="3300" dirty="0" smtClean="0">
                <a:solidFill>
                  <a:schemeClr val="tx1"/>
                </a:solidFill>
              </a:rPr>
              <a:t>)</a:t>
            </a:r>
            <a:endParaRPr lang="en-US" sz="3300" dirty="0">
              <a:solidFill>
                <a:schemeClr val="tx1"/>
              </a:solidFill>
            </a:endParaRPr>
          </a:p>
          <a:p>
            <a:pPr lvl="1"/>
            <a:r>
              <a:rPr lang="en-US" sz="3300" dirty="0" smtClean="0">
                <a:solidFill>
                  <a:schemeClr val="tx1"/>
                </a:solidFill>
              </a:rPr>
              <a:t>The solvent front is allowed to move up the plate until ~1 cm from the top</a:t>
            </a:r>
          </a:p>
          <a:p>
            <a:pPr lvl="1"/>
            <a:r>
              <a:rPr lang="en-US" sz="3300" b="1" dirty="0" smtClean="0">
                <a:solidFill>
                  <a:srgbClr val="FF0000"/>
                </a:solidFill>
              </a:rPr>
              <a:t>The plate is then removed and the solvent front </a:t>
            </a:r>
            <a:r>
              <a:rPr lang="en-US" sz="3300" b="1" i="1" dirty="0" smtClean="0">
                <a:solidFill>
                  <a:srgbClr val="FF0000"/>
                </a:solidFill>
              </a:rPr>
              <a:t>immediately</a:t>
            </a:r>
            <a:r>
              <a:rPr lang="en-US" sz="3300" b="1" dirty="0" smtClean="0">
                <a:solidFill>
                  <a:srgbClr val="FF0000"/>
                </a:solidFill>
              </a:rPr>
              <a:t> marked</a:t>
            </a:r>
          </a:p>
          <a:p>
            <a:pPr lvl="1"/>
            <a:endParaRPr lang="en-US" sz="3300" dirty="0" smtClean="0"/>
          </a:p>
          <a:p>
            <a:pPr lvl="1"/>
            <a:endParaRPr lang="en-US" sz="2500" dirty="0"/>
          </a:p>
        </p:txBody>
      </p:sp>
      <p:pic>
        <p:nvPicPr>
          <p:cNvPr id="4" name="Picture 3" descr="TLC1"/>
          <p:cNvPicPr/>
          <p:nvPr/>
        </p:nvPicPr>
        <p:blipFill>
          <a:blip r:embed="rId3" cstate="print">
            <a:lum contrast="20000"/>
          </a:blip>
          <a:srcRect/>
          <a:stretch>
            <a:fillRect/>
          </a:stretch>
        </p:blipFill>
        <p:spPr bwMode="auto">
          <a:xfrm>
            <a:off x="7315200" y="3368040"/>
            <a:ext cx="91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8354155"/>
              </p:ext>
            </p:extLst>
          </p:nvPr>
        </p:nvGraphicFramePr>
        <p:xfrm>
          <a:off x="1905000" y="3352800"/>
          <a:ext cx="3636962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0" name="CS ChemDraw Drawing" r:id="rId4" imgW="4976779" imgH="2607064" progId="ChemDraw.Document.6.0">
                  <p:embed/>
                </p:oleObj>
              </mc:Choice>
              <mc:Fallback>
                <p:oleObj name="CS ChemDraw Drawing" r:id="rId4" imgW="4976779" imgH="260706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05000" y="3352800"/>
                        <a:ext cx="3636962" cy="190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063321" y="5181600"/>
            <a:ext cx="832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t=0 min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358721" y="5181600"/>
            <a:ext cx="832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t=1 min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4648200" y="5181600"/>
            <a:ext cx="832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t=5 min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6781800" y="4671536"/>
            <a:ext cx="1641540" cy="73866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663300"/>
                </a:solidFill>
              </a:rPr>
              <a:t>Brown: Mixture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Green: compound A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Red: compound B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480479" y="3581400"/>
            <a:ext cx="447881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19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sz="3100" b="1" dirty="0" smtClean="0">
                <a:solidFill>
                  <a:srgbClr val="0070C0"/>
                </a:solidFill>
              </a:rPr>
              <a:t>Visualization</a:t>
            </a:r>
            <a:r>
              <a:rPr lang="en-US" sz="3100" dirty="0" smtClean="0"/>
              <a:t> (for more reagents see </a:t>
            </a:r>
            <a:r>
              <a:rPr lang="en-US" sz="3100" i="1" dirty="0" smtClean="0"/>
              <a:t>SKR 326</a:t>
            </a:r>
            <a:r>
              <a:rPr lang="en-US" sz="3100" dirty="0" smtClean="0"/>
              <a:t>)</a:t>
            </a:r>
          </a:p>
          <a:p>
            <a:pPr lvl="1"/>
            <a:r>
              <a:rPr lang="en-US" sz="2600" b="1" dirty="0" smtClean="0">
                <a:solidFill>
                  <a:srgbClr val="FF0000"/>
                </a:solidFill>
              </a:rPr>
              <a:t>First, the plate has to be dried thoroughly  </a:t>
            </a:r>
          </a:p>
          <a:p>
            <a:pPr lvl="1"/>
            <a:r>
              <a:rPr lang="en-US" sz="2600" b="1" i="1" dirty="0" smtClean="0">
                <a:solidFill>
                  <a:srgbClr val="660066"/>
                </a:solidFill>
              </a:rPr>
              <a:t>UV light</a:t>
            </a:r>
            <a:r>
              <a:rPr lang="en-US" sz="2600" b="1" dirty="0" smtClean="0">
                <a:solidFill>
                  <a:srgbClr val="660066"/>
                </a:solidFill>
              </a:rPr>
              <a:t>: </a:t>
            </a:r>
            <a:r>
              <a:rPr lang="en-US" sz="2600" dirty="0" smtClean="0">
                <a:solidFill>
                  <a:srgbClr val="660066"/>
                </a:solidFill>
              </a:rPr>
              <a:t>It is only useful if the compounds are UV active and the stationary phase contains a fluorescent indicator</a:t>
            </a:r>
          </a:p>
          <a:p>
            <a:pPr lvl="1"/>
            <a:r>
              <a:rPr lang="en-US" sz="2600" b="1" i="1" dirty="0" smtClean="0">
                <a:solidFill>
                  <a:srgbClr val="660066"/>
                </a:solidFill>
              </a:rPr>
              <a:t>Iodine</a:t>
            </a:r>
            <a:r>
              <a:rPr lang="en-US" sz="2600" b="1" dirty="0" smtClean="0">
                <a:solidFill>
                  <a:srgbClr val="660066"/>
                </a:solidFill>
              </a:rPr>
              <a:t>:</a:t>
            </a:r>
            <a:r>
              <a:rPr lang="en-US" sz="2600" dirty="0" smtClean="0">
                <a:solidFill>
                  <a:srgbClr val="660066"/>
                </a:solidFill>
              </a:rPr>
              <a:t> It is used for unsaturated and aromatic compounds (brown stain, not permanent)</a:t>
            </a:r>
          </a:p>
          <a:p>
            <a:pPr lvl="1"/>
            <a:r>
              <a:rPr lang="en-US" sz="2600" b="1" i="1" dirty="0" err="1" smtClean="0">
                <a:solidFill>
                  <a:srgbClr val="660066"/>
                </a:solidFill>
              </a:rPr>
              <a:t>Permangante</a:t>
            </a:r>
            <a:r>
              <a:rPr lang="en-US" sz="2600" b="1" i="1" dirty="0" smtClean="0">
                <a:solidFill>
                  <a:srgbClr val="660066"/>
                </a:solidFill>
              </a:rPr>
              <a:t>: </a:t>
            </a:r>
            <a:r>
              <a:rPr lang="en-US" sz="2600" dirty="0" smtClean="0">
                <a:solidFill>
                  <a:srgbClr val="660066"/>
                </a:solidFill>
              </a:rPr>
              <a:t>It is used for compounds that can be oxidized easily (mostly yellow on purple)</a:t>
            </a:r>
          </a:p>
          <a:p>
            <a:pPr lvl="1"/>
            <a:r>
              <a:rPr lang="en-US" sz="2600" b="1" i="1" dirty="0" smtClean="0">
                <a:solidFill>
                  <a:srgbClr val="660066"/>
                </a:solidFill>
              </a:rPr>
              <a:t>Vanillin</a:t>
            </a:r>
            <a:r>
              <a:rPr lang="en-US" sz="2600" b="1" dirty="0" smtClean="0">
                <a:solidFill>
                  <a:srgbClr val="660066"/>
                </a:solidFill>
              </a:rPr>
              <a:t>:</a:t>
            </a:r>
            <a:r>
              <a:rPr lang="en-US" sz="2600" dirty="0" smtClean="0">
                <a:solidFill>
                  <a:srgbClr val="660066"/>
                </a:solidFill>
              </a:rPr>
              <a:t> It </a:t>
            </a:r>
            <a:r>
              <a:rPr lang="en-US" sz="2600" dirty="0" smtClean="0">
                <a:solidFill>
                  <a:srgbClr val="660066"/>
                </a:solidFill>
              </a:rPr>
              <a:t>works well for </a:t>
            </a:r>
            <a:r>
              <a:rPr lang="en-US" sz="2600" dirty="0" smtClean="0">
                <a:solidFill>
                  <a:srgbClr val="660066"/>
                </a:solidFill>
              </a:rPr>
              <a:t>hydroxyl and carbonyl compounds (appear in different colors depending on the compound)</a:t>
            </a:r>
          </a:p>
          <a:p>
            <a:pPr lvl="1"/>
            <a:r>
              <a:rPr lang="en-US" sz="2600" b="1" i="1" dirty="0" smtClean="0">
                <a:solidFill>
                  <a:srgbClr val="660066"/>
                </a:solidFill>
              </a:rPr>
              <a:t>Ceric staining (CAM)</a:t>
            </a:r>
            <a:r>
              <a:rPr lang="en-US" sz="2600" b="1" dirty="0" smtClean="0">
                <a:solidFill>
                  <a:srgbClr val="660066"/>
                </a:solidFill>
              </a:rPr>
              <a:t>: </a:t>
            </a:r>
            <a:r>
              <a:rPr lang="en-US" sz="2600" dirty="0" smtClean="0">
                <a:solidFill>
                  <a:srgbClr val="660066"/>
                </a:solidFill>
              </a:rPr>
              <a:t>It is good general stain but particularly sensitive </a:t>
            </a:r>
            <a:br>
              <a:rPr lang="en-US" sz="2600" dirty="0" smtClean="0">
                <a:solidFill>
                  <a:srgbClr val="660066"/>
                </a:solidFill>
              </a:rPr>
            </a:br>
            <a:r>
              <a:rPr lang="en-US" sz="2600" dirty="0" smtClean="0">
                <a:solidFill>
                  <a:srgbClr val="660066"/>
                </a:solidFill>
              </a:rPr>
              <a:t>for hydroxyl, carbonyl, epoxides (dark blue upon heating)</a:t>
            </a:r>
          </a:p>
          <a:p>
            <a:pPr lvl="1"/>
            <a:r>
              <a:rPr lang="en-US" sz="2600" b="1" i="1" dirty="0" err="1" smtClean="0">
                <a:solidFill>
                  <a:srgbClr val="660066"/>
                </a:solidFill>
              </a:rPr>
              <a:t>Ninhydrin</a:t>
            </a:r>
            <a:r>
              <a:rPr lang="en-US" sz="2600" b="1" dirty="0" smtClean="0">
                <a:solidFill>
                  <a:srgbClr val="660066"/>
                </a:solidFill>
              </a:rPr>
              <a:t>: </a:t>
            </a:r>
            <a:r>
              <a:rPr lang="en-US" sz="2600" dirty="0" smtClean="0">
                <a:solidFill>
                  <a:srgbClr val="660066"/>
                </a:solidFill>
              </a:rPr>
              <a:t>It is used </a:t>
            </a:r>
            <a:r>
              <a:rPr lang="en-US" sz="2600" dirty="0" smtClean="0">
                <a:solidFill>
                  <a:srgbClr val="660066"/>
                </a:solidFill>
              </a:rPr>
              <a:t>for amino </a:t>
            </a:r>
            <a:r>
              <a:rPr lang="en-US" sz="2600" dirty="0" smtClean="0">
                <a:solidFill>
                  <a:srgbClr val="660066"/>
                </a:solidFill>
              </a:rPr>
              <a:t>acids, amines (often pink or purple)</a:t>
            </a:r>
          </a:p>
          <a:p>
            <a:pPr lvl="1"/>
            <a:r>
              <a:rPr lang="en-US" sz="2600" b="1" i="1" dirty="0" err="1" smtClean="0">
                <a:solidFill>
                  <a:srgbClr val="660066"/>
                </a:solidFill>
              </a:rPr>
              <a:t>Bromocresol</a:t>
            </a:r>
            <a:r>
              <a:rPr lang="en-US" sz="2600" b="1" i="1" dirty="0" smtClean="0">
                <a:solidFill>
                  <a:srgbClr val="660066"/>
                </a:solidFill>
              </a:rPr>
              <a:t> green</a:t>
            </a:r>
            <a:r>
              <a:rPr lang="en-US" sz="2600" dirty="0" smtClean="0">
                <a:solidFill>
                  <a:srgbClr val="660066"/>
                </a:solidFill>
              </a:rPr>
              <a:t>: It is mainly used to detect carboxylic acids</a:t>
            </a:r>
            <a:endParaRPr lang="en-US" dirty="0" smtClean="0">
              <a:solidFill>
                <a:srgbClr val="660066"/>
              </a:solidFill>
            </a:endParaRPr>
          </a:p>
          <a:p>
            <a:r>
              <a:rPr lang="en-US" sz="2900" b="1" dirty="0" smtClean="0">
                <a:solidFill>
                  <a:srgbClr val="FF0000"/>
                </a:solidFill>
              </a:rPr>
              <a:t>After marking the </a:t>
            </a:r>
            <a:r>
              <a:rPr lang="en-US" sz="2900" b="1" dirty="0" smtClean="0">
                <a:solidFill>
                  <a:srgbClr val="FF0000"/>
                </a:solidFill>
              </a:rPr>
              <a:t>spots </a:t>
            </a:r>
            <a:r>
              <a:rPr lang="en-US" sz="2900" b="1" dirty="0" smtClean="0">
                <a:solidFill>
                  <a:srgbClr val="FF0000"/>
                </a:solidFill>
              </a:rPr>
              <a:t>with pencil, the </a:t>
            </a:r>
            <a:r>
              <a:rPr lang="en-US" sz="2900" b="1" dirty="0" smtClean="0">
                <a:solidFill>
                  <a:srgbClr val="FF0000"/>
                </a:solidFill>
              </a:rPr>
              <a:t>diagram </a:t>
            </a:r>
            <a:r>
              <a:rPr lang="en-US" sz="2900" b="1" dirty="0" smtClean="0">
                <a:solidFill>
                  <a:srgbClr val="FF0000"/>
                </a:solidFill>
              </a:rPr>
              <a:t>is transferred to </a:t>
            </a:r>
            <a:r>
              <a:rPr lang="en-US" sz="2900" b="1" dirty="0" smtClean="0">
                <a:solidFill>
                  <a:srgbClr val="FF0000"/>
                </a:solidFill>
              </a:rPr>
              <a:t>the notebook (taking a picture with the cell phone could not hurt either). Do not take the TLC plate home because the silica will rub off. Silica powder can cause a lung disease called silicosis.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8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54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3747</TotalTime>
  <Words>602</Words>
  <Application>Microsoft Office PowerPoint</Application>
  <PresentationFormat>On-screen Show (4:3)</PresentationFormat>
  <Paragraphs>144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CS ChemDraw Drawing</vt:lpstr>
      <vt:lpstr>Equation</vt:lpstr>
      <vt:lpstr>Lecture 6a</vt:lpstr>
      <vt:lpstr>Introduction I</vt:lpstr>
      <vt:lpstr>Applications</vt:lpstr>
      <vt:lpstr>Stationary Phase</vt:lpstr>
      <vt:lpstr>Mobile Phase</vt:lpstr>
      <vt:lpstr>Experimental I</vt:lpstr>
      <vt:lpstr>Experimental II</vt:lpstr>
      <vt:lpstr>Experimental III</vt:lpstr>
      <vt:lpstr>Experimental IV</vt:lpstr>
      <vt:lpstr>Data Analysis</vt:lpstr>
      <vt:lpstr>Solvent Effect</vt:lpstr>
      <vt:lpstr>Common Problems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6a</dc:title>
  <dc:creator>A. Bacher</dc:creator>
  <cp:lastModifiedBy>Alf Bacher</cp:lastModifiedBy>
  <cp:revision>144</cp:revision>
  <dcterms:created xsi:type="dcterms:W3CDTF">2010-10-22T00:31:10Z</dcterms:created>
  <dcterms:modified xsi:type="dcterms:W3CDTF">2014-10-28T23:32:59Z</dcterms:modified>
</cp:coreProperties>
</file>