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0000"/>
    <a:srgbClr val="006600"/>
    <a:srgbClr val="800000"/>
    <a:srgbClr val="009900"/>
    <a:srgbClr val="660066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7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5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6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6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2058-963D-4358-828A-7AB828D7F5BB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Lecture 5a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Recrystallization</a:t>
            </a:r>
            <a:endParaRPr lang="en-US" sz="3600" b="1" i="1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5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660066"/>
                </a:solidFill>
              </a:rPr>
              <a:t>Purification Techniques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Distillation: liquids, gases, some solids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Sublimation: solids only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Recrystallization: solids mainly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Chromatography: solids, liquids, gases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Extraction: mainly liquid-liquid (often involves acid-base chemistry), sometimes solid-liquid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Zone melting i.e., purification of silicon,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3800" y="1371600"/>
            <a:ext cx="152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Theory of Recrystallization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rgbClr val="003300"/>
                </a:solidFill>
              </a:rPr>
              <a:t>Dissolution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Breaking solute-solute attractions </a:t>
            </a:r>
            <a:r>
              <a:rPr lang="en-US" dirty="0" smtClean="0">
                <a:solidFill>
                  <a:srgbClr val="002060"/>
                </a:solidFill>
              </a:rPr>
              <a:t>(endothermic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Breaking solvent-solvent attractions </a:t>
            </a:r>
            <a:r>
              <a:rPr lang="en-US" dirty="0" smtClean="0">
                <a:solidFill>
                  <a:srgbClr val="006600"/>
                </a:solidFill>
              </a:rPr>
              <a:t>(endothermic</a:t>
            </a:r>
            <a:r>
              <a:rPr lang="en-US" dirty="0">
                <a:solidFill>
                  <a:srgbClr val="0066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Forming solvent-solute attractions </a:t>
            </a:r>
            <a:r>
              <a:rPr lang="en-US" dirty="0" smtClean="0">
                <a:solidFill>
                  <a:srgbClr val="CC0000"/>
                </a:solidFill>
              </a:rPr>
              <a:t>during the </a:t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CC0000"/>
                </a:solidFill>
              </a:rPr>
              <a:t>solvation process (exothermic but with varying </a:t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CC0000"/>
                </a:solidFill>
              </a:rPr>
              <a:t>degrees depending on the type of interaction)</a:t>
            </a:r>
          </a:p>
          <a:p>
            <a:pPr lvl="1"/>
            <a:r>
              <a:rPr lang="en-US" dirty="0" smtClean="0"/>
              <a:t>Most dissolution processes of organic compounds are endothermic unless strong bonds (i.e., hydrogen bonds) </a:t>
            </a:r>
            <a:br>
              <a:rPr lang="en-US" dirty="0" smtClean="0"/>
            </a:br>
            <a:r>
              <a:rPr lang="en-US" dirty="0" smtClean="0"/>
              <a:t>are formed between the solute and the solvent. </a:t>
            </a:r>
          </a:p>
          <a:p>
            <a:r>
              <a:rPr lang="en-US" b="1" i="1" dirty="0" smtClean="0">
                <a:solidFill>
                  <a:srgbClr val="660066"/>
                </a:solidFill>
              </a:rPr>
              <a:t>Precipitation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This step requires the loss of the solvent cage (endothermic)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Ordered packing of the target compound (exothermic)	</a:t>
            </a:r>
            <a:r>
              <a:rPr lang="en-US" dirty="0" smtClean="0"/>
              <a:t>	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543800" y="259080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5"/>
          <p:cNvSpPr/>
          <p:nvPr/>
        </p:nvSpPr>
        <p:spPr>
          <a:xfrm>
            <a:off x="7543800" y="2057400"/>
            <a:ext cx="304800" cy="533400"/>
          </a:xfrm>
          <a:prstGeom prst="up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543800" y="1524000"/>
            <a:ext cx="304800" cy="533400"/>
          </a:xfrm>
          <a:prstGeom prst="upArrow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543800" y="152400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 rot="10800000">
            <a:off x="7848600" y="1524000"/>
            <a:ext cx="304800" cy="1447800"/>
          </a:xfrm>
          <a:prstGeom prst="upArrow">
            <a:avLst/>
          </a:prstGeom>
          <a:gradFill>
            <a:gsLst>
              <a:gs pos="0">
                <a:srgbClr val="CC0000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543800" y="297180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 Arrow 10"/>
          <p:cNvSpPr/>
          <p:nvPr/>
        </p:nvSpPr>
        <p:spPr>
          <a:xfrm rot="10800000">
            <a:off x="8153400" y="2590800"/>
            <a:ext cx="304800" cy="381000"/>
          </a:xfrm>
          <a:prstGeom prst="upArrow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95691" y="2514600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66"/>
                </a:solidFill>
                <a:latin typeface="Symbol" panose="05050102010706020507" pitchFamily="18" charset="2"/>
              </a:rPr>
              <a:t>D</a:t>
            </a:r>
            <a:r>
              <a:rPr lang="en-US" sz="1600" b="1" dirty="0" smtClean="0">
                <a:solidFill>
                  <a:srgbClr val="000066"/>
                </a:solidFill>
              </a:rPr>
              <a:t>H(sol)</a:t>
            </a:r>
            <a:endParaRPr lang="en-US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0466" y="4038600"/>
            <a:ext cx="4484133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of Recrystallization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Three basic scenarios are possible for the solution behavior </a:t>
            </a:r>
            <a:br>
              <a:rPr lang="en-US" sz="2400" dirty="0" smtClean="0"/>
            </a:br>
            <a:r>
              <a:rPr lang="en-US" sz="2400" dirty="0" smtClean="0"/>
              <a:t>(the graphs are linear to show the trends only)</a:t>
            </a:r>
          </a:p>
          <a:p>
            <a:pPr lvl="1"/>
            <a:r>
              <a:rPr lang="en-US" sz="2000" i="1" dirty="0" smtClean="0">
                <a:solidFill>
                  <a:srgbClr val="002060"/>
                </a:solidFill>
              </a:rPr>
              <a:t>Case 1: </a:t>
            </a:r>
            <a:r>
              <a:rPr lang="en-US" sz="2000" dirty="0" smtClean="0">
                <a:solidFill>
                  <a:srgbClr val="002060"/>
                </a:solidFill>
              </a:rPr>
              <a:t>The compound dissolves poorly at all temperatures </a:t>
            </a:r>
            <a:r>
              <a:rPr lang="en-US" sz="2000" dirty="0" smtClean="0">
                <a:solidFill>
                  <a:srgbClr val="002060"/>
                </a:solidFill>
                <a:sym typeface="Wingdings" pitchFamily="2" charset="2"/>
              </a:rPr>
              <a:t>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Case 2: </a:t>
            </a:r>
            <a:r>
              <a:rPr lang="en-US" sz="2000" dirty="0" smtClean="0">
                <a:solidFill>
                  <a:srgbClr val="FF0000"/>
                </a:solidFill>
              </a:rPr>
              <a:t>The compound dissolves well at all temperatures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i="1" dirty="0" smtClean="0">
                <a:solidFill>
                  <a:srgbClr val="003300"/>
                </a:solidFill>
              </a:rPr>
              <a:t>Case 3: </a:t>
            </a:r>
            <a:r>
              <a:rPr lang="en-US" sz="2000" dirty="0" smtClean="0">
                <a:solidFill>
                  <a:srgbClr val="003300"/>
                </a:solidFill>
              </a:rPr>
              <a:t>The compound dissolves well at high temperatures but poorly at low temperatures </a:t>
            </a:r>
            <a:r>
              <a:rPr lang="en-US" sz="2000" dirty="0" smtClean="0">
                <a:solidFill>
                  <a:srgbClr val="003300"/>
                </a:solidFill>
                <a:sym typeface="Wingdings" pitchFamily="2" charset="2"/>
              </a:rPr>
              <a:t></a:t>
            </a:r>
            <a:endParaRPr lang="en-US" sz="2000" dirty="0" smtClean="0">
              <a:solidFill>
                <a:srgbClr val="003300"/>
              </a:solidFill>
            </a:endParaRPr>
          </a:p>
          <a:p>
            <a:pPr lvl="1"/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4114800"/>
            <a:ext cx="0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09800" y="6248400"/>
            <a:ext cx="411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1477548" y="486819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76218" y="6183868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14600" y="6019800"/>
            <a:ext cx="3505200" cy="1524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90800" y="4288972"/>
            <a:ext cx="3429000" cy="3592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14600" y="4387334"/>
            <a:ext cx="3505200" cy="1632466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of Recrystallization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How do we pick a solvent?</a:t>
            </a:r>
          </a:p>
          <a:p>
            <a:pPr lvl="1"/>
            <a:r>
              <a:rPr lang="en-US" b="1" dirty="0">
                <a:solidFill>
                  <a:srgbClr val="003300"/>
                </a:solidFill>
              </a:rPr>
              <a:t>Goal:</a:t>
            </a:r>
            <a:r>
              <a:rPr lang="en-US" dirty="0">
                <a:solidFill>
                  <a:srgbClr val="003300"/>
                </a:solidFill>
              </a:rPr>
              <a:t> the </a:t>
            </a:r>
            <a:r>
              <a:rPr lang="en-US" dirty="0" smtClean="0">
                <a:solidFill>
                  <a:srgbClr val="003300"/>
                </a:solidFill>
              </a:rPr>
              <a:t>target compound </a:t>
            </a:r>
            <a:r>
              <a:rPr lang="en-US" dirty="0">
                <a:solidFill>
                  <a:srgbClr val="003300"/>
                </a:solidFill>
              </a:rPr>
              <a:t>should exhibit a steep solubility curve in the solvent (</a:t>
            </a:r>
            <a:r>
              <a:rPr lang="en-US" i="1" dirty="0">
                <a:solidFill>
                  <a:srgbClr val="003300"/>
                </a:solidFill>
              </a:rPr>
              <a:t>case 3</a:t>
            </a:r>
            <a:r>
              <a:rPr lang="en-US" dirty="0">
                <a:solidFill>
                  <a:srgbClr val="003300"/>
                </a:solidFill>
              </a:rPr>
              <a:t>), while the impurity (ideally) dissolves well at all temperatures (</a:t>
            </a:r>
            <a:r>
              <a:rPr lang="en-US" i="1" dirty="0">
                <a:solidFill>
                  <a:srgbClr val="003300"/>
                </a:solidFill>
              </a:rPr>
              <a:t>case 2</a:t>
            </a:r>
            <a:r>
              <a:rPr lang="en-US" dirty="0">
                <a:solidFill>
                  <a:srgbClr val="0033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recrystallization solvent has to have a somewhat different polarity compared to the target compound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but ideally be similar to polarity of the impurity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(“</a:t>
            </a:r>
            <a:r>
              <a:rPr lang="en-US" i="1" dirty="0">
                <a:solidFill>
                  <a:srgbClr val="002060"/>
                </a:solidFill>
              </a:rPr>
              <a:t>Like-dissolves-like</a:t>
            </a:r>
            <a:r>
              <a:rPr lang="en-US" dirty="0">
                <a:solidFill>
                  <a:srgbClr val="002060"/>
                </a:solidFill>
              </a:rPr>
              <a:t>”)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Example 1</a:t>
            </a:r>
            <a:r>
              <a:rPr lang="en-US" dirty="0" smtClean="0">
                <a:solidFill>
                  <a:srgbClr val="002060"/>
                </a:solidFill>
              </a:rPr>
              <a:t>: Separation of benzil (weakly polar) and benzoin (medium polar) </a:t>
            </a:r>
          </a:p>
          <a:p>
            <a:pPr lvl="2"/>
            <a:r>
              <a:rPr lang="en-US" dirty="0" smtClean="0">
                <a:solidFill>
                  <a:srgbClr val="800000"/>
                </a:solidFill>
              </a:rPr>
              <a:t>To isolate benzil: 95 % ethanol, methanol</a:t>
            </a:r>
          </a:p>
          <a:p>
            <a:pPr lvl="2"/>
            <a:r>
              <a:rPr lang="en-US" dirty="0" smtClean="0">
                <a:solidFill>
                  <a:srgbClr val="800000"/>
                </a:solidFill>
              </a:rPr>
              <a:t>To isolate benzoin: benzene, CCl</a:t>
            </a:r>
            <a:r>
              <a:rPr lang="en-US" baseline="-25000" dirty="0" smtClean="0">
                <a:solidFill>
                  <a:srgbClr val="8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000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46880" y="3598277"/>
            <a:ext cx="4477720" cy="2802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of Recrystallization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13114"/>
            <a:ext cx="8229600" cy="4572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Solvent mixtures 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They will be used if a single solvent is not available for recrystallization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They allow to fine-tune solubility behavior (i.e., steepness of curve)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The composition of the mixture will change if the mixture is boiled too </a:t>
            </a:r>
            <a:r>
              <a:rPr lang="en-US" sz="1800" dirty="0" smtClean="0">
                <a:solidFill>
                  <a:srgbClr val="C00000"/>
                </a:solidFill>
              </a:rPr>
              <a:t/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long </a:t>
            </a:r>
            <a:r>
              <a:rPr lang="en-US" sz="1800" dirty="0" smtClean="0">
                <a:solidFill>
                  <a:srgbClr val="C00000"/>
                </a:solidFill>
              </a:rPr>
              <a:t>because the lower boiling solvent will evaporate</a:t>
            </a:r>
          </a:p>
          <a:p>
            <a:r>
              <a:rPr lang="en-US" sz="1800" b="1" dirty="0" smtClean="0"/>
              <a:t>Example 2: </a:t>
            </a:r>
            <a:r>
              <a:rPr lang="en-US" sz="1800" dirty="0" smtClean="0"/>
              <a:t>TPCP (weakly polar)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09800" y="3674477"/>
            <a:ext cx="0" cy="24215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09800" y="6096000"/>
            <a:ext cx="411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90800" y="3831772"/>
            <a:ext cx="3429000" cy="359228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14600" y="5867400"/>
            <a:ext cx="3505200" cy="7620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14600" y="4234543"/>
            <a:ext cx="3505200" cy="1632857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514600" y="4011386"/>
            <a:ext cx="3505200" cy="11702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0" y="3471446"/>
            <a:ext cx="2056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Toluene (</a:t>
            </a:r>
            <a:r>
              <a:rPr lang="en-US" sz="1600" dirty="0" err="1" smtClean="0">
                <a:solidFill>
                  <a:srgbClr val="800000"/>
                </a:solidFill>
              </a:rPr>
              <a:t>b.p</a:t>
            </a:r>
            <a:r>
              <a:rPr lang="en-US" sz="1600" dirty="0" smtClean="0">
                <a:solidFill>
                  <a:srgbClr val="800000"/>
                </a:solidFill>
              </a:rPr>
              <a:t>.= 111 </a:t>
            </a:r>
            <a:r>
              <a:rPr lang="en-US" sz="1600" baseline="30000" dirty="0" smtClean="0">
                <a:solidFill>
                  <a:srgbClr val="800000"/>
                </a:solidFill>
              </a:rPr>
              <a:t>o</a:t>
            </a:r>
            <a:r>
              <a:rPr lang="en-US" sz="1600" dirty="0" smtClean="0">
                <a:solidFill>
                  <a:srgbClr val="800000"/>
                </a:solidFill>
              </a:rPr>
              <a:t>C)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5715000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00"/>
                </a:solidFill>
              </a:rPr>
              <a:t>95 % ethanol (</a:t>
            </a:r>
            <a:r>
              <a:rPr lang="en-US" sz="1600" dirty="0" err="1" smtClean="0">
                <a:solidFill>
                  <a:srgbClr val="003300"/>
                </a:solidFill>
              </a:rPr>
              <a:t>b.p</a:t>
            </a:r>
            <a:r>
              <a:rPr lang="en-US" sz="1600" dirty="0" smtClean="0">
                <a:solidFill>
                  <a:srgbClr val="003300"/>
                </a:solidFill>
              </a:rPr>
              <a:t>.= 78 </a:t>
            </a:r>
            <a:r>
              <a:rPr lang="en-US" sz="1600" baseline="30000" dirty="0" smtClean="0">
                <a:solidFill>
                  <a:srgbClr val="003300"/>
                </a:solidFill>
              </a:rPr>
              <a:t>o</a:t>
            </a:r>
            <a:r>
              <a:rPr lang="en-US" sz="1600" dirty="0" smtClean="0">
                <a:solidFill>
                  <a:srgbClr val="003300"/>
                </a:solidFill>
              </a:rPr>
              <a:t>C)</a:t>
            </a:r>
            <a:endParaRPr lang="en-US" sz="1600" dirty="0">
              <a:solidFill>
                <a:srgbClr val="00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 flipV="1">
            <a:off x="1453674" y="460174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76218" y="6031468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4081046"/>
            <a:ext cx="261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</a:rPr>
              <a:t>Toluene: 95 % ethanol (1:1)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3776246"/>
            <a:ext cx="261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Toluene: 95 % ethanol (2:1)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590800" y="3909536"/>
            <a:ext cx="3429000" cy="510064"/>
          </a:xfrm>
          <a:prstGeom prst="line">
            <a:avLst/>
          </a:prstGeom>
          <a:ln w="19050">
            <a:solidFill>
              <a:srgbClr val="66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0" y="4462046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impurity</a:t>
            </a:r>
            <a:endParaRPr lang="en-US" sz="1600" dirty="0">
              <a:solidFill>
                <a:srgbClr val="66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07780"/>
            <a:ext cx="1078650" cy="94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Procedure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54480"/>
            <a:ext cx="42672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Place the crude solid in an Erlenmeyer flask of </a:t>
            </a:r>
            <a:r>
              <a:rPr lang="en-US" b="1" i="1" dirty="0" smtClean="0"/>
              <a:t>proper</a:t>
            </a:r>
            <a:r>
              <a:rPr lang="en-US" i="1" dirty="0" smtClean="0"/>
              <a:t>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Add a small amount of the </a:t>
            </a:r>
            <a:r>
              <a:rPr lang="en-US" b="1" i="1" dirty="0" smtClean="0"/>
              <a:t>cold</a:t>
            </a:r>
            <a:r>
              <a:rPr lang="en-US" dirty="0" smtClean="0"/>
              <a:t> solvent to the solid</a:t>
            </a:r>
          </a:p>
          <a:p>
            <a:endParaRPr lang="en-US" dirty="0" smtClean="0"/>
          </a:p>
          <a:p>
            <a:r>
              <a:rPr lang="en-US" dirty="0" smtClean="0"/>
              <a:t>Add a spin bar or boiling stick to the suspension</a:t>
            </a:r>
          </a:p>
          <a:p>
            <a:r>
              <a:rPr lang="en-US" dirty="0" smtClean="0"/>
              <a:t>Place a watch glass with some ice cubes on the top</a:t>
            </a:r>
          </a:p>
          <a:p>
            <a:endParaRPr lang="en-US" dirty="0" smtClean="0"/>
          </a:p>
          <a:p>
            <a:r>
              <a:rPr lang="en-US" dirty="0" smtClean="0"/>
              <a:t>Heat the mixture to a gentle boil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this important?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solvent should be added?    </a:t>
            </a:r>
          </a:p>
          <a:p>
            <a:endParaRPr lang="en-US" sz="33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are they added?</a:t>
            </a:r>
          </a:p>
          <a:p>
            <a:endParaRPr lang="en-US" sz="21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watch glass placed on the top?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is the student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looking for?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30117" t="261" r="29577" b="1569"/>
          <a:stretch/>
        </p:blipFill>
        <p:spPr bwMode="auto">
          <a:xfrm>
            <a:off x="7848600" y="4572000"/>
            <a:ext cx="1005840" cy="134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7760" y="1806714"/>
            <a:ext cx="3573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minimize the loss of solvent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and target compound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760" y="3810000"/>
            <a:ext cx="2169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avoid bumping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760" y="3105090"/>
            <a:ext cx="3894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About half of what was calculated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760" y="4800600"/>
            <a:ext cx="2759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condense the solvent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7760" y="5791200"/>
            <a:ext cx="3103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entire crude dissolves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MS91021928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5600" y="5253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Procedure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4480"/>
            <a:ext cx="4267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the entire solid is dissolved, remove the flask from the hotplate </a:t>
            </a:r>
          </a:p>
          <a:p>
            <a:r>
              <a:rPr lang="en-US" dirty="0" smtClean="0"/>
              <a:t>Allow the saturated solution </a:t>
            </a:r>
            <a:br>
              <a:rPr lang="en-US" dirty="0" smtClean="0"/>
            </a:br>
            <a:r>
              <a:rPr lang="en-US" dirty="0" smtClean="0"/>
              <a:t>to cool down to room temperature </a:t>
            </a:r>
            <a:r>
              <a:rPr lang="en-US" b="1" dirty="0" smtClean="0"/>
              <a:t>slowly</a:t>
            </a:r>
          </a:p>
          <a:p>
            <a:r>
              <a:rPr lang="en-US" dirty="0" smtClean="0"/>
              <a:t>Place the solution/mixture in an ice-bath</a:t>
            </a:r>
          </a:p>
          <a:p>
            <a:r>
              <a:rPr lang="en-US" dirty="0" smtClean="0"/>
              <a:t>Isolate the crystals by vacuum filtration</a:t>
            </a:r>
          </a:p>
          <a:p>
            <a:r>
              <a:rPr lang="en-US" dirty="0" smtClean="0"/>
              <a:t>Rinse the crystals with a small amount of ice-cold solvent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it important that the entire solid dissolved?</a:t>
            </a:r>
          </a:p>
          <a:p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solution cooled down slowly?</a:t>
            </a:r>
          </a:p>
          <a:p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mixture place in an ice-bath?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Review vacuum filtration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is appropriate here?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2040" y="2190690"/>
            <a:ext cx="2969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dissolve the impurities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6500" y="3200400"/>
            <a:ext cx="3670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obtain better quality crystals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Troubleshooting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steps should be taken if no precipitates forms upon cooling?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Remove some of the solvent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Scratch the insides of the Erlenmeyer flask </a:t>
            </a:r>
            <a:r>
              <a:rPr lang="en-US" smtClean="0">
                <a:solidFill>
                  <a:srgbClr val="002060"/>
                </a:solidFill>
              </a:rPr>
              <a:t>with </a:t>
            </a:r>
            <a:br>
              <a:rPr lang="en-US" smtClean="0">
                <a:solidFill>
                  <a:srgbClr val="002060"/>
                </a:solidFill>
              </a:rPr>
            </a:br>
            <a:r>
              <a:rPr lang="en-US" smtClean="0">
                <a:solidFill>
                  <a:srgbClr val="002060"/>
                </a:solidFill>
              </a:rPr>
              <a:t>a </a:t>
            </a:r>
            <a:r>
              <a:rPr lang="en-US" dirty="0" smtClean="0">
                <a:solidFill>
                  <a:srgbClr val="002060"/>
                </a:solidFill>
              </a:rPr>
              <a:t>glass rod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Add seeds crystals to the solution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Add a solvent that lowers the solubility of the target compound and keeps the impurities in solution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425</Words>
  <Application>Microsoft Office PowerPoint</Application>
  <PresentationFormat>On-screen Show (4:3)</PresentationFormat>
  <Paragraphs>91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Lecture 5a</vt:lpstr>
      <vt:lpstr>Introduction</vt:lpstr>
      <vt:lpstr>Theory of Recrystallization I</vt:lpstr>
      <vt:lpstr>Theory of Recrystallization II</vt:lpstr>
      <vt:lpstr>Theory of Recrystallization III</vt:lpstr>
      <vt:lpstr>Theory of Recrystallization IV</vt:lpstr>
      <vt:lpstr>Procedure I</vt:lpstr>
      <vt:lpstr>Procedure II</vt:lpstr>
      <vt:lpstr>Troubleshooting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5a</dc:title>
  <dc:creator>A. Bacher</dc:creator>
  <cp:lastModifiedBy>Alf Bacher</cp:lastModifiedBy>
  <cp:revision>103</cp:revision>
  <dcterms:created xsi:type="dcterms:W3CDTF">2010-10-11T19:38:20Z</dcterms:created>
  <dcterms:modified xsi:type="dcterms:W3CDTF">2014-10-25T20:26:29Z</dcterms:modified>
</cp:coreProperties>
</file>