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33"/>
    <a:srgbClr val="FFFF66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496762-E7BB-42D9-A745-F6A112945AE7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ECE6AC7-66D9-48B6-90D1-D7719E8A2A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emf"/><Relationship Id="rId3" Type="http://schemas.openxmlformats.org/officeDocument/2006/relationships/image" Target="../media/image14.png"/><Relationship Id="rId7" Type="http://schemas.openxmlformats.org/officeDocument/2006/relationships/image" Target="../media/image9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i="1" dirty="0" smtClean="0">
                <a:solidFill>
                  <a:srgbClr val="CC3300"/>
                </a:solidFill>
              </a:rPr>
              <a:t>Phase Transfer Oxidation of Benzoin</a:t>
            </a:r>
            <a:endParaRPr lang="en-US" sz="3200" b="1" i="1" dirty="0">
              <a:solidFill>
                <a:srgbClr val="CC3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Lecture 4b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428055"/>
              </p:ext>
            </p:extLst>
          </p:nvPr>
        </p:nvGraphicFramePr>
        <p:xfrm>
          <a:off x="1143000" y="45720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CS ChemDraw Drawing" r:id="rId3" imgW="6821043" imgH="1142619" progId="ChemDraw.Document.6.0">
                  <p:embed/>
                </p:oleObj>
              </mc:Choice>
              <mc:Fallback>
                <p:oleObj name="CS ChemDraw Drawing" r:id="rId3" imgW="6821043" imgH="114261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6858000" cy="1143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residue is recrystallized from boiling 95 % ethanol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100" dirty="0" smtClean="0"/>
          </a:p>
          <a:p>
            <a:endParaRPr lang="en-US" dirty="0" smtClean="0"/>
          </a:p>
          <a:p>
            <a:r>
              <a:rPr lang="en-US" dirty="0" smtClean="0"/>
              <a:t>After the solid is isolated by vacuum filtration, the solid is washed with ice-cold ethanol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95 % ethanol used here? 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of it?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can this be accomplished if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sample is in the round-bottomed flask at this point?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solvent is used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does the final product look like?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37339" r="39983" b="12016"/>
          <a:stretch/>
        </p:blipFill>
        <p:spPr bwMode="auto">
          <a:xfrm>
            <a:off x="6248400" y="5562600"/>
            <a:ext cx="1116419" cy="1041991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245006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~2 </a:t>
            </a:r>
            <a:r>
              <a:rPr lang="en-US" b="1" dirty="0" smtClean="0">
                <a:solidFill>
                  <a:srgbClr val="FF0000"/>
                </a:solidFill>
              </a:rPr>
              <a:t>mL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320" y="3503474"/>
            <a:ext cx="42008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Dissolve the crude in the hot solvent</a:t>
            </a:r>
          </a:p>
          <a:p>
            <a:pPr marL="342900" indent="-3429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Transfer the hot solution to a small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beaker </a:t>
            </a:r>
          </a:p>
          <a:p>
            <a:pPr marL="342900" indent="-34290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</a:rPr>
              <a:t>Rinse the </a:t>
            </a:r>
            <a:r>
              <a:rPr lang="en-US" b="1" dirty="0">
                <a:solidFill>
                  <a:srgbClr val="FF0000"/>
                </a:solidFill>
              </a:rPr>
              <a:t>round-bottomed </a:t>
            </a:r>
            <a:r>
              <a:rPr lang="en-US" b="1" dirty="0" smtClean="0">
                <a:solidFill>
                  <a:srgbClr val="FF0000"/>
                </a:solidFill>
              </a:rPr>
              <a:t>flask with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small amount of the hot solvent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320" y="1832788"/>
            <a:ext cx="3895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impurity (benzoin) is more polar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than target compound (benzil)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72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/>
              <a:t>Melting point</a:t>
            </a:r>
          </a:p>
          <a:p>
            <a:r>
              <a:rPr lang="en-US" b="1" i="1" dirty="0" smtClean="0"/>
              <a:t>Infrared spectrum </a:t>
            </a:r>
          </a:p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Benzoin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rgbClr val="002060"/>
                </a:solidFill>
              </a:rPr>
              <a:t>(OH</a:t>
            </a:r>
            <a:r>
              <a:rPr lang="en-US" dirty="0" smtClean="0">
                <a:solidFill>
                  <a:srgbClr val="002060"/>
                </a:solidFill>
              </a:rPr>
              <a:t>)= 3380, 3418 cm</a:t>
            </a:r>
            <a:r>
              <a:rPr lang="en-US" baseline="30000" dirty="0" smtClean="0">
                <a:solidFill>
                  <a:srgbClr val="002060"/>
                </a:solidFill>
              </a:rPr>
              <a:t>-1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7030A0"/>
                </a:solidFill>
              </a:rPr>
              <a:t>(C=O)= 1679 cm</a:t>
            </a:r>
            <a:r>
              <a:rPr lang="en-US" baseline="30000" dirty="0" smtClean="0">
                <a:solidFill>
                  <a:srgbClr val="7030A0"/>
                </a:solidFill>
              </a:rPr>
              <a:t>-1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(CH,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en-US" i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)= 2935 cm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-1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300" dirty="0" smtClean="0"/>
          </a:p>
          <a:p>
            <a:endParaRPr lang="en-US" dirty="0"/>
          </a:p>
          <a:p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Benzil</a:t>
            </a:r>
            <a:endParaRPr lang="en-US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rgbClr val="FF3300"/>
                </a:solidFill>
              </a:rPr>
              <a:t>(C=O</a:t>
            </a:r>
            <a:r>
              <a:rPr lang="en-US" dirty="0" smtClean="0">
                <a:solidFill>
                  <a:srgbClr val="FF3300"/>
                </a:solidFill>
              </a:rPr>
              <a:t>)= 1662 (sym), 1677 (asym) </a:t>
            </a:r>
            <a:r>
              <a:rPr lang="en-US" dirty="0">
                <a:solidFill>
                  <a:srgbClr val="FF3300"/>
                </a:solidFill>
              </a:rPr>
              <a:t>cm</a:t>
            </a:r>
            <a:r>
              <a:rPr lang="en-US" baseline="30000" dirty="0">
                <a:solidFill>
                  <a:srgbClr val="FF3300"/>
                </a:solidFill>
              </a:rPr>
              <a:t>-1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dirty="0" smtClean="0">
                <a:solidFill>
                  <a:srgbClr val="002060"/>
                </a:solidFill>
              </a:rPr>
              <a:t>(CCC)= 1212 cm</a:t>
            </a:r>
            <a:r>
              <a:rPr lang="en-US" baseline="30000" dirty="0" smtClean="0">
                <a:solidFill>
                  <a:srgbClr val="002060"/>
                </a:solidFill>
              </a:rPr>
              <a:t>-1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(OH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(CH, </a:t>
            </a:r>
            <a:r>
              <a:rPr lang="en-US" i="1" dirty="0">
                <a:solidFill>
                  <a:srgbClr val="FF0000"/>
                </a:solidFill>
              </a:rPr>
              <a:t>sp</a:t>
            </a:r>
            <a:r>
              <a:rPr lang="en-US" i="1" baseline="30000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Somewhat also less peaks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because of higher symmetry</a:t>
            </a:r>
          </a:p>
          <a:p>
            <a:pPr marL="365760" lvl="1" indent="0">
              <a:buNone/>
            </a:pPr>
            <a:r>
              <a:rPr lang="en-US" baseline="30000" dirty="0" smtClean="0">
                <a:solidFill>
                  <a:srgbClr val="7030A0"/>
                </a:solidFill>
              </a:rPr>
              <a:t>			</a:t>
            </a:r>
            <a:endParaRPr lang="en-US" baseline="300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3" b="19896"/>
          <a:stretch/>
        </p:blipFill>
        <p:spPr bwMode="auto">
          <a:xfrm>
            <a:off x="4572000" y="2438400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3883223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002060"/>
                </a:solidFill>
              </a:rPr>
              <a:t>(OH)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422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886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7030A0"/>
                </a:solidFill>
              </a:rPr>
              <a:t>(C=O)</a:t>
            </a:r>
            <a:endParaRPr lang="en-US" sz="1400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b="19764"/>
          <a:stretch/>
        </p:blipFill>
        <p:spPr bwMode="auto">
          <a:xfrm>
            <a:off x="4579087" y="4491732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9130" y="581544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FF3300"/>
                </a:solidFill>
              </a:rPr>
              <a:t>(C=O)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2451" y="29718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(CH, 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en-US" sz="1400" i="1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562600" y="2895601"/>
            <a:ext cx="198749" cy="15239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04688" y="2441448"/>
            <a:ext cx="0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04688" y="4491732"/>
            <a:ext cx="0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6600" y="6096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1400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400" dirty="0">
                <a:solidFill>
                  <a:srgbClr val="002060"/>
                </a:solidFill>
              </a:rPr>
              <a:t>(CCC)</a:t>
            </a:r>
            <a:endParaRPr lang="en-US" sz="1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C{</a:t>
            </a:r>
            <a:r>
              <a:rPr lang="en-US" baseline="30000" dirty="0" smtClean="0"/>
              <a:t>1</a:t>
            </a:r>
            <a:r>
              <a:rPr lang="en-US" dirty="0" smtClean="0"/>
              <a:t>H}-NMR spectrum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8158"/>
            <a:ext cx="6477000" cy="41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445"/>
              </p:ext>
            </p:extLst>
          </p:nvPr>
        </p:nvGraphicFramePr>
        <p:xfrm>
          <a:off x="6477000" y="2667000"/>
          <a:ext cx="207984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CS ChemDraw Drawing" r:id="rId4" imgW="2531083" imgH="1391009" progId="ChemDraw.Document.6.0">
                  <p:embed/>
                </p:oleObj>
              </mc:Choice>
              <mc:Fallback>
                <p:oleObj name="CS ChemDraw Drawing" r:id="rId4" imgW="2531083" imgH="13910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0" y="2667000"/>
                        <a:ext cx="207984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70342" y="485992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85992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142" y="384673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743200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3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6434" y="384505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CDCl</a:t>
            </a:r>
            <a:r>
              <a:rPr lang="en-US" sz="1600" baseline="-25000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en-US" sz="1600" baseline="-25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8144" y="427974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TMS</a:t>
            </a:r>
            <a:endParaRPr lang="en-US" sz="1600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Oxidation reactions are often carried out using heavy metal compounds i.e., chromium (chromate (VI), PCC), manganese (permanganate, MnO</a:t>
            </a:r>
            <a:r>
              <a:rPr lang="en-US" baseline="-25000" dirty="0" smtClean="0"/>
              <a:t>2</a:t>
            </a:r>
            <a:r>
              <a:rPr lang="en-US" dirty="0" smtClean="0"/>
              <a:t>), osmium (OsO</a:t>
            </a:r>
            <a:r>
              <a:rPr lang="en-US" baseline="-25000" dirty="0" smtClean="0"/>
              <a:t>4</a:t>
            </a:r>
            <a:r>
              <a:rPr lang="en-US" dirty="0" smtClean="0"/>
              <a:t>), etc.</a:t>
            </a:r>
          </a:p>
          <a:p>
            <a:r>
              <a:rPr lang="en-US" dirty="0" smtClean="0"/>
              <a:t>Heavy metals are often used in stoichiometric amounts </a:t>
            </a:r>
            <a:br>
              <a:rPr lang="en-US" dirty="0" smtClean="0"/>
            </a:br>
            <a:r>
              <a:rPr lang="en-US" dirty="0" smtClean="0"/>
              <a:t>as well in catalytic systems </a:t>
            </a:r>
          </a:p>
          <a:p>
            <a:r>
              <a:rPr lang="en-US" dirty="0" smtClean="0"/>
              <a:t>Problem: many heavy metals are very toxic and/or carcinogens i.e., Cr(VI), Mn(VII), </a:t>
            </a:r>
            <a:r>
              <a:rPr lang="en-US" dirty="0" err="1" smtClean="0"/>
              <a:t>Os</a:t>
            </a:r>
            <a:r>
              <a:rPr lang="en-US" dirty="0" smtClean="0"/>
              <a:t>(VIII), etc.</a:t>
            </a:r>
          </a:p>
          <a:p>
            <a:r>
              <a:rPr lang="en-US" dirty="0" smtClean="0"/>
              <a:t>Oxidation with oxygen or more environmentally friendly compounds are known, but often need special catalysts </a:t>
            </a:r>
            <a:br>
              <a:rPr lang="en-US" dirty="0" smtClean="0"/>
            </a:br>
            <a:r>
              <a:rPr lang="en-US" dirty="0" smtClean="0"/>
              <a:t>(i.e., MoO</a:t>
            </a:r>
            <a:r>
              <a:rPr lang="en-US" baseline="-25000" dirty="0" smtClean="0"/>
              <a:t>2</a:t>
            </a:r>
            <a:r>
              <a:rPr lang="en-US" dirty="0" smtClean="0"/>
              <a:t>dtc</a:t>
            </a:r>
            <a:r>
              <a:rPr lang="en-US" baseline="-25000" dirty="0" smtClean="0"/>
              <a:t>2</a:t>
            </a:r>
            <a:r>
              <a:rPr lang="en-US" dirty="0" smtClean="0"/>
              <a:t>, special forms of alumina, </a:t>
            </a:r>
            <a:r>
              <a:rPr lang="en-US" dirty="0" err="1" smtClean="0"/>
              <a:t>heteropoly</a:t>
            </a:r>
            <a:r>
              <a:rPr lang="en-US" dirty="0" smtClean="0"/>
              <a:t> acids, etc.)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Why are solvents used in chemical reactions?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They are necessary to bring reactants together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They reduce the reactivity of charged species i.e., electrophile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and nucleophile due to the formation of a solvent cage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Recall that S</a:t>
            </a:r>
            <a:r>
              <a:rPr lang="en-US" i="1" baseline="-25000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2 reactions proceed much faster in aprotic, polar solvents than in protic solvents because the nucleophile is less solvated in an aprotic solvent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aprotic solvents like DMF and DMSO are difficult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to dry and also expensive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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One possible solution: </a:t>
            </a:r>
            <a:r>
              <a:rPr lang="en-US" i="1" dirty="0" smtClean="0">
                <a:solidFill>
                  <a:srgbClr val="002060"/>
                </a:solidFill>
                <a:sym typeface="Wingdings" pitchFamily="2" charset="2"/>
              </a:rPr>
              <a:t>Phase Transfer Catalysis Reaction </a:t>
            </a: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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589" y="2895600"/>
            <a:ext cx="34290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67211"/>
            <a:ext cx="1298331" cy="132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42164"/>
            <a:ext cx="1219200" cy="13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 (only species of interest are included here)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Phase Transfer Reaction 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28781" r="11922"/>
          <a:stretch/>
        </p:blipFill>
        <p:spPr bwMode="auto">
          <a:xfrm>
            <a:off x="1719942" y="2286000"/>
            <a:ext cx="5736771" cy="36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41894"/>
              </p:ext>
            </p:extLst>
          </p:nvPr>
        </p:nvGraphicFramePr>
        <p:xfrm>
          <a:off x="3384650" y="4572000"/>
          <a:ext cx="2676323" cy="125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" name="CS ChemDraw Drawing" r:id="rId4" imgW="1784215" imgH="839188" progId="ChemDraw.Document.6.0">
                  <p:embed/>
                </p:oleObj>
              </mc:Choice>
              <mc:Fallback>
                <p:oleObj name="CS ChemDraw Drawing" r:id="rId4" imgW="1784215" imgH="8391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4650" y="4572000"/>
                        <a:ext cx="2676323" cy="125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31265"/>
              </p:ext>
            </p:extLst>
          </p:nvPr>
        </p:nvGraphicFramePr>
        <p:xfrm>
          <a:off x="2472189" y="3352800"/>
          <a:ext cx="4232276" cy="64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" name="CS ChemDraw Drawing" r:id="rId6" imgW="4803302" imgH="735671" progId="ChemDraw.Document.6.0">
                  <p:embed/>
                </p:oleObj>
              </mc:Choice>
              <mc:Fallback>
                <p:oleObj name="CS ChemDraw Drawing" r:id="rId6" imgW="4803302" imgH="735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>
                        <a:lum bright="-2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2472189" y="3352800"/>
                        <a:ext cx="4232276" cy="647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62273"/>
              </p:ext>
            </p:extLst>
          </p:nvPr>
        </p:nvGraphicFramePr>
        <p:xfrm>
          <a:off x="3459666" y="4463692"/>
          <a:ext cx="2619842" cy="89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" name="CS ChemDraw Drawing" r:id="rId8" imgW="1825287" imgH="621371" progId="ChemDraw.Document.6.0">
                  <p:embed/>
                </p:oleObj>
              </mc:Choice>
              <mc:Fallback>
                <p:oleObj name="CS ChemDraw Drawing" r:id="rId8" imgW="1825287" imgH="621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9666" y="4463692"/>
                        <a:ext cx="2619842" cy="890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18551"/>
              </p:ext>
            </p:extLst>
          </p:nvPr>
        </p:nvGraphicFramePr>
        <p:xfrm>
          <a:off x="2919413" y="4103985"/>
          <a:ext cx="3481387" cy="31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" name="CS ChemDraw Drawing" r:id="rId10" imgW="2872362" imgH="260410" progId="ChemDraw.Document.6.0">
                  <p:embed/>
                </p:oleObj>
              </mc:Choice>
              <mc:Fallback>
                <p:oleObj name="CS ChemDraw Drawing" r:id="rId10" imgW="2872362" imgH="260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9413" y="4103985"/>
                        <a:ext cx="3481387" cy="31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19624"/>
              </p:ext>
            </p:extLst>
          </p:nvPr>
        </p:nvGraphicFramePr>
        <p:xfrm>
          <a:off x="2461302" y="3124200"/>
          <a:ext cx="4254048" cy="65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5" name="CS ChemDraw Drawing" r:id="rId12" imgW="4803302" imgH="735671" progId="ChemDraw.Document.6.0">
                  <p:embed/>
                </p:oleObj>
              </mc:Choice>
              <mc:Fallback>
                <p:oleObj name="CS ChemDraw Drawing" r:id="rId12" imgW="4803302" imgH="735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>
                        <a:lum bright="-20000" contrast="40000"/>
                      </a:blip>
                      <a:stretch>
                        <a:fillRect/>
                      </a:stretch>
                    </p:blipFill>
                    <p:spPr>
                      <a:xfrm>
                        <a:off x="2461302" y="3124200"/>
                        <a:ext cx="4254048" cy="650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141120"/>
              </p:ext>
            </p:extLst>
          </p:nvPr>
        </p:nvGraphicFramePr>
        <p:xfrm>
          <a:off x="3352800" y="5181600"/>
          <a:ext cx="3087687" cy="29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" name="CS ChemDraw Drawing" r:id="rId14" imgW="2753468" imgH="258792" progId="ChemDraw.Document.6.0">
                  <p:embed/>
                </p:oleObj>
              </mc:Choice>
              <mc:Fallback>
                <p:oleObj name="CS ChemDraw Drawing" r:id="rId14" imgW="2753468" imgH="2587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52800" y="5181600"/>
                        <a:ext cx="3087687" cy="29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267200" cy="115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0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are the main points of the reaction?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oxidant in the reaction is the hypochlorite ion (</a:t>
            </a:r>
            <a:r>
              <a:rPr lang="en-US" dirty="0" err="1" smtClean="0">
                <a:solidFill>
                  <a:srgbClr val="002060"/>
                </a:solidFill>
              </a:rPr>
              <a:t>OCl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), which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is one of the components in household bleach (~5 % solution)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ammonium </a:t>
            </a:r>
            <a:r>
              <a:rPr lang="en-US" dirty="0" smtClean="0">
                <a:solidFill>
                  <a:srgbClr val="002060"/>
                </a:solidFill>
              </a:rPr>
              <a:t>salt transports the hypochlorite ion to the organic layer and the chloride ion back to the aqueous layer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Only a catalytic amount of the </a:t>
            </a:r>
            <a:r>
              <a:rPr lang="en-US" dirty="0" err="1" smtClean="0">
                <a:solidFill>
                  <a:srgbClr val="002060"/>
                </a:solidFill>
              </a:rPr>
              <a:t>tetrabutylammonium</a:t>
            </a:r>
            <a:r>
              <a:rPr lang="en-US" dirty="0" smtClean="0">
                <a:solidFill>
                  <a:srgbClr val="002060"/>
                </a:solidFill>
              </a:rPr>
              <a:t> salt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(~10 mole %) is needed as catalyst in the reaction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product (benzil) remains </a:t>
            </a:r>
            <a:r>
              <a:rPr lang="en-US" dirty="0">
                <a:solidFill>
                  <a:srgbClr val="002060"/>
                </a:solidFill>
              </a:rPr>
              <a:t>in the organic layer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 moderately polar solvent i.e., ethyl acetate is used because benzoin is polar and does not dissolve in hexane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buffer is necessary to reduce side reactions i.e., decomposition and rearrangement of benzil in basic solution, chlorination at low pH-values due to the formation of </a:t>
            </a:r>
            <a:r>
              <a:rPr lang="en-US" dirty="0" err="1" smtClean="0">
                <a:solidFill>
                  <a:srgbClr val="002060"/>
                </a:solidFill>
              </a:rPr>
              <a:t>HOCl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Proper mixing is very important to ensure an efficient mass transfer</a:t>
            </a:r>
          </a:p>
          <a:p>
            <a:pPr lvl="1"/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Phase Transfer Reaction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Dissolve the benzoin and the TBHS in ethyl acetate</a:t>
            </a:r>
          </a:p>
          <a:p>
            <a:r>
              <a:rPr lang="en-US" dirty="0" smtClean="0"/>
              <a:t>Mix the bleach and the disodium hydrogen phosphate with water</a:t>
            </a:r>
          </a:p>
          <a:p>
            <a:r>
              <a:rPr lang="en-US" dirty="0" smtClean="0"/>
              <a:t>Combine the two solutions in an Erlenmeyer flask and stir </a:t>
            </a:r>
            <a:r>
              <a:rPr lang="en-US" b="1" i="1" dirty="0" smtClean="0"/>
              <a:t>vigorously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Make sure that the hot plate is cold, the flask sealed and properly clamped!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What does the student do if he does not have the enough benzoin?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mixture stirred vigorously? 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stirr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599" y="4268972"/>
            <a:ext cx="2944037" cy="2208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590800"/>
            <a:ext cx="3838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Supplement his/her benzoin with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benzoin from lab support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60-90 minutes, separate the two layers </a:t>
            </a:r>
          </a:p>
          <a:p>
            <a:r>
              <a:rPr lang="en-US" dirty="0" smtClean="0"/>
              <a:t>Extract the organic layer with saturated sodium bicarbonate solution</a:t>
            </a:r>
          </a:p>
          <a:p>
            <a:r>
              <a:rPr lang="en-US" dirty="0" smtClean="0"/>
              <a:t>Extract the organic </a:t>
            </a:r>
            <a:r>
              <a:rPr lang="en-US" dirty="0"/>
              <a:t>layer with </a:t>
            </a:r>
            <a:r>
              <a:rPr lang="en-US" dirty="0" smtClean="0"/>
              <a:t>water</a:t>
            </a:r>
          </a:p>
          <a:p>
            <a:endParaRPr lang="en-US" dirty="0" smtClean="0"/>
          </a:p>
          <a:p>
            <a:r>
              <a:rPr lang="en-US" dirty="0" smtClean="0"/>
              <a:t>Dry the organic layer over anhydrous MgSO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Use the rotary evaporator to remove the majority of the solvent to a final volume of </a:t>
            </a:r>
            <a:r>
              <a:rPr lang="en-US" b="1" dirty="0" smtClean="0">
                <a:solidFill>
                  <a:srgbClr val="FF0000"/>
                </a:solidFill>
              </a:rPr>
              <a:t>4-5 mL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observation should the student make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equipment should be used here?</a:t>
            </a:r>
          </a:p>
          <a:p>
            <a:endParaRPr lang="en-US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Purpose?</a:t>
            </a:r>
          </a:p>
          <a:p>
            <a:endParaRPr lang="en-US" sz="19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much drying agent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is added?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solvent not removed completely?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14600"/>
            <a:ext cx="914400" cy="22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3429000"/>
            <a:ext cx="303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Remove the catalyst from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organic layer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410200"/>
            <a:ext cx="3912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concentrated solution is needed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for the chromatographic step and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ethyl acetate is used as a </a:t>
            </a:r>
            <a:r>
              <a:rPr lang="en-US" sz="2000" b="1" dirty="0">
                <a:solidFill>
                  <a:srgbClr val="FF0000"/>
                </a:solidFill>
              </a:rPr>
              <a:t>solvent 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here as well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91" y="3429000"/>
            <a:ext cx="111350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660033"/>
                </a:solidFill>
              </a:rPr>
              <a:t>Purification by column chromatography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Place a small cotton ball in the tip of the pipette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(smaller than shown in the picture!)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Add alumina to the pipette (up to ~ 1 cm from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top, hint: scoop the alumina in!)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Clamp </a:t>
            </a:r>
            <a:r>
              <a:rPr lang="en-US" dirty="0" smtClean="0">
                <a:solidFill>
                  <a:schemeClr val="tx1"/>
                </a:solidFill>
              </a:rPr>
              <a:t>a 5.25</a:t>
            </a:r>
            <a:r>
              <a:rPr lang="en-US" dirty="0">
                <a:solidFill>
                  <a:schemeClr val="tx1"/>
                </a:solidFill>
              </a:rPr>
              <a:t>’’ Pasteur pipette </a:t>
            </a:r>
            <a:r>
              <a:rPr lang="en-US" dirty="0" smtClean="0">
                <a:solidFill>
                  <a:schemeClr val="tx1"/>
                </a:solidFill>
              </a:rPr>
              <a:t>straight and securely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Wet the column with ethyl acetate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Make sure that there are no cracks or bubbles in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column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the solvent reaches the top, add the sample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solution (all of it in small batches!)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8229600" y="4069080"/>
            <a:ext cx="90487" cy="274320"/>
          </a:xfrm>
          <a:prstGeom prst="rightBrace">
            <a:avLst>
              <a:gd name="adj1" fmla="val 3508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413782"/>
            <a:ext cx="1133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05800" y="4066401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 cm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Experimental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482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 soon as the sample was applied to the column, the fractions should be collected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sz="17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More ethyl acetate is added to elute the yellow product off the column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yellow fractions (if the several fractions were collected) are combined and the solvent is completely removed using the rotary evaporator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526536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Why is the solution collected so early?</a:t>
            </a:r>
          </a:p>
          <a:p>
            <a:endParaRPr lang="en-US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When should the elution be discontinued?</a:t>
            </a: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How can we verify that those are the correct fractions?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960" y="3383280"/>
            <a:ext cx="3664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When the eluent is colorless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because the benzoin also moves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slowly through the column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960" y="4846320"/>
            <a:ext cx="35917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 this experiment, the color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is used as indicator while later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one would use TLC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960" y="1965960"/>
            <a:ext cx="3053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prevent that the target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compound ends up in the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waste container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6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3413</TotalTime>
  <Words>532</Words>
  <Application>Microsoft Office PowerPoint</Application>
  <PresentationFormat>On-screen Show (4:3)</PresentationFormat>
  <Paragraphs>159</Paragraphs>
  <Slides>12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Paper</vt:lpstr>
      <vt:lpstr>CS ChemDraw Drawing</vt:lpstr>
      <vt:lpstr>Lecture 4b</vt:lpstr>
      <vt:lpstr>Introduction I</vt:lpstr>
      <vt:lpstr>Introduction II</vt:lpstr>
      <vt:lpstr>Phase Transfer Reaction I</vt:lpstr>
      <vt:lpstr>Phase Transfer Reaction II</vt:lpstr>
      <vt:lpstr>Experimental I</vt:lpstr>
      <vt:lpstr>Experimental II</vt:lpstr>
      <vt:lpstr>Experimental III</vt:lpstr>
      <vt:lpstr>Experimental IV</vt:lpstr>
      <vt:lpstr>Experimental V</vt:lpstr>
      <vt:lpstr>Characterization I</vt:lpstr>
      <vt:lpstr>Characterization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4b</dc:title>
  <dc:creator>A. Bacher</dc:creator>
  <cp:lastModifiedBy>Alf Bacher</cp:lastModifiedBy>
  <cp:revision>117</cp:revision>
  <dcterms:created xsi:type="dcterms:W3CDTF">2010-10-07T23:57:41Z</dcterms:created>
  <dcterms:modified xsi:type="dcterms:W3CDTF">2014-08-05T17:14:52Z</dcterms:modified>
</cp:coreProperties>
</file>