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CCFF"/>
    <a:srgbClr val="66CCFF"/>
    <a:srgbClr val="6699FF"/>
    <a:srgbClr val="CCECFF"/>
    <a:srgbClr val="003300"/>
    <a:srgbClr val="FF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142" autoAdjust="0"/>
  </p:normalViewPr>
  <p:slideViewPr>
    <p:cSldViewPr>
      <p:cViewPr varScale="1">
        <p:scale>
          <a:sx n="90" d="100"/>
          <a:sy n="90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F7D96-C4A8-484B-BF7C-E3076113297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15F0-76B6-497E-BA77-05B0E8FFB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15F0-76B6-497E-BA77-05B0E8FFB4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2EC-CB03-4426-B96C-555FEFCDD15C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AD69C-796C-4A3E-8476-DA486B267F6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2EC-CB03-4426-B96C-555FEFCDD15C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D69C-796C-4A3E-8476-DA486B267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2EC-CB03-4426-B96C-555FEFCDD15C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D69C-796C-4A3E-8476-DA486B267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30D2EC-CB03-4426-B96C-555FEFCDD15C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DAD69C-796C-4A3E-8476-DA486B267F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2EC-CB03-4426-B96C-555FEFCDD15C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D69C-796C-4A3E-8476-DA486B267F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2EC-CB03-4426-B96C-555FEFCDD15C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D69C-796C-4A3E-8476-DA486B267F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D69C-796C-4A3E-8476-DA486B267F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2EC-CB03-4426-B96C-555FEFCDD15C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2EC-CB03-4426-B96C-555FEFCDD15C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D69C-796C-4A3E-8476-DA486B267F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2EC-CB03-4426-B96C-555FEFCDD15C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D69C-796C-4A3E-8476-DA486B267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30D2EC-CB03-4426-B96C-555FEFCDD15C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DAD69C-796C-4A3E-8476-DA486B267F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D2EC-CB03-4426-B96C-555FEFCDD15C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AD69C-796C-4A3E-8476-DA486B267F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30D2EC-CB03-4426-B96C-555FEFCDD15C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DAD69C-796C-4A3E-8476-DA486B267F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9.w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microsoft.com/office/2007/relationships/hdphoto" Target="../media/hdphoto7.wdp"/><Relationship Id="rId5" Type="http://schemas.microsoft.com/office/2007/relationships/hdphoto" Target="../media/hdphoto6.wdp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hyperlink" Target="http://en.wikipedia.org/wiki/File:Thermal_Conductivity_Detector_1.sv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spc="0" dirty="0" smtClean="0">
                <a:ln w="315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Gas Chromatography</a:t>
            </a:r>
            <a:endParaRPr lang="en-US" sz="3600" b="1" i="1" spc="0" dirty="0">
              <a:ln w="315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Lecture </a:t>
            </a:r>
            <a:r>
              <a:rPr lang="en-US" dirty="0" smtClean="0">
                <a:solidFill>
                  <a:schemeClr val="tx1"/>
                </a:solidFill>
              </a:rPr>
              <a:t>4a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7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Analysis of Gas Chromatogram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Complete spectrum (HP-5, weakly polar, achiral)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GC spectrum is dominated by the solvent peak</a:t>
            </a:r>
          </a:p>
          <a:p>
            <a:r>
              <a:rPr lang="en-US" dirty="0" smtClean="0"/>
              <a:t>The peak for (-)-isoborneol and (+)-borneol are not visible in the full spectrum because of their low concentration (1 mg/mL)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lum bright="-20000" contrast="40000"/>
          </a:blip>
          <a:srcRect t="28212"/>
          <a:stretch/>
        </p:blipFill>
        <p:spPr bwMode="auto">
          <a:xfrm>
            <a:off x="914400" y="2057400"/>
            <a:ext cx="7620000" cy="27432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172200" y="4191000"/>
            <a:ext cx="609600" cy="1905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67000" y="2247900"/>
            <a:ext cx="182880" cy="209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www.analyticalcolumns.com/images/capillarycolumns/bp5capco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" r="6739" b="13046"/>
          <a:stretch/>
        </p:blipFill>
        <p:spPr bwMode="auto">
          <a:xfrm>
            <a:off x="6324600" y="2158408"/>
            <a:ext cx="2078665" cy="97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 cstate="print">
            <a:lum bright="-20000" contrast="40000"/>
          </a:blip>
          <a:srcRect r="8968"/>
          <a:stretch/>
        </p:blipFill>
        <p:spPr bwMode="auto">
          <a:xfrm>
            <a:off x="1066801" y="4191000"/>
            <a:ext cx="3590260" cy="212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Analysis of Gas Chromatogram II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81200"/>
            <a:ext cx="29337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52800" y="1992719"/>
            <a:ext cx="381000" cy="196968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5779008"/>
            <a:ext cx="3124200" cy="182880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276961"/>
              </p:ext>
            </p:extLst>
          </p:nvPr>
        </p:nvGraphicFramePr>
        <p:xfrm>
          <a:off x="4754563" y="4673600"/>
          <a:ext cx="3911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Equation" r:id="rId6" imgW="4749480" imgH="431640" progId="Equation.3">
                  <p:embed/>
                </p:oleObj>
              </mc:Choice>
              <mc:Fallback>
                <p:oleObj name="Equation" r:id="rId6" imgW="47494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4563" y="4673600"/>
                        <a:ext cx="3911600" cy="355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33855"/>
              </p:ext>
            </p:extLst>
          </p:nvPr>
        </p:nvGraphicFramePr>
        <p:xfrm>
          <a:off x="4784725" y="5283200"/>
          <a:ext cx="3714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Equation" r:id="rId8" imgW="4508280" imgH="431640" progId="Equation.3">
                  <p:embed/>
                </p:oleObj>
              </mc:Choice>
              <mc:Fallback>
                <p:oleObj name="Equation" r:id="rId8" imgW="45082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5283200"/>
                        <a:ext cx="371475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71675"/>
            <a:ext cx="27432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5000" y="2008944"/>
            <a:ext cx="1260281" cy="27699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Expanded further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Modified version of </a:t>
            </a:r>
            <a:r>
              <a:rPr lang="en-US" i="1" dirty="0" smtClean="0">
                <a:latin typeface="Symbol" pitchFamily="18" charset="2"/>
              </a:rPr>
              <a:t>b</a:t>
            </a:r>
            <a:r>
              <a:rPr lang="en-US" dirty="0" smtClean="0"/>
              <a:t>-cyclodextrin (</a:t>
            </a:r>
            <a:r>
              <a:rPr lang="en-US" dirty="0"/>
              <a:t>Column: </a:t>
            </a:r>
            <a:r>
              <a:rPr lang="en-US" dirty="0" err="1"/>
              <a:t>Restek</a:t>
            </a:r>
            <a:r>
              <a:rPr lang="en-US" dirty="0"/>
              <a:t> (</a:t>
            </a:r>
            <a:r>
              <a:rPr lang="en-US" dirty="0" err="1"/>
              <a:t>Rt-bDEXse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30 m x 0.32 mm x 0.25 </a:t>
            </a:r>
            <a:r>
              <a:rPr lang="en-US" dirty="0" smtClean="0"/>
              <a:t>mm, Conditions</a:t>
            </a:r>
            <a:r>
              <a:rPr lang="en-US" dirty="0"/>
              <a:t>: T</a:t>
            </a:r>
            <a:r>
              <a:rPr lang="en-US" baseline="-25000" dirty="0"/>
              <a:t>i</a:t>
            </a:r>
            <a:r>
              <a:rPr lang="en-US" dirty="0"/>
              <a:t>=85 </a:t>
            </a:r>
            <a:r>
              <a:rPr lang="en-US" baseline="30000" dirty="0"/>
              <a:t>o</a:t>
            </a:r>
            <a:r>
              <a:rPr lang="en-US" dirty="0"/>
              <a:t>C, </a:t>
            </a:r>
            <a:r>
              <a:rPr lang="en-US" dirty="0" smtClean="0"/>
              <a:t>isothermal)</a:t>
            </a:r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 smtClean="0">
              <a:solidFill>
                <a:srgbClr val="660033"/>
              </a:solidFill>
            </a:endParaRPr>
          </a:p>
          <a:p>
            <a:r>
              <a:rPr lang="en-US" dirty="0" smtClean="0">
                <a:solidFill>
                  <a:srgbClr val="660033"/>
                </a:solidFill>
              </a:rPr>
              <a:t>Two peaks for isoborneol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Two peaks for borneol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Peak areas in pairs are identical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 racemic mixtures in terms of either </a:t>
            </a:r>
          </a:p>
          <a:p>
            <a:r>
              <a:rPr lang="en-US" dirty="0" smtClean="0">
                <a:sym typeface="Wingdings"/>
              </a:rPr>
              <a:t>The assignments of the enantiomers were made on the reduction product </a:t>
            </a:r>
            <a:r>
              <a:rPr lang="en-US" smtClean="0">
                <a:sym typeface="Wingdings"/>
              </a:rPr>
              <a:t>of D-(+)-camphor </a:t>
            </a:r>
            <a:r>
              <a:rPr lang="en-US" dirty="0" smtClean="0">
                <a:sym typeface="Wingdings"/>
              </a:rPr>
              <a:t>that yields a </a:t>
            </a:r>
            <a:r>
              <a:rPr lang="en-US" smtClean="0">
                <a:sym typeface="Wingdings"/>
              </a:rPr>
              <a:t>mixture of (-)-</a:t>
            </a:r>
            <a:r>
              <a:rPr lang="en-US" dirty="0" smtClean="0">
                <a:sym typeface="Wingdings"/>
              </a:rPr>
              <a:t>isoborneol and (+)-borneol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C:\Users\bacher\Desktop\Classes\Chem 30BL\Reference spectra\Isoborneol_borneol.b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" b="40298"/>
          <a:stretch/>
        </p:blipFill>
        <p:spPr bwMode="auto">
          <a:xfrm>
            <a:off x="3800430" y="2362200"/>
            <a:ext cx="4657770" cy="1958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Chiral GC Column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054920"/>
              </p:ext>
            </p:extLst>
          </p:nvPr>
        </p:nvGraphicFramePr>
        <p:xfrm>
          <a:off x="1143002" y="2250239"/>
          <a:ext cx="2180074" cy="209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CS ChemDraw Drawing" r:id="rId4" imgW="2725093" imgH="2616451" progId="ChemDraw.Document.6.0">
                  <p:embed/>
                </p:oleObj>
              </mc:Choice>
              <mc:Fallback>
                <p:oleObj name="CS ChemDraw Drawing" r:id="rId4" imgW="2725093" imgH="2616451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2" y="2250239"/>
                        <a:ext cx="2180074" cy="209316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307186" y="2994838"/>
            <a:ext cx="1644769" cy="1348562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6781800" y="3621089"/>
            <a:ext cx="1524000" cy="722311"/>
          </a:xfrm>
          <a:prstGeom prst="roundRect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26024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33"/>
                </a:solidFill>
              </a:rPr>
              <a:t>Isoborneol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081046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(+)-isoborneol           (-)-isoborneol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4081046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(-)-borneol              (+)-borneol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7110269" y="32882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>Borneol</a:t>
            </a:r>
            <a:endParaRPr lang="en-US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can we rationalize </a:t>
            </a:r>
            <a:r>
              <a:rPr lang="en-US" dirty="0" smtClean="0"/>
              <a:t>the </a:t>
            </a:r>
            <a:r>
              <a:rPr lang="en-US" dirty="0"/>
              <a:t>elution </a:t>
            </a:r>
            <a:r>
              <a:rPr lang="en-US" dirty="0" smtClean="0"/>
              <a:t>sequence in the GC spectrum?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Camphor displays the highest vapor pressure of the three compounds at T=158 </a:t>
            </a:r>
            <a:r>
              <a:rPr lang="en-US" baseline="30000" dirty="0" smtClean="0"/>
              <a:t>o</a:t>
            </a:r>
            <a:r>
              <a:rPr lang="en-US" dirty="0" smtClean="0"/>
              <a:t>C, a temperature that is close to the average temperature of the GC run </a:t>
            </a:r>
            <a:r>
              <a:rPr lang="en-US" smtClean="0"/>
              <a:t>(140 to 180 </a:t>
            </a:r>
            <a:r>
              <a:rPr lang="en-US" baseline="30000" dirty="0" smtClean="0"/>
              <a:t>o</a:t>
            </a:r>
            <a:r>
              <a:rPr lang="en-US" dirty="0" smtClean="0"/>
              <a:t>C).</a:t>
            </a:r>
          </a:p>
          <a:p>
            <a:r>
              <a:rPr lang="en-US" dirty="0" smtClean="0"/>
              <a:t>Based on the vapor pressures, one can  predict an elution sequence at temperatures above </a:t>
            </a:r>
            <a:r>
              <a:rPr lang="en-US" dirty="0"/>
              <a:t>T=158 </a:t>
            </a:r>
            <a:r>
              <a:rPr lang="en-US" baseline="30000" dirty="0" smtClean="0"/>
              <a:t>o</a:t>
            </a:r>
            <a:r>
              <a:rPr lang="en-US" dirty="0" smtClean="0"/>
              <a:t>C: camphor, isoborneol and borneol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Elution Sequence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49313"/>
              </p:ext>
            </p:extLst>
          </p:nvPr>
        </p:nvGraphicFramePr>
        <p:xfrm>
          <a:off x="1447800" y="2286000"/>
          <a:ext cx="5486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Compound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p(351 K,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78 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p(431 K,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158 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effectLst/>
                        </a:rPr>
                        <a:t>camphor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effectLst/>
                        </a:rPr>
                        <a:t>1.07 mmHg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effectLst/>
                        </a:rPr>
                        <a:t>25.7 mmHg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effectLst/>
                        </a:rPr>
                        <a:t>isoborneol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effectLst/>
                        </a:rPr>
                        <a:t>1.68 mmHg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effectLst/>
                        </a:rPr>
                        <a:t>24.1 mmHg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effectLst/>
                        </a:rPr>
                        <a:t>borneol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effectLst/>
                        </a:rPr>
                        <a:t>0.30 mmHg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effectLst/>
                        </a:rPr>
                        <a:t>17.4 mmHg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7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Gas chromatography is used in many research labs, industrial labs (quality control), forensic (arson and drug analysis, toxicology, etc.), environmental labs (water, soil, air), and </a:t>
            </a:r>
            <a:br>
              <a:rPr lang="en-US" dirty="0" smtClean="0"/>
            </a:br>
            <a:r>
              <a:rPr lang="en-US" dirty="0" smtClean="0"/>
              <a:t>even in the popular TV culture (crime shows like NCIS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Major Mass Spec</a:t>
            </a:r>
            <a:r>
              <a:rPr lang="en-US" dirty="0" smtClean="0"/>
              <a:t>), CSI, etc.)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Used for the quantitation of compounds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Often combined with a mass spectrometer for identification using the fragmentation</a:t>
            </a:r>
          </a:p>
          <a:p>
            <a:r>
              <a:rPr lang="en-US" dirty="0" smtClean="0"/>
              <a:t>Traditional equipment requires the use of compounds that </a:t>
            </a:r>
            <a:br>
              <a:rPr lang="en-US" dirty="0" smtClean="0"/>
            </a:br>
            <a:r>
              <a:rPr lang="en-US" dirty="0" smtClean="0"/>
              <a:t>are stable enough to be vaporized without decomposition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Mainly useful for small or non-polar molecules but not for large molecules i.e., proteins, polymers, etc.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Sometimes polar molecules can be converted into derivatives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by using </a:t>
            </a:r>
            <a:r>
              <a:rPr lang="en-US" dirty="0">
                <a:solidFill>
                  <a:srgbClr val="002060"/>
                </a:solidFill>
              </a:rPr>
              <a:t>i.e</a:t>
            </a:r>
            <a:r>
              <a:rPr lang="en-US" dirty="0" smtClean="0">
                <a:solidFill>
                  <a:srgbClr val="002060"/>
                </a:solidFill>
              </a:rPr>
              <a:t>., </a:t>
            </a:r>
            <a:r>
              <a:rPr lang="en-US" dirty="0" err="1" smtClean="0">
                <a:solidFill>
                  <a:srgbClr val="002060"/>
                </a:solidFill>
              </a:rPr>
              <a:t>trifluoromethylacetyl</a:t>
            </a:r>
            <a:r>
              <a:rPr lang="en-US" dirty="0" smtClean="0">
                <a:solidFill>
                  <a:srgbClr val="002060"/>
                </a:solidFill>
              </a:rPr>
              <a:t> groups (F</a:t>
            </a:r>
            <a:r>
              <a:rPr lang="en-US" baseline="-25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CC≡O) to increase their volatility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Parts: </a:t>
            </a:r>
            <a:r>
              <a:rPr lang="en-US" dirty="0" smtClean="0"/>
              <a:t>Injection block, column, oven, detector, carrier gas, computer system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temperature of the injection block has to be above 200 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smtClean="0"/>
              <a:t>to ensure </a:t>
            </a:r>
            <a:br>
              <a:rPr lang="en-US" dirty="0" smtClean="0"/>
            </a:br>
            <a:r>
              <a:rPr lang="en-US" dirty="0" smtClean="0"/>
              <a:t>a rapid and complete evaporation of the injected sample</a:t>
            </a:r>
          </a:p>
          <a:p>
            <a:r>
              <a:rPr lang="en-US" dirty="0" smtClean="0"/>
              <a:t>The temperature of the detector has to be 20-30 </a:t>
            </a:r>
            <a:r>
              <a:rPr lang="en-US" baseline="30000" dirty="0" smtClean="0"/>
              <a:t>o</a:t>
            </a:r>
            <a:r>
              <a:rPr lang="en-US" dirty="0" smtClean="0"/>
              <a:t>C above the final column temperature to prevent condensation of the compounds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981200"/>
            <a:ext cx="7433560" cy="2667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Basic setup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18414"/>
            <a:ext cx="6032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6172200" y="2438400"/>
            <a:ext cx="13335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bacher\AppData\Local\Microsoft\Windows\Temporary Internet Files\Content.IE5\FS8Q0GUO\MC9003606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189" y="2243936"/>
            <a:ext cx="864411" cy="880264"/>
          </a:xfrm>
          <a:prstGeom prst="rect">
            <a:avLst/>
          </a:prstGeom>
          <a:solidFill>
            <a:schemeClr val="bg2">
              <a:lumMod val="90000"/>
            </a:schemeClr>
          </a:solidFill>
          <a:extLst/>
        </p:spPr>
      </p:pic>
      <p:pic>
        <p:nvPicPr>
          <p:cNvPr id="5123" name="Picture 3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65667"/>
            <a:ext cx="1438353" cy="8839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extLst/>
        </p:spPr>
      </p:pic>
      <p:cxnSp>
        <p:nvCxnSpPr>
          <p:cNvPr id="13" name="Straight Arrow Connector 12"/>
          <p:cNvCxnSpPr/>
          <p:nvPr/>
        </p:nvCxnSpPr>
        <p:spPr>
          <a:xfrm>
            <a:off x="6705600" y="2743200"/>
            <a:ext cx="6108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90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626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Like in many chromatographic techniques, the separation of compounds in a mixture is based on different polarities in a direct (interaction with stationary</a:t>
            </a:r>
            <a:br>
              <a:rPr lang="en-US" sz="1800" dirty="0" smtClean="0"/>
            </a:br>
            <a:r>
              <a:rPr lang="en-US" sz="1800" dirty="0" smtClean="0"/>
              <a:t>phase i.e., solubility) or indirect way (physical properties i.e., boiling point)</a:t>
            </a:r>
          </a:p>
          <a:p>
            <a:r>
              <a:rPr lang="en-US" sz="1800" dirty="0" smtClean="0"/>
              <a:t>The gas </a:t>
            </a:r>
            <a:r>
              <a:rPr lang="en-US" sz="1800" dirty="0"/>
              <a:t>chromatography column consists of solid support that is covered with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 </a:t>
            </a:r>
            <a:r>
              <a:rPr lang="en-US" sz="1800" dirty="0"/>
              <a:t>high-boiling </a:t>
            </a:r>
            <a:r>
              <a:rPr lang="en-US" sz="1800" dirty="0" smtClean="0"/>
              <a:t>liquid in a thin capillary tube</a:t>
            </a:r>
            <a:endParaRPr lang="en-US" sz="18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3200" dirty="0"/>
          </a:p>
          <a:p>
            <a:r>
              <a:rPr lang="en-US" sz="1800" dirty="0" smtClean="0"/>
              <a:t>In the example above, compound “X” has a higher </a:t>
            </a:r>
            <a:br>
              <a:rPr lang="en-US" sz="1800" dirty="0" smtClean="0"/>
            </a:br>
            <a:r>
              <a:rPr lang="en-US" sz="1800" dirty="0" smtClean="0"/>
              <a:t>affinity towards the stationary phase compared to </a:t>
            </a:r>
            <a:br>
              <a:rPr lang="en-US" sz="1800" dirty="0" smtClean="0"/>
            </a:br>
            <a:r>
              <a:rPr lang="en-US" sz="1800" dirty="0" smtClean="0"/>
              <a:t>compound “O”</a:t>
            </a:r>
          </a:p>
          <a:p>
            <a:r>
              <a:rPr lang="en-US" sz="1800" dirty="0" smtClean="0"/>
              <a:t>Compound “O” elutes before compound “X”</a:t>
            </a:r>
            <a:br>
              <a:rPr lang="en-US" sz="1800" dirty="0" smtClean="0"/>
            </a:br>
            <a:r>
              <a:rPr lang="en-US" sz="1800" dirty="0" smtClean="0"/>
              <a:t>because it displays a lower boiling point and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a weaker interaction with the stationary phase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Theory of Gas Chromatography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447800" y="3136900"/>
            <a:ext cx="3803904" cy="158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11784" r="8429" b="6511"/>
          <a:stretch/>
        </p:blipFill>
        <p:spPr>
          <a:xfrm>
            <a:off x="5715000" y="3130564"/>
            <a:ext cx="2141292" cy="1593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7" b="27131"/>
          <a:stretch/>
        </p:blipFill>
        <p:spPr>
          <a:xfrm rot="16200000">
            <a:off x="7314908" y="3459115"/>
            <a:ext cx="2144269" cy="6910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715000" y="5182895"/>
            <a:ext cx="2326674" cy="1294105"/>
            <a:chOff x="6172369" y="4942293"/>
            <a:chExt cx="2326674" cy="1294105"/>
          </a:xfrm>
        </p:grpSpPr>
        <p:grpSp>
          <p:nvGrpSpPr>
            <p:cNvPr id="15" name="Group 14"/>
            <p:cNvGrpSpPr/>
            <p:nvPr/>
          </p:nvGrpSpPr>
          <p:grpSpPr>
            <a:xfrm>
              <a:off x="6172369" y="4942293"/>
              <a:ext cx="2326674" cy="1216932"/>
              <a:chOff x="6367464" y="5006313"/>
              <a:chExt cx="2326674" cy="121693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367464" y="5006313"/>
                <a:ext cx="2326674" cy="12169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687817" y="5131862"/>
                <a:ext cx="1807845" cy="948520"/>
                <a:chOff x="0" y="0"/>
                <a:chExt cx="1807873" cy="94852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0" y="948520"/>
                  <a:ext cx="340995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" name="Freeform 9"/>
                <p:cNvSpPr/>
                <p:nvPr/>
              </p:nvSpPr>
              <p:spPr>
                <a:xfrm>
                  <a:off x="341194" y="334370"/>
                  <a:ext cx="306705" cy="614045"/>
                </a:xfrm>
                <a:custGeom>
                  <a:avLst/>
                  <a:gdLst>
                    <a:gd name="connsiteX0" fmla="*/ 0 w 307075"/>
                    <a:gd name="connsiteY0" fmla="*/ 614149 h 614149"/>
                    <a:gd name="connsiteX1" fmla="*/ 116006 w 307075"/>
                    <a:gd name="connsiteY1" fmla="*/ 0 h 614149"/>
                    <a:gd name="connsiteX2" fmla="*/ 307075 w 307075"/>
                    <a:gd name="connsiteY2" fmla="*/ 614149 h 614149"/>
                    <a:gd name="connsiteX3" fmla="*/ 307075 w 307075"/>
                    <a:gd name="connsiteY3" fmla="*/ 614149 h 61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7075" h="614149">
                      <a:moveTo>
                        <a:pt x="0" y="614149"/>
                      </a:moveTo>
                      <a:cubicBezTo>
                        <a:pt x="32413" y="307074"/>
                        <a:pt x="64827" y="0"/>
                        <a:pt x="116006" y="0"/>
                      </a:cubicBezTo>
                      <a:cubicBezTo>
                        <a:pt x="167185" y="0"/>
                        <a:pt x="307075" y="614149"/>
                        <a:pt x="307075" y="614149"/>
                      </a:cubicBezTo>
                      <a:lnTo>
                        <a:pt x="307075" y="614149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b="1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982639" y="0"/>
                  <a:ext cx="306705" cy="941070"/>
                </a:xfrm>
                <a:custGeom>
                  <a:avLst/>
                  <a:gdLst>
                    <a:gd name="connsiteX0" fmla="*/ 0 w 307075"/>
                    <a:gd name="connsiteY0" fmla="*/ 614149 h 614149"/>
                    <a:gd name="connsiteX1" fmla="*/ 116006 w 307075"/>
                    <a:gd name="connsiteY1" fmla="*/ 0 h 614149"/>
                    <a:gd name="connsiteX2" fmla="*/ 307075 w 307075"/>
                    <a:gd name="connsiteY2" fmla="*/ 614149 h 614149"/>
                    <a:gd name="connsiteX3" fmla="*/ 307075 w 307075"/>
                    <a:gd name="connsiteY3" fmla="*/ 614149 h 61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7075" h="614149">
                      <a:moveTo>
                        <a:pt x="0" y="614149"/>
                      </a:moveTo>
                      <a:cubicBezTo>
                        <a:pt x="32413" y="307074"/>
                        <a:pt x="64827" y="0"/>
                        <a:pt x="116006" y="0"/>
                      </a:cubicBezTo>
                      <a:cubicBezTo>
                        <a:pt x="167185" y="0"/>
                        <a:pt x="307075" y="614149"/>
                        <a:pt x="307075" y="614149"/>
                      </a:cubicBezTo>
                      <a:lnTo>
                        <a:pt x="307075" y="614149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b="1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641445" y="941696"/>
                  <a:ext cx="340995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1289713" y="948520"/>
                  <a:ext cx="51816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TextBox 15"/>
            <p:cNvSpPr txBox="1"/>
            <p:nvPr/>
          </p:nvSpPr>
          <p:spPr>
            <a:xfrm>
              <a:off x="6818293" y="5959399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O               X</a:t>
              </a:r>
              <a:endParaRPr lang="en-US" sz="12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00" y="594984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42378" y="6076890"/>
            <a:ext cx="268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‖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372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What influences the outcome in the gas chromatography run?</a:t>
            </a:r>
          </a:p>
          <a:p>
            <a:pPr lvl="1"/>
            <a:r>
              <a:rPr lang="en-US" b="1" i="1" dirty="0">
                <a:solidFill>
                  <a:srgbClr val="002060"/>
                </a:solidFill>
              </a:rPr>
              <a:t>The boiling point of the </a:t>
            </a:r>
            <a:r>
              <a:rPr lang="en-US" b="1" i="1" dirty="0" smtClean="0">
                <a:solidFill>
                  <a:srgbClr val="002060"/>
                </a:solidFill>
              </a:rPr>
              <a:t>compound</a:t>
            </a:r>
          </a:p>
          <a:p>
            <a:pPr lvl="2"/>
            <a:r>
              <a:rPr lang="en-US" dirty="0" smtClean="0">
                <a:solidFill>
                  <a:srgbClr val="660033"/>
                </a:solidFill>
              </a:rPr>
              <a:t>The higher the boiling point is, the lower the vapor pressure of the compound is, the slower the compound is going to migrate through 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the column resulting in a longer retention time</a:t>
            </a:r>
            <a:endParaRPr lang="en-US" dirty="0">
              <a:solidFill>
                <a:srgbClr val="660033"/>
              </a:solidFill>
            </a:endParaRPr>
          </a:p>
          <a:p>
            <a:pPr lvl="1"/>
            <a:r>
              <a:rPr lang="en-US" b="1" i="1" dirty="0">
                <a:solidFill>
                  <a:srgbClr val="002060"/>
                </a:solidFill>
              </a:rPr>
              <a:t>The polarity of the compound compared to the polarity </a:t>
            </a:r>
            <a:r>
              <a:rPr lang="en-US" b="1" i="1" dirty="0" smtClean="0">
                <a:solidFill>
                  <a:srgbClr val="002060"/>
                </a:solidFill>
              </a:rPr>
              <a:t>of the column</a:t>
            </a:r>
          </a:p>
          <a:p>
            <a:pPr lvl="2"/>
            <a:r>
              <a:rPr lang="en-US" dirty="0" smtClean="0">
                <a:solidFill>
                  <a:srgbClr val="660033"/>
                </a:solidFill>
              </a:rPr>
              <a:t>The more these polarities are alike, the stronger the interaction of the compound with the stationary phase is going to be, which increases 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the retention time particularly for more polar compounds</a:t>
            </a:r>
            <a:endParaRPr lang="en-US" dirty="0">
              <a:solidFill>
                <a:srgbClr val="660033"/>
              </a:solidFill>
            </a:endParaRPr>
          </a:p>
          <a:p>
            <a:pPr lvl="1"/>
            <a:r>
              <a:rPr lang="en-US" b="1" i="1" dirty="0">
                <a:solidFill>
                  <a:srgbClr val="002060"/>
                </a:solidFill>
              </a:rPr>
              <a:t>The column </a:t>
            </a:r>
            <a:r>
              <a:rPr lang="en-US" b="1" i="1" dirty="0" smtClean="0">
                <a:solidFill>
                  <a:srgbClr val="002060"/>
                </a:solidFill>
              </a:rPr>
              <a:t>temperature</a:t>
            </a:r>
          </a:p>
          <a:p>
            <a:pPr lvl="2"/>
            <a:r>
              <a:rPr lang="en-US" dirty="0" smtClean="0">
                <a:solidFill>
                  <a:srgbClr val="660033"/>
                </a:solidFill>
              </a:rPr>
              <a:t>A lower temperature allows for more interaction of the compound with the stationary phase resulting in longer retention times with improved separation  </a:t>
            </a:r>
            <a:endParaRPr lang="en-US" dirty="0">
              <a:solidFill>
                <a:srgbClr val="66003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of Gas </a:t>
            </a:r>
            <a:r>
              <a:rPr lang="en-US" dirty="0" smtClean="0">
                <a:solidFill>
                  <a:srgbClr val="002060"/>
                </a:solidFill>
              </a:rPr>
              <a:t>Chromatography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3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b="1" i="1" dirty="0">
                <a:solidFill>
                  <a:srgbClr val="002060"/>
                </a:solidFill>
              </a:rPr>
              <a:t>Carrier gas flow rate</a:t>
            </a:r>
          </a:p>
          <a:p>
            <a:pPr lvl="2"/>
            <a:r>
              <a:rPr lang="en-US" dirty="0">
                <a:solidFill>
                  <a:srgbClr val="660033"/>
                </a:solidFill>
              </a:rPr>
              <a:t>A higher flow rate allows for less interaction </a:t>
            </a:r>
            <a:r>
              <a:rPr lang="en-US" dirty="0" smtClean="0">
                <a:solidFill>
                  <a:srgbClr val="660033"/>
                </a:solidFill>
              </a:rPr>
              <a:t>of the compound with 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the </a:t>
            </a:r>
            <a:r>
              <a:rPr lang="en-US" dirty="0">
                <a:solidFill>
                  <a:srgbClr val="660033"/>
                </a:solidFill>
              </a:rPr>
              <a:t>stationary </a:t>
            </a:r>
            <a:r>
              <a:rPr lang="en-US" dirty="0" smtClean="0">
                <a:solidFill>
                  <a:srgbClr val="660033"/>
                </a:solidFill>
              </a:rPr>
              <a:t>phase  resulting in shorter </a:t>
            </a:r>
            <a:r>
              <a:rPr lang="en-US" dirty="0">
                <a:solidFill>
                  <a:srgbClr val="660033"/>
                </a:solidFill>
              </a:rPr>
              <a:t>retention times with poorer separation </a:t>
            </a:r>
            <a:r>
              <a:rPr lang="en-US" dirty="0" smtClean="0">
                <a:solidFill>
                  <a:srgbClr val="660033"/>
                </a:solidFill>
              </a:rPr>
              <a:t> </a:t>
            </a:r>
            <a:endParaRPr lang="en-US" dirty="0">
              <a:solidFill>
                <a:srgbClr val="660033"/>
              </a:solidFill>
            </a:endParaRPr>
          </a:p>
          <a:p>
            <a:pPr lvl="1"/>
            <a:r>
              <a:rPr lang="en-US" b="1" i="1" dirty="0">
                <a:solidFill>
                  <a:srgbClr val="002060"/>
                </a:solidFill>
              </a:rPr>
              <a:t>Column length</a:t>
            </a:r>
          </a:p>
          <a:p>
            <a:pPr lvl="2"/>
            <a:r>
              <a:rPr lang="en-US" dirty="0">
                <a:solidFill>
                  <a:srgbClr val="660033"/>
                </a:solidFill>
              </a:rPr>
              <a:t>A longer retention time with better separation </a:t>
            </a:r>
            <a:r>
              <a:rPr lang="en-US" dirty="0" smtClean="0">
                <a:solidFill>
                  <a:srgbClr val="660033"/>
                </a:solidFill>
              </a:rPr>
              <a:t/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will be observed but also peak broadening due 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to increased longitudinal diffusion</a:t>
            </a:r>
            <a:endParaRPr lang="en-US" dirty="0">
              <a:solidFill>
                <a:srgbClr val="660033"/>
              </a:solidFill>
            </a:endParaRPr>
          </a:p>
          <a:p>
            <a:pPr lvl="1"/>
            <a:r>
              <a:rPr lang="en-US" b="1" i="1" dirty="0">
                <a:solidFill>
                  <a:srgbClr val="002060"/>
                </a:solidFill>
              </a:rPr>
              <a:t>Amount of the material injected</a:t>
            </a:r>
          </a:p>
          <a:p>
            <a:pPr lvl="2"/>
            <a:r>
              <a:rPr lang="en-US" dirty="0">
                <a:solidFill>
                  <a:srgbClr val="660033"/>
                </a:solidFill>
              </a:rPr>
              <a:t>If too much material is injected, close peaks will overlap, which makes the identification (i.e., mass spectrometry) and </a:t>
            </a:r>
            <a:r>
              <a:rPr lang="en-US" dirty="0" smtClean="0">
                <a:solidFill>
                  <a:srgbClr val="660033"/>
                </a:solidFill>
              </a:rPr>
              <a:t>the quantitation of the compounds more difficult if not impossible</a:t>
            </a:r>
            <a:endParaRPr lang="en-US" dirty="0">
              <a:solidFill>
                <a:srgbClr val="660033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The conditions have to be adjusted for each separation problem, which will be very difficult if the compounds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to be separated have similar very properties. The goal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is to optimize the separation and the retention time for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 given separation problem.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of Gas </a:t>
            </a:r>
            <a:r>
              <a:rPr lang="en-US" dirty="0" smtClean="0">
                <a:solidFill>
                  <a:srgbClr val="002060"/>
                </a:solidFill>
              </a:rPr>
              <a:t>Chromatography III</a:t>
            </a:r>
            <a:endParaRPr lang="en-US" dirty="0"/>
          </a:p>
        </p:txBody>
      </p:sp>
      <p:pic>
        <p:nvPicPr>
          <p:cNvPr id="5122" name="Picture 2" descr="http://community.asdlib.org/imageandvideoexchangeforum/files/2013/08/Figure12.1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438400" cy="10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2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FID (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lame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onization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etector)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Advantages:</a:t>
            </a:r>
          </a:p>
          <a:p>
            <a:pPr lvl="2"/>
            <a:r>
              <a:rPr lang="en-US" dirty="0" smtClean="0"/>
              <a:t>It is very sensitive for most organic compounds (1 </a:t>
            </a:r>
            <a:r>
              <a:rPr lang="en-US" dirty="0" err="1" smtClean="0"/>
              <a:t>pg</a:t>
            </a:r>
            <a:r>
              <a:rPr lang="en-US" dirty="0" smtClean="0"/>
              <a:t>/s, DLL: 0.1 ppm)</a:t>
            </a:r>
          </a:p>
          <a:p>
            <a:pPr lvl="2"/>
            <a:r>
              <a:rPr lang="en-US" dirty="0" smtClean="0"/>
              <a:t>Low sensitivity for small molecules i.e., N</a:t>
            </a:r>
            <a:r>
              <a:rPr lang="en-US" baseline="-25000" dirty="0" smtClean="0"/>
              <a:t>2</a:t>
            </a:r>
            <a:r>
              <a:rPr lang="en-US" dirty="0" smtClean="0"/>
              <a:t>, CO, CO</a:t>
            </a:r>
            <a:r>
              <a:rPr lang="en-US" baseline="-25000" dirty="0"/>
              <a:t>2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Disadvantages:</a:t>
            </a:r>
          </a:p>
          <a:p>
            <a:pPr lvl="2"/>
            <a:r>
              <a:rPr lang="en-US" dirty="0" smtClean="0"/>
              <a:t>The sample is destroyed </a:t>
            </a:r>
            <a:r>
              <a:rPr lang="en-US" dirty="0" smtClean="0">
                <a:sym typeface="Wingdings" pitchFamily="2" charset="2"/>
              </a:rPr>
              <a:t>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It requires three gases (carrier gas (i.e., helium, argon, nitrogen), hydrogen and air/oxygen)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Detectors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2743200" cy="20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chem.ucla.edu/~bacher/Lab%20Picts/GC/MVC-013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399"/>
            <a:ext cx="2739668" cy="20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TCD (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dirty="0"/>
              <a:t>hermal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onductivity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dirty="0"/>
              <a:t>etector)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Advantages: </a:t>
            </a:r>
            <a:endParaRPr lang="en-US" b="1" dirty="0">
              <a:solidFill>
                <a:srgbClr val="002060"/>
              </a:solidFill>
            </a:endParaRPr>
          </a:p>
          <a:p>
            <a:pPr lvl="2"/>
            <a:r>
              <a:rPr lang="en-US" dirty="0" smtClean="0"/>
              <a:t>The sample </a:t>
            </a:r>
            <a:r>
              <a:rPr lang="en-US" dirty="0"/>
              <a:t>is </a:t>
            </a:r>
            <a:r>
              <a:rPr lang="en-US" b="1" dirty="0"/>
              <a:t>not </a:t>
            </a:r>
            <a:r>
              <a:rPr lang="en-US" dirty="0"/>
              <a:t>destroyed and can be collected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</a:t>
            </a:r>
            <a:r>
              <a:rPr lang="en-US" dirty="0"/>
              <a:t>passing </a:t>
            </a:r>
            <a:r>
              <a:rPr lang="en-US" dirty="0" smtClean="0"/>
              <a:t>through the column</a:t>
            </a:r>
          </a:p>
          <a:p>
            <a:pPr lvl="2"/>
            <a:r>
              <a:rPr lang="en-US" dirty="0" smtClean="0"/>
              <a:t>Only one gas with a high thermal conductivity </a:t>
            </a:r>
            <a:br>
              <a:rPr lang="en-US" dirty="0" smtClean="0"/>
            </a:br>
            <a:r>
              <a:rPr lang="en-US" dirty="0" smtClean="0"/>
              <a:t>needed i.e., helium, hydrogen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Disadvantages: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The method possesses a significantly </a:t>
            </a:r>
            <a:r>
              <a:rPr lang="en-US" dirty="0"/>
              <a:t>lower sensitivity compared to </a:t>
            </a:r>
            <a:r>
              <a:rPr lang="en-US" dirty="0" smtClean="0"/>
              <a:t>FID </a:t>
            </a:r>
            <a:br>
              <a:rPr lang="en-US" dirty="0" smtClean="0"/>
            </a:br>
            <a:r>
              <a:rPr lang="en-US" dirty="0" smtClean="0"/>
              <a:t>usually 2-3 magnitudes, DLL: 10 ppm)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ECD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/>
              <a:t>lectron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apture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dirty="0"/>
              <a:t>etector)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Advantages:</a:t>
            </a:r>
          </a:p>
          <a:p>
            <a:pPr lvl="2"/>
            <a:r>
              <a:rPr lang="en-US" dirty="0" smtClean="0"/>
              <a:t>It is very sensitive for chlorinated compounds </a:t>
            </a:r>
            <a:r>
              <a:rPr lang="en-US" dirty="0"/>
              <a:t>i.e., TCDD,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PCB, etc. and organometallic compounds (DLL: 0.1 ppb)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Disadvantages:</a:t>
            </a:r>
          </a:p>
          <a:p>
            <a:pPr lvl="2"/>
            <a:r>
              <a:rPr lang="en-US" dirty="0" smtClean="0"/>
              <a:t>It requires </a:t>
            </a:r>
            <a:r>
              <a:rPr lang="en-US" dirty="0"/>
              <a:t>a radioactive </a:t>
            </a:r>
            <a:r>
              <a:rPr lang="en-US" dirty="0" smtClean="0"/>
              <a:t>source and a special license</a:t>
            </a:r>
            <a:br>
              <a:rPr lang="en-US" dirty="0" smtClean="0"/>
            </a:br>
            <a:r>
              <a:rPr lang="en-US" dirty="0" smtClean="0"/>
              <a:t>to operate these sources!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pPr lvl="2"/>
            <a:r>
              <a:rPr lang="en-US" dirty="0" smtClean="0"/>
              <a:t>Several carrier gases needed for the ionization</a:t>
            </a:r>
            <a:br>
              <a:rPr lang="en-US" dirty="0" smtClean="0"/>
            </a:br>
            <a:r>
              <a:rPr lang="en-US" dirty="0" smtClean="0"/>
              <a:t>i.e., argon/methane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Detectors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324350"/>
            <a:ext cx="2305050" cy="19240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172" name="Picture 4" descr="http://upload.wikimedia.org/wikipedia/commons/thumb/c/cb/Thermal_Conductivity_Detector_1.svg/220px-Thermal_Conductivity_Detector_1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1" y="1524000"/>
            <a:ext cx="25972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609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422798" y="3916262"/>
            <a:ext cx="3810000" cy="951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Mass spectrometer</a:t>
            </a:r>
          </a:p>
          <a:p>
            <a:r>
              <a:rPr lang="en-US" sz="2200" i="1" dirty="0" smtClean="0">
                <a:solidFill>
                  <a:srgbClr val="002060"/>
                </a:solidFill>
              </a:rPr>
              <a:t>Spiking</a:t>
            </a:r>
            <a:r>
              <a:rPr lang="en-US" sz="2200" dirty="0" smtClean="0"/>
              <a:t>: the sample is run with and without the addition of a spike, which is an authentic sample of compound to be identified</a:t>
            </a:r>
          </a:p>
          <a:p>
            <a:r>
              <a:rPr lang="en-US" sz="2200" i="1" dirty="0" smtClean="0"/>
              <a:t>Original spectrum</a:t>
            </a:r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i="1" dirty="0" smtClean="0"/>
              <a:t>Spike B added</a:t>
            </a:r>
          </a:p>
          <a:p>
            <a:endParaRPr lang="en-US" sz="2200" i="1" dirty="0" smtClean="0"/>
          </a:p>
          <a:p>
            <a:endParaRPr lang="en-US" sz="2200" dirty="0" smtClean="0"/>
          </a:p>
          <a:p>
            <a:r>
              <a:rPr lang="en-US" sz="2200" dirty="0" smtClean="0"/>
              <a:t>If compound A was added as the spike, peak A would increase in area</a:t>
            </a:r>
          </a:p>
          <a:p>
            <a:r>
              <a:rPr lang="en-US" sz="2200" dirty="0" smtClean="0"/>
              <a:t>If the spike that was added to the mixture was not a compound in the mixture, an additional peak would be observed</a:t>
            </a:r>
          </a:p>
          <a:p>
            <a:r>
              <a:rPr lang="en-US" sz="2200" dirty="0" smtClean="0"/>
              <a:t>This method is semi-quantitative</a:t>
            </a:r>
          </a:p>
          <a:p>
            <a:endParaRPr lang="en-US" sz="2200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68624" y="3048000"/>
            <a:ext cx="3810000" cy="530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Sample Identification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43300" y="3077842"/>
            <a:ext cx="3581400" cy="457200"/>
            <a:chOff x="2362200" y="3048000"/>
            <a:chExt cx="3581400" cy="457200"/>
          </a:xfrm>
        </p:grpSpPr>
        <p:sp>
          <p:nvSpPr>
            <p:cNvPr id="4" name="Freeform 3"/>
            <p:cNvSpPr/>
            <p:nvPr/>
          </p:nvSpPr>
          <p:spPr>
            <a:xfrm>
              <a:off x="4114800" y="3200400"/>
              <a:ext cx="155448" cy="304800"/>
            </a:xfrm>
            <a:custGeom>
              <a:avLst/>
              <a:gdLst>
                <a:gd name="connsiteX0" fmla="*/ 0 w 353419"/>
                <a:gd name="connsiteY0" fmla="*/ 976119 h 992948"/>
                <a:gd name="connsiteX1" fmla="*/ 201953 w 353419"/>
                <a:gd name="connsiteY1" fmla="*/ 11 h 992948"/>
                <a:gd name="connsiteX2" fmla="*/ 353419 w 353419"/>
                <a:gd name="connsiteY2" fmla="*/ 992948 h 992948"/>
                <a:gd name="connsiteX3" fmla="*/ 353419 w 353419"/>
                <a:gd name="connsiteY3" fmla="*/ 992948 h 992948"/>
                <a:gd name="connsiteX4" fmla="*/ 353419 w 353419"/>
                <a:gd name="connsiteY4" fmla="*/ 992948 h 99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19" h="992948">
                  <a:moveTo>
                    <a:pt x="0" y="976119"/>
                  </a:moveTo>
                  <a:cubicBezTo>
                    <a:pt x="71525" y="486662"/>
                    <a:pt x="143050" y="-2794"/>
                    <a:pt x="201953" y="11"/>
                  </a:cubicBezTo>
                  <a:cubicBezTo>
                    <a:pt x="260856" y="2816"/>
                    <a:pt x="353419" y="992948"/>
                    <a:pt x="353419" y="992948"/>
                  </a:cubicBezTo>
                  <a:lnTo>
                    <a:pt x="353419" y="992948"/>
                  </a:lnTo>
                  <a:lnTo>
                    <a:pt x="353419" y="992948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362200" y="3505200"/>
              <a:ext cx="175260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5029200" y="3048000"/>
              <a:ext cx="155448" cy="455712"/>
            </a:xfrm>
            <a:custGeom>
              <a:avLst/>
              <a:gdLst>
                <a:gd name="connsiteX0" fmla="*/ 0 w 353419"/>
                <a:gd name="connsiteY0" fmla="*/ 976119 h 992948"/>
                <a:gd name="connsiteX1" fmla="*/ 201953 w 353419"/>
                <a:gd name="connsiteY1" fmla="*/ 11 h 992948"/>
                <a:gd name="connsiteX2" fmla="*/ 353419 w 353419"/>
                <a:gd name="connsiteY2" fmla="*/ 992948 h 992948"/>
                <a:gd name="connsiteX3" fmla="*/ 353419 w 353419"/>
                <a:gd name="connsiteY3" fmla="*/ 992948 h 992948"/>
                <a:gd name="connsiteX4" fmla="*/ 353419 w 353419"/>
                <a:gd name="connsiteY4" fmla="*/ 992948 h 99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19" h="992948">
                  <a:moveTo>
                    <a:pt x="0" y="976119"/>
                  </a:moveTo>
                  <a:cubicBezTo>
                    <a:pt x="71525" y="486662"/>
                    <a:pt x="143050" y="-2794"/>
                    <a:pt x="201953" y="11"/>
                  </a:cubicBezTo>
                  <a:cubicBezTo>
                    <a:pt x="260856" y="2816"/>
                    <a:pt x="353419" y="992948"/>
                    <a:pt x="353419" y="992948"/>
                  </a:cubicBezTo>
                  <a:lnTo>
                    <a:pt x="353419" y="992948"/>
                  </a:lnTo>
                  <a:lnTo>
                    <a:pt x="353419" y="992948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270248" y="3505200"/>
              <a:ext cx="75895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184648" y="3505200"/>
              <a:ext cx="75895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564636" y="3916262"/>
            <a:ext cx="3617976" cy="843077"/>
            <a:chOff x="2362200" y="3881323"/>
            <a:chExt cx="3617976" cy="843077"/>
          </a:xfrm>
        </p:grpSpPr>
        <p:sp>
          <p:nvSpPr>
            <p:cNvPr id="7" name="Freeform 6"/>
            <p:cNvSpPr/>
            <p:nvPr/>
          </p:nvSpPr>
          <p:spPr>
            <a:xfrm>
              <a:off x="4114800" y="4419600"/>
              <a:ext cx="155448" cy="304800"/>
            </a:xfrm>
            <a:custGeom>
              <a:avLst/>
              <a:gdLst>
                <a:gd name="connsiteX0" fmla="*/ 0 w 353419"/>
                <a:gd name="connsiteY0" fmla="*/ 976119 h 992948"/>
                <a:gd name="connsiteX1" fmla="*/ 201953 w 353419"/>
                <a:gd name="connsiteY1" fmla="*/ 11 h 992948"/>
                <a:gd name="connsiteX2" fmla="*/ 353419 w 353419"/>
                <a:gd name="connsiteY2" fmla="*/ 992948 h 992948"/>
                <a:gd name="connsiteX3" fmla="*/ 353419 w 353419"/>
                <a:gd name="connsiteY3" fmla="*/ 992948 h 992948"/>
                <a:gd name="connsiteX4" fmla="*/ 353419 w 353419"/>
                <a:gd name="connsiteY4" fmla="*/ 992948 h 99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19" h="992948">
                  <a:moveTo>
                    <a:pt x="0" y="976119"/>
                  </a:moveTo>
                  <a:cubicBezTo>
                    <a:pt x="71525" y="486662"/>
                    <a:pt x="143050" y="-2794"/>
                    <a:pt x="201953" y="11"/>
                  </a:cubicBezTo>
                  <a:cubicBezTo>
                    <a:pt x="260856" y="2816"/>
                    <a:pt x="353419" y="992948"/>
                    <a:pt x="353419" y="992948"/>
                  </a:cubicBezTo>
                  <a:lnTo>
                    <a:pt x="353419" y="992948"/>
                  </a:lnTo>
                  <a:lnTo>
                    <a:pt x="353419" y="992948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62200" y="4724400"/>
              <a:ext cx="175260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70248" y="4724400"/>
              <a:ext cx="72237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4992624" y="3881323"/>
              <a:ext cx="228600" cy="843077"/>
            </a:xfrm>
            <a:custGeom>
              <a:avLst/>
              <a:gdLst>
                <a:gd name="connsiteX0" fmla="*/ 0 w 353419"/>
                <a:gd name="connsiteY0" fmla="*/ 976119 h 992948"/>
                <a:gd name="connsiteX1" fmla="*/ 201953 w 353419"/>
                <a:gd name="connsiteY1" fmla="*/ 11 h 992948"/>
                <a:gd name="connsiteX2" fmla="*/ 353419 w 353419"/>
                <a:gd name="connsiteY2" fmla="*/ 992948 h 992948"/>
                <a:gd name="connsiteX3" fmla="*/ 353419 w 353419"/>
                <a:gd name="connsiteY3" fmla="*/ 992948 h 992948"/>
                <a:gd name="connsiteX4" fmla="*/ 353419 w 353419"/>
                <a:gd name="connsiteY4" fmla="*/ 992948 h 99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19" h="992948">
                  <a:moveTo>
                    <a:pt x="0" y="976119"/>
                  </a:moveTo>
                  <a:cubicBezTo>
                    <a:pt x="71525" y="486662"/>
                    <a:pt x="143050" y="-2794"/>
                    <a:pt x="201953" y="11"/>
                  </a:cubicBezTo>
                  <a:cubicBezTo>
                    <a:pt x="260856" y="2816"/>
                    <a:pt x="353419" y="992948"/>
                    <a:pt x="353419" y="992948"/>
                  </a:cubicBezTo>
                  <a:lnTo>
                    <a:pt x="353419" y="992948"/>
                  </a:lnTo>
                  <a:lnTo>
                    <a:pt x="353419" y="992948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221224" y="4724400"/>
              <a:ext cx="75895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253122" y="274171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30769" y="271690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7022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23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3244</TotalTime>
  <Words>520</Words>
  <Application>Microsoft Office PowerPoint</Application>
  <PresentationFormat>On-screen Show (4:3)</PresentationFormat>
  <Paragraphs>143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Paper</vt:lpstr>
      <vt:lpstr>Equation</vt:lpstr>
      <vt:lpstr>CS ChemDraw Drawing</vt:lpstr>
      <vt:lpstr>Lecture 4a</vt:lpstr>
      <vt:lpstr>Introduction</vt:lpstr>
      <vt:lpstr>Basic setup</vt:lpstr>
      <vt:lpstr>Theory of Gas Chromatography I</vt:lpstr>
      <vt:lpstr>Theory of Gas Chromatography II</vt:lpstr>
      <vt:lpstr>Theory of Gas Chromatography III</vt:lpstr>
      <vt:lpstr>Detectors I</vt:lpstr>
      <vt:lpstr>Detectors II</vt:lpstr>
      <vt:lpstr>Sample Identification</vt:lpstr>
      <vt:lpstr>Analysis of Gas Chromatogram I</vt:lpstr>
      <vt:lpstr>Analysis of Gas Chromatogram II</vt:lpstr>
      <vt:lpstr>Chiral GC Column</vt:lpstr>
      <vt:lpstr>Elution Sequence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4a</dc:title>
  <dc:creator>A.Bacher</dc:creator>
  <cp:lastModifiedBy>Alf Bacher</cp:lastModifiedBy>
  <cp:revision>129</cp:revision>
  <cp:lastPrinted>2013-01-23T18:08:33Z</cp:lastPrinted>
  <dcterms:created xsi:type="dcterms:W3CDTF">2010-10-09T21:17:52Z</dcterms:created>
  <dcterms:modified xsi:type="dcterms:W3CDTF">2014-08-05T17:14:09Z</dcterms:modified>
</cp:coreProperties>
</file>