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9" r:id="rId3"/>
    <p:sldId id="257" r:id="rId4"/>
    <p:sldId id="258" r:id="rId5"/>
    <p:sldId id="263" r:id="rId6"/>
    <p:sldId id="262" r:id="rId7"/>
    <p:sldId id="260" r:id="rId8"/>
    <p:sldId id="26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00"/>
    <a:srgbClr val="660033"/>
    <a:srgbClr val="0000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584" y="-18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7BD672C2-6A03-47F4-B8FB-492AD257FE51}" type="datetimeFigureOut">
              <a:rPr lang="en-US" smtClean="0"/>
              <a:t>9/12/2014</a:t>
            </a:fld>
            <a:endParaRPr lang="en-US"/>
          </a:p>
        </p:txBody>
      </p:sp>
      <p:sp>
        <p:nvSpPr>
          <p:cNvPr id="16" name="Slide Number Placeholder 15"/>
          <p:cNvSpPr>
            <a:spLocks noGrp="1"/>
          </p:cNvSpPr>
          <p:nvPr>
            <p:ph type="sldNum" sz="quarter" idx="11"/>
          </p:nvPr>
        </p:nvSpPr>
        <p:spPr/>
        <p:txBody>
          <a:bodyPr/>
          <a:lstStyle/>
          <a:p>
            <a:fld id="{1002B650-82FB-4E44-9EAF-18D97BD0C157}"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D672C2-6A03-47F4-B8FB-492AD257FE51}" type="datetimeFigureOut">
              <a:rPr lang="en-US" smtClean="0"/>
              <a:t>9/12/2014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02B650-82FB-4E44-9EAF-18D97BD0C15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D672C2-6A03-47F4-B8FB-492AD257FE51}" type="datetimeFigureOut">
              <a:rPr lang="en-US" smtClean="0"/>
              <a:t>9/12/2014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02B650-82FB-4E44-9EAF-18D97BD0C15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7BD672C2-6A03-47F4-B8FB-492AD257FE51}" type="datetimeFigureOut">
              <a:rPr lang="en-US" smtClean="0"/>
              <a:t>9/12/2014</a:t>
            </a:fld>
            <a:endParaRPr lang="en-US"/>
          </a:p>
        </p:txBody>
      </p:sp>
      <p:sp>
        <p:nvSpPr>
          <p:cNvPr id="15" name="Slide Number Placeholder 14"/>
          <p:cNvSpPr>
            <a:spLocks noGrp="1"/>
          </p:cNvSpPr>
          <p:nvPr>
            <p:ph type="sldNum" sz="quarter" idx="15"/>
          </p:nvPr>
        </p:nvSpPr>
        <p:spPr/>
        <p:txBody>
          <a:bodyPr/>
          <a:lstStyle>
            <a:lvl1pPr algn="ctr">
              <a:defRPr/>
            </a:lvl1pPr>
          </a:lstStyle>
          <a:p>
            <a:fld id="{1002B650-82FB-4E44-9EAF-18D97BD0C157}"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BD672C2-6A03-47F4-B8FB-492AD257FE51}" type="datetimeFigureOut">
              <a:rPr lang="en-US" smtClean="0"/>
              <a:t>9/12/2014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02B650-82FB-4E44-9EAF-18D97BD0C157}" type="slidenum">
              <a:rPr lang="en-US" smtClean="0"/>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BD672C2-6A03-47F4-B8FB-492AD257FE51}" type="datetimeFigureOut">
              <a:rPr lang="en-US" smtClean="0"/>
              <a:t>9/12/2014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02B650-82FB-4E44-9EAF-18D97BD0C157}"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1002B650-82FB-4E44-9EAF-18D97BD0C157}" type="slidenum">
              <a:rPr lang="en-US" smtClean="0"/>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7BD672C2-6A03-47F4-B8FB-492AD257FE51}" type="datetimeFigureOut">
              <a:rPr lang="en-US" smtClean="0"/>
              <a:t>9/12/2014</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BD672C2-6A03-47F4-B8FB-492AD257FE51}" type="datetimeFigureOut">
              <a:rPr lang="en-US" smtClean="0"/>
              <a:t>9/12/2014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02B650-82FB-4E44-9EAF-18D97BD0C157}"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D672C2-6A03-47F4-B8FB-492AD257FE51}" type="datetimeFigureOut">
              <a:rPr lang="en-US" smtClean="0"/>
              <a:t>9/12/2014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02B650-82FB-4E44-9EAF-18D97BD0C15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7BD672C2-6A03-47F4-B8FB-492AD257FE51}" type="datetimeFigureOut">
              <a:rPr lang="en-US" smtClean="0"/>
              <a:t>9/12/2014</a:t>
            </a:fld>
            <a:endParaRPr lang="en-US"/>
          </a:p>
        </p:txBody>
      </p:sp>
      <p:sp>
        <p:nvSpPr>
          <p:cNvPr id="9" name="Slide Number Placeholder 8"/>
          <p:cNvSpPr>
            <a:spLocks noGrp="1"/>
          </p:cNvSpPr>
          <p:nvPr>
            <p:ph type="sldNum" sz="quarter" idx="15"/>
          </p:nvPr>
        </p:nvSpPr>
        <p:spPr/>
        <p:txBody>
          <a:bodyPr/>
          <a:lstStyle/>
          <a:p>
            <a:fld id="{1002B650-82FB-4E44-9EAF-18D97BD0C157}" type="slidenum">
              <a:rPr lang="en-US" smtClean="0"/>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7BD672C2-6A03-47F4-B8FB-492AD257FE51}" type="datetimeFigureOut">
              <a:rPr lang="en-US" smtClean="0"/>
              <a:t>9/12/2014</a:t>
            </a:fld>
            <a:endParaRPr lang="en-US"/>
          </a:p>
        </p:txBody>
      </p:sp>
      <p:sp>
        <p:nvSpPr>
          <p:cNvPr id="9" name="Slide Number Placeholder 8"/>
          <p:cNvSpPr>
            <a:spLocks noGrp="1"/>
          </p:cNvSpPr>
          <p:nvPr>
            <p:ph type="sldNum" sz="quarter" idx="11"/>
          </p:nvPr>
        </p:nvSpPr>
        <p:spPr/>
        <p:txBody>
          <a:bodyPr/>
          <a:lstStyle/>
          <a:p>
            <a:fld id="{1002B650-82FB-4E44-9EAF-18D97BD0C157}"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duotone>
              <a:prstClr val="black"/>
              <a:schemeClr val="accent6">
                <a:tint val="45000"/>
                <a:satMod val="400000"/>
              </a:schemeClr>
            </a:duotone>
            <a:extLst>
              <a:ext uri="{BEBA8EAE-BF5A-486C-A8C5-ECC9F3942E4B}">
                <a14:imgProps xmlns:a14="http://schemas.microsoft.com/office/drawing/2010/main">
                  <a14:imgLayer r:embed="rId14">
                    <a14:imgEffect>
                      <a14:artisticPencilSketch/>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7BD672C2-6A03-47F4-B8FB-492AD257FE51}" type="datetimeFigureOut">
              <a:rPr lang="en-US" smtClean="0"/>
              <a:t>9/12/2014</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1002B650-82FB-4E44-9EAF-18D97BD0C157}" type="slidenum">
              <a:rPr lang="en-US" smtClean="0"/>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chem.ucla.edu/~bacher" TargetMode="External"/><Relationship Id="rId2" Type="http://schemas.openxmlformats.org/officeDocument/2006/relationships/hyperlink" Target="mailto:bacher@chem.ucla.edu" TargetMode="External"/><Relationship Id="rId1" Type="http://schemas.openxmlformats.org/officeDocument/2006/relationships/slideLayout" Target="../slideLayouts/slideLayout2.xml"/><Relationship Id="rId4" Type="http://schemas.openxmlformats.org/officeDocument/2006/relationships/hyperlink" Target="http://www.piazza.com/ucla/fall2014/chem30b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3000" y="3928404"/>
            <a:ext cx="6858000" cy="567396"/>
          </a:xfrm>
          <a:noFill/>
        </p:spPr>
        <p:txBody>
          <a:bodyPr>
            <a:prstTxWarp prst="textDeflate">
              <a:avLst/>
            </a:prstTxWarp>
          </a:bodyPr>
          <a:lstStyle/>
          <a:p>
            <a:r>
              <a:rPr lang="en-US" sz="3600" b="1" i="1" dirty="0" smtClean="0">
                <a:solidFill>
                  <a:srgbClr val="C00000"/>
                </a:solidFill>
                <a:latin typeface="Times New Roman" pitchFamily="18" charset="0"/>
                <a:cs typeface="Times New Roman" pitchFamily="18" charset="0"/>
              </a:rPr>
              <a:t>Administrative Issues</a:t>
            </a:r>
            <a:endParaRPr lang="en-US" sz="3600" b="1" i="1" dirty="0">
              <a:solidFill>
                <a:srgbClr val="C00000"/>
              </a:solidFill>
              <a:latin typeface="Times New Roman" pitchFamily="18" charset="0"/>
              <a:cs typeface="Times New Roman" pitchFamily="18" charset="0"/>
            </a:endParaRPr>
          </a:p>
        </p:txBody>
      </p:sp>
      <p:sp>
        <p:nvSpPr>
          <p:cNvPr id="2" name="Title 1"/>
          <p:cNvSpPr>
            <a:spLocks noGrp="1"/>
          </p:cNvSpPr>
          <p:nvPr>
            <p:ph type="ctrTitle"/>
          </p:nvPr>
        </p:nvSpPr>
        <p:spPr/>
        <p:txBody>
          <a:bodyPr/>
          <a:lstStyle/>
          <a:p>
            <a:r>
              <a:rPr lang="en-US" i="1" dirty="0" smtClean="0">
                <a:solidFill>
                  <a:schemeClr val="tx1"/>
                </a:solidFill>
                <a:latin typeface="Times New Roman" pitchFamily="18" charset="0"/>
                <a:cs typeface="Times New Roman" pitchFamily="18" charset="0"/>
              </a:rPr>
              <a:t>Lecture 1b</a:t>
            </a:r>
            <a:endParaRPr lang="en-US" i="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476967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81600"/>
          </a:xfrm>
        </p:spPr>
        <p:txBody>
          <a:bodyPr>
            <a:normAutofit fontScale="92500" lnSpcReduction="20000"/>
          </a:bodyPr>
          <a:lstStyle/>
          <a:p>
            <a:r>
              <a:rPr lang="en-US" dirty="0" smtClean="0">
                <a:latin typeface="Times New Roman" pitchFamily="18" charset="0"/>
                <a:cs typeface="Times New Roman" pitchFamily="18" charset="0"/>
              </a:rPr>
              <a:t>Make sure that you arrive on time to your first in-lab meeting because if you are more than 15 minutes late, you will lose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your spot in the course, lame excuses do not count later on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i.e., “</a:t>
            </a:r>
            <a:r>
              <a:rPr lang="en-US" b="1" i="1" dirty="0" smtClean="0">
                <a:solidFill>
                  <a:schemeClr val="accent5">
                    <a:lumMod val="50000"/>
                  </a:schemeClr>
                </a:solidFill>
                <a:latin typeface="Times New Roman" pitchFamily="18" charset="0"/>
                <a:cs typeface="Times New Roman" pitchFamily="18" charset="0"/>
              </a:rPr>
              <a:t>I did not think that the lab meets during week 0</a:t>
            </a:r>
            <a:r>
              <a:rPr lang="en-US" dirty="0" smtClean="0">
                <a:latin typeface="Times New Roman" pitchFamily="18" charset="0"/>
                <a:cs typeface="Times New Roman" pitchFamily="18" charset="0"/>
              </a:rPr>
              <a:t>” or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a:t>
            </a:r>
            <a:r>
              <a:rPr lang="en-US" b="1" i="1" dirty="0" smtClean="0">
                <a:solidFill>
                  <a:schemeClr val="accent5">
                    <a:lumMod val="50000"/>
                  </a:schemeClr>
                </a:solidFill>
                <a:latin typeface="Times New Roman" pitchFamily="18" charset="0"/>
                <a:cs typeface="Times New Roman" pitchFamily="18" charset="0"/>
              </a:rPr>
              <a:t>I did not find the lab</a:t>
            </a:r>
            <a:r>
              <a:rPr lang="en-US" dirty="0" smtClean="0">
                <a:latin typeface="Times New Roman" pitchFamily="18" charset="0"/>
                <a:cs typeface="Times New Roman" pitchFamily="18" charset="0"/>
              </a:rPr>
              <a:t>”! The first labs will meet on </a:t>
            </a:r>
            <a:r>
              <a:rPr lang="en-US" b="1" dirty="0" smtClean="0">
                <a:solidFill>
                  <a:srgbClr val="FF0000"/>
                </a:solidFill>
                <a:latin typeface="Times New Roman" pitchFamily="18" charset="0"/>
                <a:cs typeface="Times New Roman" pitchFamily="18" charset="0"/>
              </a:rPr>
              <a:t>10/2/2014 </a:t>
            </a:r>
            <a:br>
              <a:rPr lang="en-US" b="1" dirty="0" smtClean="0">
                <a:solidFill>
                  <a:srgbClr val="FF0000"/>
                </a:solidFill>
                <a:latin typeface="Times New Roman" pitchFamily="18" charset="0"/>
                <a:cs typeface="Times New Roman" pitchFamily="18" charset="0"/>
              </a:rPr>
            </a:br>
            <a:r>
              <a:rPr lang="en-US" b="1" dirty="0" smtClean="0">
                <a:solidFill>
                  <a:srgbClr val="FF0000"/>
                </a:solidFill>
                <a:latin typeface="Times New Roman" pitchFamily="18" charset="0"/>
                <a:cs typeface="Times New Roman" pitchFamily="18" charset="0"/>
              </a:rPr>
              <a:t>at 1 pm</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Wait-listed students will be accommodated if space becomes available (N&lt;20): chemistry &gt; biochemistry &gt; other majors &gt; extension students, priority in within a group will be given to seniority</a:t>
            </a:r>
          </a:p>
          <a:p>
            <a:r>
              <a:rPr lang="en-US" dirty="0" smtClean="0">
                <a:latin typeface="Times New Roman" pitchFamily="18" charset="0"/>
                <a:cs typeface="Times New Roman" pitchFamily="18" charset="0"/>
              </a:rPr>
              <a:t>If you are added to the roster, the instructor will report you to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the department to been enrolled (usually at the end of week 1),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so do not ask about this issue before beginning of meeting 2. </a:t>
            </a:r>
          </a:p>
          <a:p>
            <a:r>
              <a:rPr lang="en-US" dirty="0" smtClean="0">
                <a:latin typeface="Times New Roman" pitchFamily="18" charset="0"/>
                <a:cs typeface="Times New Roman" pitchFamily="18" charset="0"/>
              </a:rPr>
              <a:t>Note that the online quiz system is independent from URSA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and is administered by the instructor! It will not be active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before the end of meeting 1.</a:t>
            </a:r>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pPr algn="ctr"/>
            <a:r>
              <a:rPr lang="en-US" sz="4000" dirty="0" smtClean="0">
                <a:solidFill>
                  <a:srgbClr val="002060"/>
                </a:solidFill>
                <a:latin typeface="Times New Roman" pitchFamily="18" charset="0"/>
                <a:cs typeface="Times New Roman" pitchFamily="18" charset="0"/>
              </a:rPr>
              <a:t>Administrative Issues</a:t>
            </a:r>
            <a:endParaRPr lang="en-US" sz="40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56905475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latin typeface="Times New Roman" pitchFamily="18" charset="0"/>
                <a:cs typeface="Times New Roman" pitchFamily="18" charset="0"/>
              </a:rPr>
              <a:t>The course reader bundle (= main reader (</a:t>
            </a:r>
            <a:r>
              <a:rPr lang="en-US" b="1" dirty="0" smtClean="0">
                <a:solidFill>
                  <a:srgbClr val="FF0000"/>
                </a:solidFill>
                <a:latin typeface="Times New Roman" pitchFamily="18" charset="0"/>
                <a:cs typeface="Times New Roman" pitchFamily="18" charset="0"/>
              </a:rPr>
              <a:t>dark red</a:t>
            </a:r>
            <a:r>
              <a:rPr lang="en-US" dirty="0" smtClean="0">
                <a:latin typeface="Times New Roman" pitchFamily="18" charset="0"/>
                <a:cs typeface="Times New Roman" pitchFamily="18" charset="0"/>
              </a:rPr>
              <a:t>), the Survival Kit reader (=SKR, </a:t>
            </a:r>
            <a:r>
              <a:rPr lang="en-US" b="1" dirty="0" smtClean="0">
                <a:solidFill>
                  <a:srgbClr val="FF0000"/>
                </a:solidFill>
                <a:latin typeface="Times New Roman" pitchFamily="18" charset="0"/>
                <a:cs typeface="Times New Roman" pitchFamily="18" charset="0"/>
              </a:rPr>
              <a:t>gold</a:t>
            </a:r>
            <a:r>
              <a:rPr lang="en-US" dirty="0" smtClean="0">
                <a:latin typeface="Times New Roman" pitchFamily="18" charset="0"/>
                <a:cs typeface="Times New Roman" pitchFamily="18" charset="0"/>
              </a:rPr>
              <a:t>) and the exam collection       (</a:t>
            </a:r>
            <a:r>
              <a:rPr lang="en-US" b="1" dirty="0" smtClean="0">
                <a:solidFill>
                  <a:srgbClr val="FF0000"/>
                </a:solidFill>
                <a:latin typeface="Times New Roman" pitchFamily="18" charset="0"/>
                <a:cs typeface="Times New Roman" pitchFamily="18" charset="0"/>
              </a:rPr>
              <a:t>light red</a:t>
            </a:r>
            <a:r>
              <a:rPr lang="en-US" dirty="0" smtClean="0">
                <a:latin typeface="Times New Roman" pitchFamily="18" charset="0"/>
                <a:cs typeface="Times New Roman" pitchFamily="18" charset="0"/>
              </a:rPr>
              <a:t>)) is available from Course Reader Materials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(1081 Westwood Blvd.) for $60. It is highly advisable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to have the latest version (Fall 2014) because this is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the basis for the experiments and the quizzes/final exam.</a:t>
            </a:r>
          </a:p>
          <a:p>
            <a:r>
              <a:rPr lang="en-US" dirty="0" smtClean="0">
                <a:latin typeface="Times New Roman" pitchFamily="18" charset="0"/>
                <a:cs typeface="Times New Roman" pitchFamily="18" charset="0"/>
              </a:rPr>
              <a:t>Recommended: </a:t>
            </a:r>
            <a:r>
              <a:rPr lang="en-US" dirty="0" err="1" smtClean="0">
                <a:latin typeface="Times New Roman" pitchFamily="18" charset="0"/>
                <a:cs typeface="Times New Roman" pitchFamily="18" charset="0"/>
              </a:rPr>
              <a:t>Mohrig</a:t>
            </a:r>
            <a:r>
              <a:rPr lang="en-US" dirty="0" smtClean="0">
                <a:latin typeface="Times New Roman" pitchFamily="18" charset="0"/>
                <a:cs typeface="Times New Roman" pitchFamily="18" charset="0"/>
              </a:rPr>
              <a:t> et al., Techniques in Organic Chemistry (online: $33.99 (3</a:t>
            </a:r>
            <a:r>
              <a:rPr lang="en-US" baseline="30000" dirty="0" smtClean="0">
                <a:latin typeface="Times New Roman" pitchFamily="18" charset="0"/>
                <a:cs typeface="Times New Roman" pitchFamily="18" charset="0"/>
              </a:rPr>
              <a:t>rd</a:t>
            </a:r>
            <a:r>
              <a:rPr lang="en-US" dirty="0" smtClean="0">
                <a:latin typeface="Times New Roman" pitchFamily="18" charset="0"/>
                <a:cs typeface="Times New Roman" pitchFamily="18" charset="0"/>
              </a:rPr>
              <a:t> edition, 360 days) or $43.99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(4</a:t>
            </a:r>
            <a:r>
              <a:rPr lang="en-US" baseline="30000" dirty="0" smtClean="0">
                <a:latin typeface="Times New Roman" pitchFamily="18" charset="0"/>
                <a:cs typeface="Times New Roman" pitchFamily="18" charset="0"/>
              </a:rPr>
              <a:t>th</a:t>
            </a:r>
            <a:r>
              <a:rPr lang="en-US" dirty="0" smtClean="0">
                <a:latin typeface="Times New Roman" pitchFamily="18" charset="0"/>
                <a:cs typeface="Times New Roman" pitchFamily="18" charset="0"/>
              </a:rPr>
              <a:t> edition, 180 days) via </a:t>
            </a:r>
            <a:r>
              <a:rPr lang="en-US" dirty="0" err="1" smtClean="0">
                <a:latin typeface="Times New Roman" pitchFamily="18" charset="0"/>
                <a:cs typeface="Times New Roman" pitchFamily="18" charset="0"/>
              </a:rPr>
              <a:t>coursesmart</a:t>
            </a:r>
            <a:r>
              <a:rPr lang="en-US" dirty="0" smtClean="0">
                <a:latin typeface="Times New Roman" pitchFamily="18" charset="0"/>
                <a:cs typeface="Times New Roman" pitchFamily="18" charset="0"/>
              </a:rPr>
              <a:t>), most students </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usually </a:t>
            </a:r>
            <a:r>
              <a:rPr lang="en-US" dirty="0" smtClean="0">
                <a:latin typeface="Times New Roman" pitchFamily="18" charset="0"/>
                <a:cs typeface="Times New Roman" pitchFamily="18" charset="0"/>
              </a:rPr>
              <a:t>have a copy already if they were recently enrolled </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in </a:t>
            </a:r>
            <a:r>
              <a:rPr lang="en-US" dirty="0" smtClean="0">
                <a:latin typeface="Times New Roman" pitchFamily="18" charset="0"/>
                <a:cs typeface="Times New Roman" pitchFamily="18" charset="0"/>
              </a:rPr>
              <a:t>Chem 30AL </a:t>
            </a:r>
          </a:p>
          <a:p>
            <a:r>
              <a:rPr lang="en-US" dirty="0" smtClean="0">
                <a:latin typeface="Times New Roman" pitchFamily="18" charset="0"/>
                <a:cs typeface="Times New Roman" pitchFamily="18" charset="0"/>
              </a:rPr>
              <a:t>Organic textbook for reference i.e., Brown and Foote, </a:t>
            </a:r>
            <a:r>
              <a:rPr lang="en-US" dirty="0" err="1" smtClean="0">
                <a:latin typeface="Times New Roman" pitchFamily="18" charset="0"/>
                <a:cs typeface="Times New Roman" pitchFamily="18" charset="0"/>
              </a:rPr>
              <a:t>McMurry</a:t>
            </a:r>
            <a:r>
              <a:rPr lang="en-US" dirty="0" smtClean="0">
                <a:latin typeface="Times New Roman" pitchFamily="18" charset="0"/>
                <a:cs typeface="Times New Roman" pitchFamily="18" charset="0"/>
              </a:rPr>
              <a:t>, Wade, </a:t>
            </a:r>
            <a:r>
              <a:rPr lang="en-US" dirty="0" err="1" smtClean="0">
                <a:latin typeface="Times New Roman" pitchFamily="18" charset="0"/>
                <a:cs typeface="Times New Roman" pitchFamily="18" charset="0"/>
              </a:rPr>
              <a:t>Vollhardt</a:t>
            </a:r>
            <a:r>
              <a:rPr lang="en-US" dirty="0" smtClean="0">
                <a:latin typeface="Times New Roman" pitchFamily="18" charset="0"/>
                <a:cs typeface="Times New Roman" pitchFamily="18" charset="0"/>
              </a:rPr>
              <a:t> and </a:t>
            </a:r>
            <a:r>
              <a:rPr lang="en-US" dirty="0" err="1" smtClean="0">
                <a:latin typeface="Times New Roman" pitchFamily="18" charset="0"/>
                <a:cs typeface="Times New Roman" pitchFamily="18" charset="0"/>
              </a:rPr>
              <a:t>Schore</a:t>
            </a:r>
            <a:r>
              <a:rPr lang="en-US" dirty="0" smtClean="0">
                <a:latin typeface="Times New Roman" pitchFamily="18" charset="0"/>
                <a:cs typeface="Times New Roman" pitchFamily="18" charset="0"/>
              </a:rPr>
              <a:t>, etc.</a:t>
            </a:r>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pPr algn="ctr"/>
            <a:r>
              <a:rPr lang="en-US" sz="4000" dirty="0" smtClean="0">
                <a:solidFill>
                  <a:srgbClr val="002060"/>
                </a:solidFill>
                <a:latin typeface="Times New Roman" pitchFamily="18" charset="0"/>
                <a:cs typeface="Times New Roman" pitchFamily="18" charset="0"/>
              </a:rPr>
              <a:t>Textbooks/Readers</a:t>
            </a:r>
            <a:endParaRPr lang="en-US" sz="40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198693783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371600"/>
            <a:ext cx="8305800" cy="5029200"/>
          </a:xfrm>
        </p:spPr>
        <p:txBody>
          <a:bodyPr>
            <a:noAutofit/>
          </a:bodyPr>
          <a:lstStyle/>
          <a:p>
            <a:r>
              <a:rPr lang="en-US" sz="2400" b="1" dirty="0" smtClean="0">
                <a:latin typeface="Times New Roman" pitchFamily="18" charset="0"/>
                <a:cs typeface="Times New Roman" pitchFamily="18" charset="0"/>
              </a:rPr>
              <a:t>Pre-lab write-up (for more details consult your TA)</a:t>
            </a:r>
          </a:p>
          <a:p>
            <a:pPr lvl="1"/>
            <a:r>
              <a:rPr lang="en-US" sz="2200" dirty="0" smtClean="0">
                <a:solidFill>
                  <a:srgbClr val="000066"/>
                </a:solidFill>
                <a:latin typeface="Times New Roman" pitchFamily="18" charset="0"/>
                <a:cs typeface="Times New Roman" pitchFamily="18" charset="0"/>
              </a:rPr>
              <a:t>Title</a:t>
            </a:r>
          </a:p>
          <a:p>
            <a:pPr lvl="1"/>
            <a:r>
              <a:rPr lang="en-US" sz="2200" dirty="0" smtClean="0">
                <a:solidFill>
                  <a:srgbClr val="000066"/>
                </a:solidFill>
                <a:latin typeface="Times New Roman" pitchFamily="18" charset="0"/>
                <a:cs typeface="Times New Roman" pitchFamily="18" charset="0"/>
              </a:rPr>
              <a:t>Purpose</a:t>
            </a:r>
          </a:p>
          <a:p>
            <a:pPr lvl="1"/>
            <a:r>
              <a:rPr lang="en-US" sz="2200" dirty="0" smtClean="0">
                <a:solidFill>
                  <a:srgbClr val="000066"/>
                </a:solidFill>
                <a:latin typeface="Times New Roman" pitchFamily="18" charset="0"/>
                <a:cs typeface="Times New Roman" pitchFamily="18" charset="0"/>
              </a:rPr>
              <a:t>Introduction (balanced chemical equations, mechanism, </a:t>
            </a:r>
            <a:br>
              <a:rPr lang="en-US" sz="2200" dirty="0" smtClean="0">
                <a:solidFill>
                  <a:srgbClr val="000066"/>
                </a:solidFill>
                <a:latin typeface="Times New Roman" pitchFamily="18" charset="0"/>
                <a:cs typeface="Times New Roman" pitchFamily="18" charset="0"/>
              </a:rPr>
            </a:br>
            <a:r>
              <a:rPr lang="en-US" sz="2200" dirty="0" smtClean="0">
                <a:solidFill>
                  <a:srgbClr val="000066"/>
                </a:solidFill>
                <a:latin typeface="Times New Roman" pitchFamily="18" charset="0"/>
                <a:cs typeface="Times New Roman" pitchFamily="18" charset="0"/>
              </a:rPr>
              <a:t>key steps in the procedure)</a:t>
            </a:r>
          </a:p>
          <a:p>
            <a:pPr lvl="1"/>
            <a:r>
              <a:rPr lang="en-US" sz="2200" dirty="0" smtClean="0">
                <a:solidFill>
                  <a:srgbClr val="000066"/>
                </a:solidFill>
                <a:latin typeface="Times New Roman" pitchFamily="18" charset="0"/>
                <a:cs typeface="Times New Roman" pitchFamily="18" charset="0"/>
              </a:rPr>
              <a:t>Detailed procedure</a:t>
            </a:r>
          </a:p>
          <a:p>
            <a:pPr lvl="1"/>
            <a:r>
              <a:rPr lang="en-US" sz="2200" dirty="0" smtClean="0">
                <a:solidFill>
                  <a:srgbClr val="000066"/>
                </a:solidFill>
                <a:latin typeface="Times New Roman" pitchFamily="18" charset="0"/>
                <a:cs typeface="Times New Roman" pitchFamily="18" charset="0"/>
              </a:rPr>
              <a:t>Safety information of </a:t>
            </a:r>
            <a:r>
              <a:rPr lang="en-US" sz="2200" i="1" dirty="0" smtClean="0">
                <a:solidFill>
                  <a:srgbClr val="000066"/>
                </a:solidFill>
                <a:latin typeface="Times New Roman" pitchFamily="18" charset="0"/>
                <a:cs typeface="Times New Roman" pitchFamily="18" charset="0"/>
              </a:rPr>
              <a:t>ALL</a:t>
            </a:r>
            <a:r>
              <a:rPr lang="en-US" sz="2200" dirty="0" smtClean="0">
                <a:solidFill>
                  <a:srgbClr val="000066"/>
                </a:solidFill>
                <a:latin typeface="Times New Roman" pitchFamily="18" charset="0"/>
                <a:cs typeface="Times New Roman" pitchFamily="18" charset="0"/>
              </a:rPr>
              <a:t> chemicals used in the project</a:t>
            </a:r>
          </a:p>
          <a:p>
            <a:pPr lvl="1"/>
            <a:r>
              <a:rPr lang="en-US" sz="2200" dirty="0" smtClean="0">
                <a:solidFill>
                  <a:srgbClr val="000066"/>
                </a:solidFill>
                <a:latin typeface="Times New Roman" pitchFamily="18" charset="0"/>
                <a:cs typeface="Times New Roman" pitchFamily="18" charset="0"/>
              </a:rPr>
              <a:t>Physical properties of </a:t>
            </a:r>
            <a:r>
              <a:rPr lang="en-US" sz="2200" i="1" dirty="0" smtClean="0">
                <a:solidFill>
                  <a:srgbClr val="000066"/>
                </a:solidFill>
                <a:latin typeface="Times New Roman" pitchFamily="18" charset="0"/>
                <a:cs typeface="Times New Roman" pitchFamily="18" charset="0"/>
              </a:rPr>
              <a:t>ALL</a:t>
            </a:r>
            <a:r>
              <a:rPr lang="en-US" sz="2200" dirty="0" smtClean="0">
                <a:solidFill>
                  <a:srgbClr val="000066"/>
                </a:solidFill>
                <a:latin typeface="Times New Roman" pitchFamily="18" charset="0"/>
                <a:cs typeface="Times New Roman" pitchFamily="18" charset="0"/>
              </a:rPr>
              <a:t> chemicals (melting point, boiling point, solubility, etc.)</a:t>
            </a:r>
          </a:p>
          <a:p>
            <a:pPr lvl="1"/>
            <a:r>
              <a:rPr lang="en-US" sz="2200" dirty="0" smtClean="0">
                <a:solidFill>
                  <a:srgbClr val="000066"/>
                </a:solidFill>
                <a:latin typeface="Times New Roman" pitchFamily="18" charset="0"/>
                <a:cs typeface="Times New Roman" pitchFamily="18" charset="0"/>
              </a:rPr>
              <a:t>Spectroscopic information (Xerox copy of infrared spectra (reactants and product) have to be included)</a:t>
            </a:r>
          </a:p>
          <a:p>
            <a:pPr lvl="1"/>
            <a:r>
              <a:rPr lang="en-US" sz="2200" dirty="0" smtClean="0">
                <a:solidFill>
                  <a:srgbClr val="000066"/>
                </a:solidFill>
                <a:latin typeface="Times New Roman" pitchFamily="18" charset="0"/>
                <a:cs typeface="Times New Roman" pitchFamily="18" charset="0"/>
              </a:rPr>
              <a:t>Reference section</a:t>
            </a:r>
          </a:p>
          <a:p>
            <a:pPr lvl="1"/>
            <a:r>
              <a:rPr lang="en-US" sz="2200" dirty="0" smtClean="0">
                <a:solidFill>
                  <a:srgbClr val="000066"/>
                </a:solidFill>
                <a:latin typeface="Times New Roman" pitchFamily="18" charset="0"/>
                <a:cs typeface="Times New Roman" pitchFamily="18" charset="0"/>
              </a:rPr>
              <a:t>Answers to pre-lab questions posted on the course website </a:t>
            </a:r>
            <a:br>
              <a:rPr lang="en-US" sz="2200" dirty="0" smtClean="0">
                <a:solidFill>
                  <a:srgbClr val="000066"/>
                </a:solidFill>
                <a:latin typeface="Times New Roman" pitchFamily="18" charset="0"/>
                <a:cs typeface="Times New Roman" pitchFamily="18" charset="0"/>
              </a:rPr>
            </a:br>
            <a:r>
              <a:rPr lang="en-US" sz="2200" dirty="0" smtClean="0">
                <a:solidFill>
                  <a:srgbClr val="000066"/>
                </a:solidFill>
                <a:latin typeface="Times New Roman" pitchFamily="18" charset="0"/>
                <a:cs typeface="Times New Roman" pitchFamily="18" charset="0"/>
              </a:rPr>
              <a:t>(for sample report see SKR 9)</a:t>
            </a:r>
          </a:p>
        </p:txBody>
      </p:sp>
      <p:sp>
        <p:nvSpPr>
          <p:cNvPr id="3" name="Title 2"/>
          <p:cNvSpPr>
            <a:spLocks noGrp="1"/>
          </p:cNvSpPr>
          <p:nvPr>
            <p:ph type="title"/>
          </p:nvPr>
        </p:nvSpPr>
        <p:spPr/>
        <p:txBody>
          <a:bodyPr>
            <a:normAutofit/>
          </a:bodyPr>
          <a:lstStyle/>
          <a:p>
            <a:pPr algn="ctr"/>
            <a:r>
              <a:rPr lang="en-US" sz="4000" dirty="0" smtClean="0">
                <a:solidFill>
                  <a:srgbClr val="002060"/>
                </a:solidFill>
                <a:latin typeface="Times New Roman" pitchFamily="18" charset="0"/>
                <a:cs typeface="Times New Roman" pitchFamily="18" charset="0"/>
              </a:rPr>
              <a:t>Preparation for In-lab Meeting I</a:t>
            </a:r>
            <a:endParaRPr lang="en-US" sz="40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213357987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additive="base">
                                        <p:cTn id="4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2">
                                            <p:txEl>
                                              <p:pRg st="8" end="8"/>
                                            </p:txEl>
                                          </p:spTgt>
                                        </p:tgtEl>
                                        <p:attrNameLst>
                                          <p:attrName>style.visibility</p:attrName>
                                        </p:attrNameLst>
                                      </p:cBhvr>
                                      <p:to>
                                        <p:strVal val="visible"/>
                                      </p:to>
                                    </p:set>
                                    <p:anim calcmode="lin" valueType="num">
                                      <p:cBhvr additive="base">
                                        <p:cTn id="5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2">
                                            <p:txEl>
                                              <p:pRg st="9" end="9"/>
                                            </p:txEl>
                                          </p:spTgt>
                                        </p:tgtEl>
                                        <p:attrNameLst>
                                          <p:attrName>style.visibility</p:attrName>
                                        </p:attrNameLst>
                                      </p:cBhvr>
                                      <p:to>
                                        <p:strVal val="visible"/>
                                      </p:to>
                                    </p:set>
                                    <p:anim calcmode="lin" valueType="num">
                                      <p:cBhvr additive="base">
                                        <p:cTn id="61"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382000" cy="4572000"/>
          </a:xfrm>
        </p:spPr>
        <p:txBody>
          <a:bodyPr>
            <a:normAutofit fontScale="92500" lnSpcReduction="10000"/>
          </a:bodyPr>
          <a:lstStyle/>
          <a:p>
            <a:r>
              <a:rPr lang="en-US" b="1" dirty="0" smtClean="0">
                <a:solidFill>
                  <a:srgbClr val="660033"/>
                </a:solidFill>
              </a:rPr>
              <a:t>Online quizzes</a:t>
            </a:r>
          </a:p>
          <a:p>
            <a:pPr lvl="1"/>
            <a:r>
              <a:rPr lang="en-US" dirty="0">
                <a:solidFill>
                  <a:srgbClr val="660033"/>
                </a:solidFill>
                <a:latin typeface="Times New Roman" pitchFamily="18" charset="0"/>
                <a:cs typeface="Times New Roman" pitchFamily="18" charset="0"/>
              </a:rPr>
              <a:t>Take the online quiz if is required </a:t>
            </a:r>
            <a:r>
              <a:rPr lang="en-US" dirty="0" smtClean="0">
                <a:solidFill>
                  <a:srgbClr val="660033"/>
                </a:solidFill>
                <a:latin typeface="Times New Roman" pitchFamily="18" charset="0"/>
                <a:cs typeface="Times New Roman" pitchFamily="18" charset="0"/>
              </a:rPr>
              <a:t>(meeting 2 through meeting 8) </a:t>
            </a:r>
            <a:r>
              <a:rPr lang="en-US" dirty="0">
                <a:solidFill>
                  <a:srgbClr val="660033"/>
                </a:solidFill>
                <a:latin typeface="Times New Roman" pitchFamily="18" charset="0"/>
                <a:cs typeface="Times New Roman" pitchFamily="18" charset="0"/>
              </a:rPr>
              <a:t>until </a:t>
            </a:r>
            <a:r>
              <a:rPr lang="en-US" b="1" dirty="0">
                <a:solidFill>
                  <a:srgbClr val="660033"/>
                </a:solidFill>
                <a:latin typeface="Times New Roman" pitchFamily="18" charset="0"/>
                <a:cs typeface="Times New Roman" pitchFamily="18" charset="0"/>
              </a:rPr>
              <a:t>60 minutes </a:t>
            </a:r>
            <a:r>
              <a:rPr lang="en-US" dirty="0">
                <a:solidFill>
                  <a:srgbClr val="660033"/>
                </a:solidFill>
                <a:latin typeface="Times New Roman" pitchFamily="18" charset="0"/>
                <a:cs typeface="Times New Roman" pitchFamily="18" charset="0"/>
              </a:rPr>
              <a:t>before your in-lab meeting. </a:t>
            </a:r>
            <a:r>
              <a:rPr lang="en-US" dirty="0" smtClean="0">
                <a:solidFill>
                  <a:srgbClr val="660033"/>
                </a:solidFill>
                <a:latin typeface="Times New Roman" pitchFamily="18" charset="0"/>
                <a:cs typeface="Times New Roman" pitchFamily="18" charset="0"/>
              </a:rPr>
              <a:t>However, it </a:t>
            </a:r>
            <a:r>
              <a:rPr lang="en-US" dirty="0">
                <a:solidFill>
                  <a:srgbClr val="660033"/>
                </a:solidFill>
                <a:latin typeface="Times New Roman" pitchFamily="18" charset="0"/>
                <a:cs typeface="Times New Roman" pitchFamily="18" charset="0"/>
              </a:rPr>
              <a:t>is not advisable to wait until 12 pm </a:t>
            </a:r>
            <a:r>
              <a:rPr lang="en-US" dirty="0" smtClean="0">
                <a:solidFill>
                  <a:srgbClr val="660033"/>
                </a:solidFill>
                <a:latin typeface="Times New Roman" pitchFamily="18" charset="0"/>
                <a:cs typeface="Times New Roman" pitchFamily="18" charset="0"/>
              </a:rPr>
              <a:t>to </a:t>
            </a:r>
            <a:r>
              <a:rPr lang="en-US" dirty="0">
                <a:solidFill>
                  <a:srgbClr val="660033"/>
                </a:solidFill>
                <a:latin typeface="Times New Roman" pitchFamily="18" charset="0"/>
                <a:cs typeface="Times New Roman" pitchFamily="18" charset="0"/>
              </a:rPr>
              <a:t>take the online </a:t>
            </a:r>
            <a:r>
              <a:rPr lang="en-US" dirty="0" smtClean="0">
                <a:solidFill>
                  <a:srgbClr val="660033"/>
                </a:solidFill>
                <a:latin typeface="Times New Roman" pitchFamily="18" charset="0"/>
                <a:cs typeface="Times New Roman" pitchFamily="18" charset="0"/>
              </a:rPr>
              <a:t>quiz</a:t>
            </a:r>
            <a:r>
              <a:rPr lang="en-US" dirty="0">
                <a:solidFill>
                  <a:srgbClr val="660033"/>
                </a:solidFill>
                <a:latin typeface="Times New Roman" pitchFamily="18" charset="0"/>
                <a:cs typeface="Times New Roman" pitchFamily="18" charset="0"/>
              </a:rPr>
              <a:t> </a:t>
            </a:r>
            <a:r>
              <a:rPr lang="en-US" dirty="0" smtClean="0">
                <a:solidFill>
                  <a:srgbClr val="660033"/>
                </a:solidFill>
                <a:latin typeface="Times New Roman" pitchFamily="18" charset="0"/>
                <a:cs typeface="Times New Roman" pitchFamily="18" charset="0"/>
              </a:rPr>
              <a:t>in case technically difficulties arise.</a:t>
            </a:r>
          </a:p>
          <a:p>
            <a:pPr lvl="1"/>
            <a:r>
              <a:rPr lang="en-US" dirty="0" smtClean="0">
                <a:solidFill>
                  <a:srgbClr val="660033"/>
                </a:solidFill>
                <a:latin typeface="Times New Roman" pitchFamily="18" charset="0"/>
                <a:cs typeface="Times New Roman" pitchFamily="18" charset="0"/>
              </a:rPr>
              <a:t>The </a:t>
            </a:r>
            <a:r>
              <a:rPr lang="en-US" dirty="0">
                <a:solidFill>
                  <a:srgbClr val="660033"/>
                </a:solidFill>
                <a:latin typeface="Times New Roman" pitchFamily="18" charset="0"/>
                <a:cs typeface="Times New Roman" pitchFamily="18" charset="0"/>
              </a:rPr>
              <a:t>link to the online quiz is posted on </a:t>
            </a:r>
            <a:r>
              <a:rPr lang="en-US" dirty="0" smtClean="0">
                <a:solidFill>
                  <a:srgbClr val="660033"/>
                </a:solidFill>
                <a:latin typeface="Times New Roman" pitchFamily="18" charset="0"/>
                <a:cs typeface="Times New Roman" pitchFamily="18" charset="0"/>
              </a:rPr>
              <a:t>the homework </a:t>
            </a:r>
            <a:r>
              <a:rPr lang="en-US" dirty="0">
                <a:solidFill>
                  <a:srgbClr val="660033"/>
                </a:solidFill>
                <a:latin typeface="Times New Roman" pitchFamily="18" charset="0"/>
                <a:cs typeface="Times New Roman" pitchFamily="18" charset="0"/>
              </a:rPr>
              <a:t>assignment. </a:t>
            </a:r>
            <a:endParaRPr lang="en-US" dirty="0" smtClean="0">
              <a:solidFill>
                <a:srgbClr val="660033"/>
              </a:solidFill>
              <a:latin typeface="Times New Roman" pitchFamily="18" charset="0"/>
              <a:cs typeface="Times New Roman" pitchFamily="18" charset="0"/>
            </a:endParaRPr>
          </a:p>
          <a:p>
            <a:pPr lvl="1"/>
            <a:r>
              <a:rPr lang="en-US" dirty="0" smtClean="0">
                <a:solidFill>
                  <a:srgbClr val="660033"/>
                </a:solidFill>
                <a:latin typeface="Times New Roman" pitchFamily="18" charset="0"/>
                <a:cs typeface="Times New Roman" pitchFamily="18" charset="0"/>
              </a:rPr>
              <a:t>Note </a:t>
            </a:r>
            <a:r>
              <a:rPr lang="en-US" dirty="0">
                <a:solidFill>
                  <a:srgbClr val="660033"/>
                </a:solidFill>
                <a:latin typeface="Times New Roman" pitchFamily="18" charset="0"/>
                <a:cs typeface="Times New Roman" pitchFamily="18" charset="0"/>
              </a:rPr>
              <a:t>that even though you can view/print the online quiz several times, you can take the quiz only once. </a:t>
            </a:r>
            <a:endParaRPr lang="en-US" dirty="0" smtClean="0">
              <a:solidFill>
                <a:srgbClr val="660033"/>
              </a:solidFill>
              <a:latin typeface="Times New Roman" pitchFamily="18" charset="0"/>
              <a:cs typeface="Times New Roman" pitchFamily="18" charset="0"/>
            </a:endParaRPr>
          </a:p>
          <a:p>
            <a:pPr lvl="1"/>
            <a:r>
              <a:rPr lang="en-US" dirty="0" smtClean="0">
                <a:solidFill>
                  <a:srgbClr val="660033"/>
                </a:solidFill>
                <a:latin typeface="Times New Roman" pitchFamily="18" charset="0"/>
                <a:cs typeface="Times New Roman" pitchFamily="18" charset="0"/>
              </a:rPr>
              <a:t>No </a:t>
            </a:r>
            <a:r>
              <a:rPr lang="en-US" dirty="0">
                <a:solidFill>
                  <a:srgbClr val="660033"/>
                </a:solidFill>
                <a:latin typeface="Times New Roman" pitchFamily="18" charset="0"/>
                <a:cs typeface="Times New Roman" pitchFamily="18" charset="0"/>
              </a:rPr>
              <a:t>answer keys will  be posted. If you have problems with the quizzes (less than 7 points), you should see the teaching assistant or the instructor to clarify topics before you attend the lab. </a:t>
            </a:r>
            <a:endParaRPr lang="en-US" dirty="0" smtClean="0">
              <a:solidFill>
                <a:srgbClr val="660033"/>
              </a:solidFill>
              <a:latin typeface="Times New Roman" pitchFamily="18" charset="0"/>
              <a:cs typeface="Times New Roman" pitchFamily="18" charset="0"/>
            </a:endParaRPr>
          </a:p>
          <a:p>
            <a:pPr lvl="1"/>
            <a:r>
              <a:rPr lang="en-US" b="1" dirty="0" smtClean="0">
                <a:solidFill>
                  <a:srgbClr val="C00000"/>
                </a:solidFill>
                <a:latin typeface="Times New Roman" pitchFamily="18" charset="0"/>
                <a:cs typeface="Times New Roman" pitchFamily="18" charset="0"/>
              </a:rPr>
              <a:t>The first quiz will not be active before 10/8/2014 at 2 pm due </a:t>
            </a:r>
            <a:r>
              <a:rPr lang="en-US" b="1" dirty="0" smtClean="0">
                <a:solidFill>
                  <a:srgbClr val="C00000"/>
                </a:solidFill>
                <a:latin typeface="Times New Roman" pitchFamily="18" charset="0"/>
                <a:cs typeface="Times New Roman" pitchFamily="18" charset="0"/>
              </a:rPr>
              <a:t/>
            </a:r>
            <a:br>
              <a:rPr lang="en-US" b="1" dirty="0" smtClean="0">
                <a:solidFill>
                  <a:srgbClr val="C00000"/>
                </a:solidFill>
                <a:latin typeface="Times New Roman" pitchFamily="18" charset="0"/>
                <a:cs typeface="Times New Roman" pitchFamily="18" charset="0"/>
              </a:rPr>
            </a:br>
            <a:r>
              <a:rPr lang="en-US" b="1" dirty="0" smtClean="0">
                <a:solidFill>
                  <a:srgbClr val="C00000"/>
                </a:solidFill>
                <a:latin typeface="Times New Roman" pitchFamily="18" charset="0"/>
                <a:cs typeface="Times New Roman" pitchFamily="18" charset="0"/>
              </a:rPr>
              <a:t>to </a:t>
            </a:r>
            <a:r>
              <a:rPr lang="en-US" b="1" dirty="0" smtClean="0">
                <a:solidFill>
                  <a:srgbClr val="C00000"/>
                </a:solidFill>
                <a:latin typeface="Times New Roman" pitchFamily="18" charset="0"/>
                <a:cs typeface="Times New Roman" pitchFamily="18" charset="0"/>
              </a:rPr>
              <a:t>enrollment issues. Please check early if you can log on to </a:t>
            </a:r>
            <a:r>
              <a:rPr lang="en-US" b="1" dirty="0" smtClean="0">
                <a:solidFill>
                  <a:srgbClr val="C00000"/>
                </a:solidFill>
                <a:latin typeface="Times New Roman" pitchFamily="18" charset="0"/>
                <a:cs typeface="Times New Roman" pitchFamily="18" charset="0"/>
              </a:rPr>
              <a:t/>
            </a:r>
            <a:br>
              <a:rPr lang="en-US" b="1" dirty="0" smtClean="0">
                <a:solidFill>
                  <a:srgbClr val="C00000"/>
                </a:solidFill>
                <a:latin typeface="Times New Roman" pitchFamily="18" charset="0"/>
                <a:cs typeface="Times New Roman" pitchFamily="18" charset="0"/>
              </a:rPr>
            </a:br>
            <a:r>
              <a:rPr lang="en-US" b="1" dirty="0" smtClean="0">
                <a:solidFill>
                  <a:srgbClr val="C00000"/>
                </a:solidFill>
                <a:latin typeface="Times New Roman" pitchFamily="18" charset="0"/>
                <a:cs typeface="Times New Roman" pitchFamily="18" charset="0"/>
              </a:rPr>
              <a:t>the </a:t>
            </a:r>
            <a:r>
              <a:rPr lang="en-US" b="1" dirty="0" smtClean="0">
                <a:solidFill>
                  <a:srgbClr val="C00000"/>
                </a:solidFill>
                <a:latin typeface="Times New Roman" pitchFamily="18" charset="0"/>
                <a:cs typeface="Times New Roman" pitchFamily="18" charset="0"/>
              </a:rPr>
              <a:t>system so that any problems can be resolved if needed.</a:t>
            </a:r>
            <a:endParaRPr lang="en-US" b="1" dirty="0">
              <a:solidFill>
                <a:srgbClr val="C00000"/>
              </a:solidFill>
            </a:endParaRPr>
          </a:p>
        </p:txBody>
      </p:sp>
      <p:sp>
        <p:nvSpPr>
          <p:cNvPr id="3" name="Title 2"/>
          <p:cNvSpPr>
            <a:spLocks noGrp="1"/>
          </p:cNvSpPr>
          <p:nvPr>
            <p:ph type="title"/>
          </p:nvPr>
        </p:nvSpPr>
        <p:spPr/>
        <p:txBody>
          <a:bodyPr/>
          <a:lstStyle/>
          <a:p>
            <a:pPr algn="ctr"/>
            <a:r>
              <a:rPr lang="en-US" sz="4400" dirty="0">
                <a:solidFill>
                  <a:srgbClr val="002060"/>
                </a:solidFill>
                <a:latin typeface="Times New Roman" pitchFamily="18" charset="0"/>
                <a:cs typeface="Times New Roman" pitchFamily="18" charset="0"/>
              </a:rPr>
              <a:t>Preparation for </a:t>
            </a:r>
            <a:r>
              <a:rPr lang="en-US" sz="4400" dirty="0" smtClean="0">
                <a:solidFill>
                  <a:srgbClr val="002060"/>
                </a:solidFill>
                <a:latin typeface="Times New Roman" pitchFamily="18" charset="0"/>
                <a:cs typeface="Times New Roman" pitchFamily="18" charset="0"/>
              </a:rPr>
              <a:t>In-lab Meeting II</a:t>
            </a:r>
            <a:endParaRPr lang="en-US" dirty="0"/>
          </a:p>
        </p:txBody>
      </p:sp>
    </p:spTree>
    <p:extLst>
      <p:ext uri="{BB962C8B-B14F-4D97-AF65-F5344CB8AC3E}">
        <p14:creationId xmlns:p14="http://schemas.microsoft.com/office/powerpoint/2010/main" val="430786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b="1" dirty="0">
                <a:solidFill>
                  <a:srgbClr val="C00000"/>
                </a:solidFill>
                <a:latin typeface="Times New Roman" pitchFamily="18" charset="0"/>
                <a:cs typeface="Times New Roman" pitchFamily="18" charset="0"/>
              </a:rPr>
              <a:t>Bottom line: The better you understand what you are about to do, the easier it will be in the lab. If you put in the time beforehand, you will be less stressed in the lab. Copying reports from friends/room mates, etc. might safe time initially, but it will show in the end (=final exam), where many of these students have experienced a Waterloo in the final exams.</a:t>
            </a:r>
          </a:p>
          <a:p>
            <a:endParaRPr lang="en-US" dirty="0"/>
          </a:p>
        </p:txBody>
      </p:sp>
      <p:sp>
        <p:nvSpPr>
          <p:cNvPr id="3" name="Title 2"/>
          <p:cNvSpPr>
            <a:spLocks noGrp="1"/>
          </p:cNvSpPr>
          <p:nvPr>
            <p:ph type="title"/>
          </p:nvPr>
        </p:nvSpPr>
        <p:spPr/>
        <p:txBody>
          <a:bodyPr/>
          <a:lstStyle/>
          <a:p>
            <a:pPr algn="ctr"/>
            <a:r>
              <a:rPr lang="en-US" sz="4400" dirty="0">
                <a:solidFill>
                  <a:srgbClr val="002060"/>
                </a:solidFill>
                <a:latin typeface="Times New Roman" pitchFamily="18" charset="0"/>
                <a:cs typeface="Times New Roman" pitchFamily="18" charset="0"/>
              </a:rPr>
              <a:t>Preparation for </a:t>
            </a:r>
            <a:r>
              <a:rPr lang="en-US" sz="4400" dirty="0" smtClean="0">
                <a:solidFill>
                  <a:srgbClr val="002060"/>
                </a:solidFill>
                <a:latin typeface="Times New Roman" pitchFamily="18" charset="0"/>
                <a:cs typeface="Times New Roman" pitchFamily="18" charset="0"/>
              </a:rPr>
              <a:t>In-lab Meeting III</a:t>
            </a:r>
            <a:endParaRPr lang="en-US" dirty="0"/>
          </a:p>
        </p:txBody>
      </p:sp>
    </p:spTree>
    <p:extLst>
      <p:ext uri="{BB962C8B-B14F-4D97-AF65-F5344CB8AC3E}">
        <p14:creationId xmlns:p14="http://schemas.microsoft.com/office/powerpoint/2010/main" val="30635525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077200" cy="5105400"/>
          </a:xfrm>
        </p:spPr>
        <p:txBody>
          <a:bodyPr>
            <a:normAutofit fontScale="70000" lnSpcReduction="20000"/>
          </a:bodyPr>
          <a:lstStyle/>
          <a:p>
            <a:r>
              <a:rPr lang="en-US" dirty="0" smtClean="0">
                <a:latin typeface="Times New Roman" pitchFamily="18" charset="0"/>
                <a:cs typeface="Times New Roman" pitchFamily="18" charset="0"/>
              </a:rPr>
              <a:t>In-lab quiz (20 points max, starting meeting 2, seven total)</a:t>
            </a:r>
          </a:p>
          <a:p>
            <a:r>
              <a:rPr lang="en-US" dirty="0" smtClean="0">
                <a:latin typeface="Times New Roman" pitchFamily="18" charset="0"/>
                <a:cs typeface="Times New Roman" pitchFamily="18" charset="0"/>
              </a:rPr>
              <a:t>Online quiz (10 points max, starting meeting 2, seven total)</a:t>
            </a:r>
          </a:p>
          <a:p>
            <a:r>
              <a:rPr lang="en-US" dirty="0" smtClean="0">
                <a:latin typeface="Times New Roman" pitchFamily="18" charset="0"/>
                <a:cs typeface="Times New Roman" pitchFamily="18" charset="0"/>
              </a:rPr>
              <a:t>Infrared assignment (40 points max, due </a:t>
            </a:r>
            <a:r>
              <a:rPr lang="en-US" b="1" dirty="0" smtClean="0">
                <a:solidFill>
                  <a:srgbClr val="C00000"/>
                </a:solidFill>
                <a:latin typeface="Times New Roman" pitchFamily="18" charset="0"/>
                <a:cs typeface="Times New Roman" pitchFamily="18" charset="0"/>
              </a:rPr>
              <a:t>October 17, 2014 at 4:30 pm</a:t>
            </a:r>
            <a:r>
              <a:rPr lang="en-US" dirty="0" smtClean="0">
                <a:latin typeface="Times New Roman" pitchFamily="18" charset="0"/>
                <a:cs typeface="Times New Roman" pitchFamily="18" charset="0"/>
              </a:rPr>
              <a:t>, no late submissions will be accepted)</a:t>
            </a:r>
          </a:p>
          <a:p>
            <a:r>
              <a:rPr lang="en-US" dirty="0" smtClean="0">
                <a:latin typeface="Times New Roman" pitchFamily="18" charset="0"/>
                <a:cs typeface="Times New Roman" pitchFamily="18" charset="0"/>
              </a:rPr>
              <a:t>Extra credit project (20 points= 5 points pre-lab + 15 points report, no late submissions will be accepted)</a:t>
            </a:r>
          </a:p>
          <a:p>
            <a:r>
              <a:rPr lang="en-US" dirty="0" smtClean="0">
                <a:latin typeface="Times New Roman" pitchFamily="18" charset="0"/>
                <a:cs typeface="Times New Roman" pitchFamily="18" charset="0"/>
              </a:rPr>
              <a:t>Library assignment (10 points)</a:t>
            </a:r>
          </a:p>
          <a:p>
            <a:r>
              <a:rPr lang="en-US" dirty="0" smtClean="0">
                <a:latin typeface="Times New Roman" pitchFamily="18" charset="0"/>
                <a:cs typeface="Times New Roman" pitchFamily="18" charset="0"/>
              </a:rPr>
              <a:t>Lab notebook (20 points max, due immediately after final exam)</a:t>
            </a:r>
          </a:p>
          <a:p>
            <a:r>
              <a:rPr lang="en-US" dirty="0" smtClean="0">
                <a:latin typeface="Times New Roman" pitchFamily="18" charset="0"/>
                <a:cs typeface="Times New Roman" pitchFamily="18" charset="0"/>
              </a:rPr>
              <a:t>Pre-lab (5 points max)</a:t>
            </a:r>
          </a:p>
          <a:p>
            <a:r>
              <a:rPr lang="en-US" dirty="0" smtClean="0">
                <a:latin typeface="Times New Roman" pitchFamily="18" charset="0"/>
                <a:cs typeface="Times New Roman" pitchFamily="18" charset="0"/>
              </a:rPr>
              <a:t>Post-lab (5 points max, no post-lab questions!)</a:t>
            </a:r>
          </a:p>
          <a:p>
            <a:r>
              <a:rPr lang="en-US" dirty="0" smtClean="0">
                <a:latin typeface="Times New Roman" pitchFamily="18" charset="0"/>
                <a:cs typeface="Times New Roman" pitchFamily="18" charset="0"/>
              </a:rPr>
              <a:t>TA/Instructor evaluation (10 points max per meeting, average student 7-8 points)</a:t>
            </a:r>
          </a:p>
          <a:p>
            <a:r>
              <a:rPr lang="en-US" dirty="0" smtClean="0">
                <a:latin typeface="Times New Roman" pitchFamily="18" charset="0"/>
                <a:cs typeface="Times New Roman" pitchFamily="18" charset="0"/>
              </a:rPr>
              <a:t>Final Exam (</a:t>
            </a:r>
            <a:r>
              <a:rPr lang="en-US" b="1" dirty="0" smtClean="0">
                <a:solidFill>
                  <a:srgbClr val="990000"/>
                </a:solidFill>
                <a:latin typeface="Times New Roman" pitchFamily="18" charset="0"/>
                <a:cs typeface="Times New Roman" pitchFamily="18" charset="0"/>
              </a:rPr>
              <a:t>December 19, 2014 from 8:00-11:00 am, room </a:t>
            </a:r>
            <a:r>
              <a:rPr lang="en-US" b="1" dirty="0" err="1" smtClean="0">
                <a:solidFill>
                  <a:srgbClr val="990000"/>
                </a:solidFill>
                <a:latin typeface="Times New Roman" pitchFamily="18" charset="0"/>
                <a:cs typeface="Times New Roman" pitchFamily="18" charset="0"/>
              </a:rPr>
              <a:t>tba</a:t>
            </a:r>
            <a:r>
              <a:rPr lang="en-US" dirty="0" smtClean="0">
                <a:latin typeface="Times New Roman" pitchFamily="18" charset="0"/>
                <a:cs typeface="Times New Roman" pitchFamily="18" charset="0"/>
              </a:rPr>
              <a:t>)</a:t>
            </a:r>
            <a:r>
              <a:rPr lang="en-US" b="1" dirty="0" smtClean="0">
                <a:solidFill>
                  <a:srgbClr val="990000"/>
                </a:solidFill>
                <a:latin typeface="Times New Roman" pitchFamily="18" charset="0"/>
                <a:cs typeface="Times New Roman" pitchFamily="18" charset="0"/>
              </a:rPr>
              <a:t> </a:t>
            </a:r>
            <a:r>
              <a:rPr lang="en-US" dirty="0">
                <a:latin typeface="Times New Roman" pitchFamily="18" charset="0"/>
                <a:cs typeface="Times New Roman" pitchFamily="18" charset="0"/>
              </a:rPr>
              <a:t>(210 points </a:t>
            </a:r>
            <a:r>
              <a:rPr lang="en-US" dirty="0" smtClean="0">
                <a:latin typeface="Times New Roman" pitchFamily="18" charset="0"/>
                <a:cs typeface="Times New Roman" pitchFamily="18" charset="0"/>
              </a:rPr>
              <a:t>max).</a:t>
            </a:r>
            <a:r>
              <a:rPr lang="en-US" dirty="0" smtClean="0">
                <a:solidFill>
                  <a:srgbClr val="C00000"/>
                </a:solidFill>
                <a:latin typeface="Times New Roman" pitchFamily="18" charset="0"/>
                <a:cs typeface="Times New Roman" pitchFamily="18" charset="0"/>
              </a:rPr>
              <a:t> </a:t>
            </a:r>
            <a:r>
              <a:rPr lang="en-US" b="1" dirty="0" smtClean="0">
                <a:solidFill>
                  <a:srgbClr val="C00000"/>
                </a:solidFill>
                <a:latin typeface="Times New Roman" pitchFamily="18" charset="0"/>
                <a:cs typeface="Times New Roman" pitchFamily="18" charset="0"/>
              </a:rPr>
              <a:t>There will be no make-up final exam. </a:t>
            </a:r>
          </a:p>
          <a:p>
            <a:r>
              <a:rPr lang="en-US" b="1" dirty="0" smtClean="0">
                <a:solidFill>
                  <a:srgbClr val="C00000"/>
                </a:solidFill>
                <a:latin typeface="Times New Roman" pitchFamily="18" charset="0"/>
                <a:cs typeface="Times New Roman" pitchFamily="18" charset="0"/>
              </a:rPr>
              <a:t>Bottom line: Both the in-lab portion and the final exam have to be passed to pass the course. In order to get a high grade in the course, the student has to perform very well in both portions, not just in one portion.</a:t>
            </a:r>
            <a:endParaRPr lang="en-US" b="1" dirty="0">
              <a:solidFill>
                <a:srgbClr val="C00000"/>
              </a:solidFill>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pPr algn="ctr"/>
            <a:r>
              <a:rPr lang="en-US" sz="4000" dirty="0" smtClean="0">
                <a:solidFill>
                  <a:srgbClr val="002060"/>
                </a:solidFill>
                <a:latin typeface="Times New Roman" pitchFamily="18" charset="0"/>
                <a:cs typeface="Times New Roman" pitchFamily="18" charset="0"/>
              </a:rPr>
              <a:t>Grades</a:t>
            </a:r>
            <a:endParaRPr lang="en-US" sz="40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23565097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arn(inVertical)">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barn(inVertical)">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barn(inVertical)">
                                      <p:cBhvr>
                                        <p:cTn id="42" dur="5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barn(inVertical)">
                                      <p:cBhvr>
                                        <p:cTn id="47" dur="500"/>
                                        <p:tgtEl>
                                          <p:spTgt spid="2">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2">
                                            <p:txEl>
                                              <p:pRg st="9" end="9"/>
                                            </p:txEl>
                                          </p:spTgt>
                                        </p:tgtEl>
                                        <p:attrNameLst>
                                          <p:attrName>style.visibility</p:attrName>
                                        </p:attrNameLst>
                                      </p:cBhvr>
                                      <p:to>
                                        <p:strVal val="visible"/>
                                      </p:to>
                                    </p:set>
                                    <p:animEffect transition="in" filter="barn(inVertical)">
                                      <p:cBhvr>
                                        <p:cTn id="52" dur="500"/>
                                        <p:tgtEl>
                                          <p:spTgt spid="2">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nodeType="clickEffect">
                                  <p:stCondLst>
                                    <p:cond delay="0"/>
                                  </p:stCondLst>
                                  <p:childTnLst>
                                    <p:set>
                                      <p:cBhvr>
                                        <p:cTn id="56" dur="1" fill="hold">
                                          <p:stCondLst>
                                            <p:cond delay="0"/>
                                          </p:stCondLst>
                                        </p:cTn>
                                        <p:tgtEl>
                                          <p:spTgt spid="2">
                                            <p:txEl>
                                              <p:pRg st="10" end="10"/>
                                            </p:txEl>
                                          </p:spTgt>
                                        </p:tgtEl>
                                        <p:attrNameLst>
                                          <p:attrName>style.visibility</p:attrName>
                                        </p:attrNameLst>
                                      </p:cBhvr>
                                      <p:to>
                                        <p:strVal val="visible"/>
                                      </p:to>
                                    </p:set>
                                    <p:animEffect transition="in" filter="barn(inVertical)">
                                      <p:cBhvr>
                                        <p:cTn id="57"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305800" cy="4572000"/>
          </a:xfrm>
        </p:spPr>
        <p:txBody>
          <a:bodyPr>
            <a:normAutofit/>
          </a:bodyPr>
          <a:lstStyle/>
          <a:p>
            <a:r>
              <a:rPr lang="en-US" sz="2000" dirty="0" smtClean="0">
                <a:latin typeface="Times New Roman" pitchFamily="18" charset="0"/>
                <a:cs typeface="Times New Roman" pitchFamily="18" charset="0"/>
              </a:rPr>
              <a:t>Office: Young Hall 3077E</a:t>
            </a:r>
          </a:p>
          <a:p>
            <a:r>
              <a:rPr lang="en-US" sz="2000" dirty="0" smtClean="0">
                <a:latin typeface="Times New Roman" pitchFamily="18" charset="0"/>
                <a:cs typeface="Times New Roman" pitchFamily="18" charset="0"/>
              </a:rPr>
              <a:t>Office hours: M-F 9-10 am and M 2-3 pm in YH 3077 or by appointment </a:t>
            </a:r>
            <a:r>
              <a:rPr lang="en-US" sz="2000" dirty="0">
                <a:latin typeface="Times New Roman" pitchFamily="18" charset="0"/>
                <a:cs typeface="Times New Roman" pitchFamily="18" charset="0"/>
              </a:rPr>
              <a:t>(</a:t>
            </a:r>
            <a:r>
              <a:rPr lang="en-US" sz="2000" dirty="0" smtClean="0">
                <a:latin typeface="Times New Roman" pitchFamily="18" charset="0"/>
                <a:cs typeface="Times New Roman" pitchFamily="18" charset="0"/>
              </a:rPr>
              <a:t>please do not schedule an appointment before 8 am or after 4:30 pm, if you do make an appointment, make sure to show up on time!)</a:t>
            </a:r>
          </a:p>
          <a:p>
            <a:r>
              <a:rPr lang="en-US" sz="2000" dirty="0" smtClean="0">
                <a:latin typeface="Times New Roman" pitchFamily="18" charset="0"/>
                <a:cs typeface="Times New Roman" pitchFamily="18" charset="0"/>
              </a:rPr>
              <a:t>Email: </a:t>
            </a:r>
            <a:r>
              <a:rPr lang="en-US" sz="2000" dirty="0" smtClean="0">
                <a:latin typeface="Times New Roman" pitchFamily="18" charset="0"/>
                <a:cs typeface="Times New Roman" pitchFamily="18" charset="0"/>
                <a:hlinkClick r:id="rId2"/>
              </a:rPr>
              <a:t>bacher@chem.ucla.edu</a:t>
            </a:r>
            <a:endParaRPr lang="en-US" sz="2000" dirty="0">
              <a:latin typeface="Times New Roman" pitchFamily="18" charset="0"/>
              <a:cs typeface="Times New Roman" pitchFamily="18" charset="0"/>
            </a:endParaRPr>
          </a:p>
          <a:p>
            <a:r>
              <a:rPr lang="en-US" sz="2000" dirty="0" smtClean="0">
                <a:latin typeface="Times New Roman" pitchFamily="18" charset="0"/>
                <a:cs typeface="Times New Roman" pitchFamily="18" charset="0"/>
              </a:rPr>
              <a:t>Course </a:t>
            </a:r>
            <a:r>
              <a:rPr lang="en-US" sz="2000" dirty="0">
                <a:latin typeface="Times New Roman" pitchFamily="18" charset="0"/>
                <a:cs typeface="Times New Roman" pitchFamily="18" charset="0"/>
              </a:rPr>
              <a:t>website: </a:t>
            </a:r>
            <a:r>
              <a:rPr lang="en-US" sz="2000" dirty="0">
                <a:latin typeface="Times New Roman" pitchFamily="18" charset="0"/>
                <a:cs typeface="Times New Roman" pitchFamily="18" charset="0"/>
                <a:hlinkClick r:id="rId3"/>
              </a:rPr>
              <a:t>www.chem.ucla.edu/~</a:t>
            </a:r>
            <a:r>
              <a:rPr lang="en-US" sz="2000" dirty="0" smtClean="0">
                <a:latin typeface="Times New Roman" pitchFamily="18" charset="0"/>
                <a:cs typeface="Times New Roman" pitchFamily="18" charset="0"/>
                <a:hlinkClick r:id="rId3"/>
              </a:rPr>
              <a:t>bacher</a:t>
            </a:r>
            <a:r>
              <a:rPr lang="en-US" sz="2000" dirty="0">
                <a:latin typeface="Times New Roman" pitchFamily="18" charset="0"/>
                <a:cs typeface="Times New Roman" pitchFamily="18" charset="0"/>
              </a:rPr>
              <a:t> (Please note that the instructor does not use CCLE website)</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Course discussion board: </a:t>
            </a:r>
            <a:r>
              <a:rPr lang="en-US" sz="2000" dirty="0" smtClean="0">
                <a:latin typeface="Times New Roman" pitchFamily="18" charset="0"/>
                <a:cs typeface="Times New Roman" pitchFamily="18" charset="0"/>
                <a:hlinkClick r:id="rId4"/>
              </a:rPr>
              <a:t>www.piazza.com/ucla/fall2014/chem30bl</a:t>
            </a:r>
            <a:endParaRPr lang="en-US" sz="2000" dirty="0" smtClean="0">
              <a:latin typeface="Times New Roman" pitchFamily="18" charset="0"/>
              <a:cs typeface="Times New Roman" pitchFamily="18" charset="0"/>
            </a:endParaRPr>
          </a:p>
          <a:p>
            <a:r>
              <a:rPr lang="en-US" sz="2000" b="1" dirty="0" smtClean="0">
                <a:solidFill>
                  <a:srgbClr val="C00000"/>
                </a:solidFill>
                <a:latin typeface="Times New Roman" pitchFamily="18" charset="0"/>
                <a:cs typeface="Times New Roman" pitchFamily="18" charset="0"/>
              </a:rPr>
              <a:t>The course discussion board has to be used for general questions only. </a:t>
            </a:r>
            <a:br>
              <a:rPr lang="en-US" sz="2000" b="1" dirty="0" smtClean="0">
                <a:solidFill>
                  <a:srgbClr val="C00000"/>
                </a:solidFill>
                <a:latin typeface="Times New Roman" pitchFamily="18" charset="0"/>
                <a:cs typeface="Times New Roman" pitchFamily="18" charset="0"/>
              </a:rPr>
            </a:br>
            <a:r>
              <a:rPr lang="en-US" sz="2000" b="1" dirty="0" smtClean="0">
                <a:solidFill>
                  <a:srgbClr val="C00000"/>
                </a:solidFill>
                <a:latin typeface="Times New Roman" pitchFamily="18" charset="0"/>
                <a:cs typeface="Times New Roman" pitchFamily="18" charset="0"/>
              </a:rPr>
              <a:t>This means that you cannot post homework or quiz questions! </a:t>
            </a:r>
            <a:endParaRPr lang="en-US"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Sign up for Reaxys and </a:t>
            </a:r>
            <a:r>
              <a:rPr lang="en-US" sz="2000" smtClean="0">
                <a:latin typeface="Times New Roman" pitchFamily="18" charset="0"/>
                <a:cs typeface="Times New Roman" pitchFamily="18" charset="0"/>
              </a:rPr>
              <a:t>Scifinder asap</a:t>
            </a:r>
            <a:endParaRPr lang="en-US" sz="2000"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pPr algn="ctr"/>
            <a:r>
              <a:rPr lang="en-US" sz="4000" dirty="0" smtClean="0">
                <a:solidFill>
                  <a:srgbClr val="002060"/>
                </a:solidFill>
              </a:rPr>
              <a:t>Instructor Information</a:t>
            </a:r>
            <a:endParaRPr lang="en-US" sz="4000" dirty="0">
              <a:solidFill>
                <a:srgbClr val="002060"/>
              </a:solidFill>
            </a:endParaRPr>
          </a:p>
        </p:txBody>
      </p:sp>
    </p:spTree>
    <p:extLst>
      <p:ext uri="{BB962C8B-B14F-4D97-AF65-F5344CB8AC3E}">
        <p14:creationId xmlns:p14="http://schemas.microsoft.com/office/powerpoint/2010/main" val="607031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arn(inVertical)">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barn(inVertical)">
                                      <p:cBhvr>
                                        <p:cTn id="3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1862</TotalTime>
  <Words>600</Words>
  <Application>Microsoft Office PowerPoint</Application>
  <PresentationFormat>On-screen Show (4:3)</PresentationFormat>
  <Paragraphs>51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Paper</vt:lpstr>
      <vt:lpstr>Lecture 1b</vt:lpstr>
      <vt:lpstr>Administrative Issues</vt:lpstr>
      <vt:lpstr>Textbooks/Readers</vt:lpstr>
      <vt:lpstr>Preparation for In-lab Meeting I</vt:lpstr>
      <vt:lpstr>Preparation for In-lab Meeting II</vt:lpstr>
      <vt:lpstr>Preparation for In-lab Meeting III</vt:lpstr>
      <vt:lpstr>Grades</vt:lpstr>
      <vt:lpstr>Instructor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 30BL – Lecture 1b</dc:title>
  <dc:creator>A. Bacher</dc:creator>
  <cp:lastModifiedBy>Alf Bacher</cp:lastModifiedBy>
  <cp:revision>118</cp:revision>
  <dcterms:created xsi:type="dcterms:W3CDTF">2010-09-14T23:40:55Z</dcterms:created>
  <dcterms:modified xsi:type="dcterms:W3CDTF">2014-09-12T17:50:21Z</dcterms:modified>
</cp:coreProperties>
</file>