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3" r:id="rId6"/>
    <p:sldId id="262"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660033"/>
    <a:srgbClr val="00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BD672C2-6A03-47F4-B8FB-492AD257FE51}" type="datetimeFigureOut">
              <a:rPr lang="en-US" smtClean="0"/>
              <a:t>9/12/2014</a:t>
            </a:fld>
            <a:endParaRPr lang="en-US"/>
          </a:p>
        </p:txBody>
      </p:sp>
      <p:sp>
        <p:nvSpPr>
          <p:cNvPr id="16" name="Slide Number Placeholder 15"/>
          <p:cNvSpPr>
            <a:spLocks noGrp="1"/>
          </p:cNvSpPr>
          <p:nvPr>
            <p:ph type="sldNum" sz="quarter" idx="11"/>
          </p:nvPr>
        </p:nvSpPr>
        <p:spPr/>
        <p:txBody>
          <a:bodyPr/>
          <a:lstStyle/>
          <a:p>
            <a:fld id="{1002B650-82FB-4E44-9EAF-18D97BD0C15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BD672C2-6A03-47F4-B8FB-492AD257FE51}" type="datetimeFigureOut">
              <a:rPr lang="en-US" smtClean="0"/>
              <a:t>9/12/2014</a:t>
            </a:fld>
            <a:endParaRPr lang="en-US"/>
          </a:p>
        </p:txBody>
      </p:sp>
      <p:sp>
        <p:nvSpPr>
          <p:cNvPr id="15" name="Slide Number Placeholder 14"/>
          <p:cNvSpPr>
            <a:spLocks noGrp="1"/>
          </p:cNvSpPr>
          <p:nvPr>
            <p:ph type="sldNum" sz="quarter" idx="15"/>
          </p:nvPr>
        </p:nvSpPr>
        <p:spPr/>
        <p:txBody>
          <a:bodyPr/>
          <a:lstStyle>
            <a:lvl1pPr algn="ctr">
              <a:defRPr/>
            </a:lvl1pPr>
          </a:lstStyle>
          <a:p>
            <a:fld id="{1002B650-82FB-4E44-9EAF-18D97BD0C157}"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D672C2-6A03-47F4-B8FB-492AD257FE51}"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D672C2-6A03-47F4-B8FB-492AD257FE51}" type="datetimeFigureOut">
              <a:rPr lang="en-US" smtClean="0"/>
              <a:t>9/12/2014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5"/>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1"/>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6">
                <a:tint val="45000"/>
                <a:satMod val="400000"/>
              </a:schemeClr>
            </a:duotone>
            <a:extLst>
              <a:ext uri="{BEBA8EAE-BF5A-486C-A8C5-ECC9F3942E4B}">
                <a14:imgProps xmlns:a14="http://schemas.microsoft.com/office/drawing/2010/main">
                  <a14:imgLayer r:embed="rId14">
                    <a14:imgEffect>
                      <a14:artisticPencilSketch/>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BD672C2-6A03-47F4-B8FB-492AD257FE51}" type="datetimeFigureOut">
              <a:rPr lang="en-US" smtClean="0"/>
              <a:t>9/12/2014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02B650-82FB-4E44-9EAF-18D97BD0C157}"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fall2014/chem30b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928404"/>
            <a:ext cx="6858000" cy="567396"/>
          </a:xfrm>
          <a:noFill/>
        </p:spPr>
        <p:txBody>
          <a:bodyPr>
            <a:prstTxWarp prst="textDeflate">
              <a:avLst/>
            </a:prstTxWarp>
          </a:bodyPr>
          <a:lstStyle/>
          <a:p>
            <a:r>
              <a:rPr lang="en-US" sz="3600" b="1" i="1" dirty="0" smtClean="0">
                <a:solidFill>
                  <a:srgbClr val="C00000"/>
                </a:solidFill>
                <a:latin typeface="Times New Roman" pitchFamily="18" charset="0"/>
                <a:cs typeface="Times New Roman" pitchFamily="18" charset="0"/>
              </a:rPr>
              <a:t>Administrative Issues</a:t>
            </a:r>
            <a:endParaRPr lang="en-US" sz="3600" b="1" i="1" dirty="0">
              <a:solidFill>
                <a:srgbClr val="C00000"/>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i="1" dirty="0" smtClean="0">
                <a:solidFill>
                  <a:schemeClr val="tx1"/>
                </a:solidFill>
                <a:latin typeface="Times New Roman" pitchFamily="18" charset="0"/>
                <a:cs typeface="Times New Roman" pitchFamily="18" charset="0"/>
              </a:rPr>
              <a:t>Lecture 1b</a:t>
            </a:r>
            <a:endParaRPr lang="en-US"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181600"/>
          </a:xfrm>
        </p:spPr>
        <p:txBody>
          <a:bodyPr>
            <a:normAutofit fontScale="92500" lnSpcReduction="2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your spot in the course, lame excuses do not count later on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i.e., “</a:t>
            </a:r>
            <a:r>
              <a:rPr lang="en-US" b="1" i="1" dirty="0" smtClean="0">
                <a:solidFill>
                  <a:schemeClr val="accent5">
                    <a:lumMod val="50000"/>
                  </a:schemeClr>
                </a:solidFill>
                <a:latin typeface="Times New Roman" pitchFamily="18" charset="0"/>
                <a:cs typeface="Times New Roman" pitchFamily="18" charset="0"/>
              </a:rPr>
              <a:t>I did not think that the lab meets during week 0</a:t>
            </a:r>
            <a:r>
              <a:rPr lang="en-US" dirty="0" smtClean="0">
                <a:latin typeface="Times New Roman" pitchFamily="18" charset="0"/>
                <a:cs typeface="Times New Roman" pitchFamily="18" charset="0"/>
              </a:rPr>
              <a:t>” 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
            </a:r>
            <a:r>
              <a:rPr lang="en-US" b="1" i="1" dirty="0" smtClean="0">
                <a:solidFill>
                  <a:schemeClr val="accent5">
                    <a:lumMod val="50000"/>
                  </a:schemeClr>
                </a:solidFill>
                <a:latin typeface="Times New Roman" pitchFamily="18" charset="0"/>
                <a:cs typeface="Times New Roman" pitchFamily="18" charset="0"/>
              </a:rPr>
              <a:t>I did not find the lab</a:t>
            </a:r>
            <a:r>
              <a:rPr lang="en-US" dirty="0" smtClean="0">
                <a:latin typeface="Times New Roman" pitchFamily="18" charset="0"/>
                <a:cs typeface="Times New Roman" pitchFamily="18" charset="0"/>
              </a:rPr>
              <a:t>”! The first labs will meet on </a:t>
            </a:r>
            <a:r>
              <a:rPr lang="en-US" b="1" dirty="0" smtClean="0">
                <a:solidFill>
                  <a:srgbClr val="FF0000"/>
                </a:solidFill>
                <a:latin typeface="Times New Roman" pitchFamily="18" charset="0"/>
                <a:cs typeface="Times New Roman" pitchFamily="18" charset="0"/>
              </a:rPr>
              <a:t>10/2/2014 </a:t>
            </a:r>
            <a:br>
              <a:rPr lang="en-US" b="1" dirty="0" smtClean="0">
                <a:solidFill>
                  <a:srgbClr val="FF0000"/>
                </a:solidFill>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at 1 pm</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 becomes available (N&lt;20): chemistry &gt; biochemistry &gt; other majors &gt; extension students, priority in within a group will be given to seniority</a:t>
            </a:r>
          </a:p>
          <a:p>
            <a:r>
              <a:rPr lang="en-US" dirty="0" smtClean="0">
                <a:latin typeface="Times New Roman" pitchFamily="18" charset="0"/>
                <a:cs typeface="Times New Roman" pitchFamily="18" charset="0"/>
              </a:rPr>
              <a:t>If you are added to the roster, the instructor will report you to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department to been enrolled (usually at the end of week 1),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do not ask about this issue before beginning of meeting 2. </a:t>
            </a:r>
          </a:p>
          <a:p>
            <a:r>
              <a:rPr lang="en-US" dirty="0" smtClean="0">
                <a:latin typeface="Times New Roman" pitchFamily="18" charset="0"/>
                <a:cs typeface="Times New Roman" pitchFamily="18" charset="0"/>
              </a:rPr>
              <a:t>Note that the online quiz system is independent from URSA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is administered by the instructor! It will not be active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before the end of meeting 1.</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Administrative Issues</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The course reader bundle (= main reader (</a:t>
            </a:r>
            <a:r>
              <a:rPr lang="en-US" b="1" dirty="0" smtClean="0">
                <a:solidFill>
                  <a:srgbClr val="FF0000"/>
                </a:solidFill>
                <a:latin typeface="Times New Roman" pitchFamily="18" charset="0"/>
                <a:cs typeface="Times New Roman" pitchFamily="18" charset="0"/>
              </a:rPr>
              <a:t>dark red</a:t>
            </a:r>
            <a:r>
              <a:rPr lang="en-US" dirty="0" smtClean="0">
                <a:latin typeface="Times New Roman" pitchFamily="18" charset="0"/>
                <a:cs typeface="Times New Roman" pitchFamily="18" charset="0"/>
              </a:rPr>
              <a:t>), the Survival Kit reader (=SKR, </a:t>
            </a:r>
            <a:r>
              <a:rPr lang="en-US" b="1" dirty="0" smtClean="0">
                <a:solidFill>
                  <a:srgbClr val="FF0000"/>
                </a:solidFill>
                <a:latin typeface="Times New Roman" pitchFamily="18" charset="0"/>
                <a:cs typeface="Times New Roman" pitchFamily="18" charset="0"/>
              </a:rPr>
              <a:t>gold</a:t>
            </a:r>
            <a:r>
              <a:rPr lang="en-US" dirty="0" smtClean="0">
                <a:latin typeface="Times New Roman" pitchFamily="18" charset="0"/>
                <a:cs typeface="Times New Roman" pitchFamily="18" charset="0"/>
              </a:rPr>
              <a:t>) and the exam collection       (</a:t>
            </a:r>
            <a:r>
              <a:rPr lang="en-US" b="1" dirty="0" smtClean="0">
                <a:solidFill>
                  <a:srgbClr val="FF0000"/>
                </a:solidFill>
                <a:latin typeface="Times New Roman" pitchFamily="18" charset="0"/>
                <a:cs typeface="Times New Roman" pitchFamily="18" charset="0"/>
              </a:rPr>
              <a:t>light red</a:t>
            </a:r>
            <a:r>
              <a:rPr lang="en-US" dirty="0" smtClean="0">
                <a:latin typeface="Times New Roman" pitchFamily="18" charset="0"/>
                <a:cs typeface="Times New Roman" pitchFamily="18" charset="0"/>
              </a:rPr>
              <a:t>)) is available from Course Reader Materials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(1081 Westwood Blvd.) for $60. It is highly advisable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have the latest version (Fall 2014) because this is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basis for the experiments and the quizzes/final exam.</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Chemistry (online: $33.99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edition, 360 days) or $43.99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edition, 180 days)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most students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usually </a:t>
            </a:r>
            <a:r>
              <a:rPr lang="en-US" dirty="0" smtClean="0">
                <a:latin typeface="Times New Roman" pitchFamily="18" charset="0"/>
                <a:cs typeface="Times New Roman" pitchFamily="18" charset="0"/>
              </a:rPr>
              <a:t>have a copy already if they were recently enrolled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Chem 30AL </a:t>
            </a:r>
          </a:p>
          <a:p>
            <a:r>
              <a:rPr lang="en-US" dirty="0" smtClean="0">
                <a:latin typeface="Times New Roman" pitchFamily="18" charset="0"/>
                <a:cs typeface="Times New Roman" pitchFamily="18" charset="0"/>
              </a:rPr>
              <a:t>Organic textbook for reference i.e., Brown and Foote, </a:t>
            </a:r>
            <a:r>
              <a:rPr lang="en-US" dirty="0" err="1" smtClean="0">
                <a:latin typeface="Times New Roman" pitchFamily="18" charset="0"/>
                <a:cs typeface="Times New Roman" pitchFamily="18" charset="0"/>
              </a:rPr>
              <a:t>McMurry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Textbooks/Readers</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305800" cy="5029200"/>
          </a:xfrm>
        </p:spPr>
        <p:txBody>
          <a:bodyPr>
            <a:noAutofit/>
          </a:bodyPr>
          <a:lstStyle/>
          <a:p>
            <a:r>
              <a:rPr lang="en-US" sz="2400" b="1" dirty="0" smtClean="0">
                <a:latin typeface="Times New Roman" pitchFamily="18" charset="0"/>
                <a:cs typeface="Times New Roman" pitchFamily="18" charset="0"/>
              </a:rPr>
              <a:t>Pre-lab write-up (for more details consult your TA)</a:t>
            </a:r>
          </a:p>
          <a:p>
            <a:pPr lvl="1"/>
            <a:r>
              <a:rPr lang="en-US" sz="2200" dirty="0" smtClean="0">
                <a:solidFill>
                  <a:srgbClr val="000066"/>
                </a:solidFill>
                <a:latin typeface="Times New Roman" pitchFamily="18" charset="0"/>
                <a:cs typeface="Times New Roman" pitchFamily="18" charset="0"/>
              </a:rPr>
              <a:t>Title</a:t>
            </a:r>
          </a:p>
          <a:p>
            <a:pPr lvl="1"/>
            <a:r>
              <a:rPr lang="en-US" sz="2200" dirty="0" smtClean="0">
                <a:solidFill>
                  <a:srgbClr val="000066"/>
                </a:solidFill>
                <a:latin typeface="Times New Roman" pitchFamily="18" charset="0"/>
                <a:cs typeface="Times New Roman" pitchFamily="18" charset="0"/>
              </a:rPr>
              <a:t>Purpose</a:t>
            </a:r>
          </a:p>
          <a:p>
            <a:pPr lvl="1"/>
            <a:r>
              <a:rPr lang="en-US" sz="2200" dirty="0" smtClean="0">
                <a:solidFill>
                  <a:srgbClr val="000066"/>
                </a:solidFill>
                <a:latin typeface="Times New Roman" pitchFamily="18" charset="0"/>
                <a:cs typeface="Times New Roman" pitchFamily="18" charset="0"/>
              </a:rPr>
              <a:t>Introduction (balanced chemical equations, mechanism, </a:t>
            </a:r>
            <a:br>
              <a:rPr lang="en-US" sz="2200" dirty="0" smtClean="0">
                <a:solidFill>
                  <a:srgbClr val="000066"/>
                </a:solidFill>
                <a:latin typeface="Times New Roman" pitchFamily="18" charset="0"/>
                <a:cs typeface="Times New Roman" pitchFamily="18" charset="0"/>
              </a:rPr>
            </a:br>
            <a:r>
              <a:rPr lang="en-US" sz="2200" dirty="0" smtClean="0">
                <a:solidFill>
                  <a:srgbClr val="000066"/>
                </a:solidFill>
                <a:latin typeface="Times New Roman" pitchFamily="18" charset="0"/>
                <a:cs typeface="Times New Roman" pitchFamily="18" charset="0"/>
              </a:rPr>
              <a:t>key steps in the procedure)</a:t>
            </a:r>
          </a:p>
          <a:p>
            <a:pPr lvl="1"/>
            <a:r>
              <a:rPr lang="en-US" sz="2200" dirty="0" smtClean="0">
                <a:solidFill>
                  <a:srgbClr val="000066"/>
                </a:solidFill>
                <a:latin typeface="Times New Roman" pitchFamily="18" charset="0"/>
                <a:cs typeface="Times New Roman" pitchFamily="18" charset="0"/>
              </a:rPr>
              <a:t>Detailed procedure</a:t>
            </a:r>
          </a:p>
          <a:p>
            <a:pPr lvl="1"/>
            <a:r>
              <a:rPr lang="en-US" sz="2200" dirty="0" smtClean="0">
                <a:solidFill>
                  <a:srgbClr val="000066"/>
                </a:solidFill>
                <a:latin typeface="Times New Roman" pitchFamily="18" charset="0"/>
                <a:cs typeface="Times New Roman" pitchFamily="18" charset="0"/>
              </a:rPr>
              <a:t>Safety information of </a:t>
            </a:r>
            <a:r>
              <a:rPr lang="en-US" sz="2200" i="1" dirty="0" smtClean="0">
                <a:solidFill>
                  <a:srgbClr val="000066"/>
                </a:solidFill>
                <a:latin typeface="Times New Roman" pitchFamily="18" charset="0"/>
                <a:cs typeface="Times New Roman" pitchFamily="18" charset="0"/>
              </a:rPr>
              <a:t>ALL</a:t>
            </a:r>
            <a:r>
              <a:rPr lang="en-US" sz="2200" dirty="0" smtClean="0">
                <a:solidFill>
                  <a:srgbClr val="000066"/>
                </a:solidFill>
                <a:latin typeface="Times New Roman" pitchFamily="18" charset="0"/>
                <a:cs typeface="Times New Roman" pitchFamily="18" charset="0"/>
              </a:rPr>
              <a:t> chemicals used in the project</a:t>
            </a:r>
          </a:p>
          <a:p>
            <a:pPr lvl="1"/>
            <a:r>
              <a:rPr lang="en-US" sz="2200" dirty="0" smtClean="0">
                <a:solidFill>
                  <a:srgbClr val="000066"/>
                </a:solidFill>
                <a:latin typeface="Times New Roman" pitchFamily="18" charset="0"/>
                <a:cs typeface="Times New Roman" pitchFamily="18" charset="0"/>
              </a:rPr>
              <a:t>Physical properties of </a:t>
            </a:r>
            <a:r>
              <a:rPr lang="en-US" sz="2200" i="1" dirty="0" smtClean="0">
                <a:solidFill>
                  <a:srgbClr val="000066"/>
                </a:solidFill>
                <a:latin typeface="Times New Roman" pitchFamily="18" charset="0"/>
                <a:cs typeface="Times New Roman" pitchFamily="18" charset="0"/>
              </a:rPr>
              <a:t>ALL</a:t>
            </a:r>
            <a:r>
              <a:rPr lang="en-US" sz="2200" dirty="0" smtClean="0">
                <a:solidFill>
                  <a:srgbClr val="000066"/>
                </a:solidFill>
                <a:latin typeface="Times New Roman" pitchFamily="18" charset="0"/>
                <a:cs typeface="Times New Roman" pitchFamily="18" charset="0"/>
              </a:rPr>
              <a:t> chemicals (melting point, boiling point, solubility, etc.)</a:t>
            </a:r>
          </a:p>
          <a:p>
            <a:pPr lvl="1"/>
            <a:r>
              <a:rPr lang="en-US" sz="2200" dirty="0" smtClean="0">
                <a:solidFill>
                  <a:srgbClr val="000066"/>
                </a:solidFill>
                <a:latin typeface="Times New Roman" pitchFamily="18" charset="0"/>
                <a:cs typeface="Times New Roman" pitchFamily="18" charset="0"/>
              </a:rPr>
              <a:t>Spectroscopic information (Xerox copy of infrared spectra (reactants and product) have to be included)</a:t>
            </a:r>
          </a:p>
          <a:p>
            <a:pPr lvl="1"/>
            <a:r>
              <a:rPr lang="en-US" sz="2200" dirty="0" smtClean="0">
                <a:solidFill>
                  <a:srgbClr val="000066"/>
                </a:solidFill>
                <a:latin typeface="Times New Roman" pitchFamily="18" charset="0"/>
                <a:cs typeface="Times New Roman" pitchFamily="18" charset="0"/>
              </a:rPr>
              <a:t>Reference section</a:t>
            </a:r>
          </a:p>
          <a:p>
            <a:pPr lvl="1"/>
            <a:r>
              <a:rPr lang="en-US" sz="2200" dirty="0" smtClean="0">
                <a:solidFill>
                  <a:srgbClr val="000066"/>
                </a:solidFill>
                <a:latin typeface="Times New Roman" pitchFamily="18" charset="0"/>
                <a:cs typeface="Times New Roman" pitchFamily="18" charset="0"/>
              </a:rPr>
              <a:t>Answers to pre-lab questions posted on the course website </a:t>
            </a:r>
            <a:br>
              <a:rPr lang="en-US" sz="2200" dirty="0" smtClean="0">
                <a:solidFill>
                  <a:srgbClr val="000066"/>
                </a:solidFill>
                <a:latin typeface="Times New Roman" pitchFamily="18" charset="0"/>
                <a:cs typeface="Times New Roman" pitchFamily="18" charset="0"/>
              </a:rPr>
            </a:br>
            <a:r>
              <a:rPr lang="en-US" sz="2200" dirty="0" smtClean="0">
                <a:solidFill>
                  <a:srgbClr val="000066"/>
                </a:solidFill>
                <a:latin typeface="Times New Roman" pitchFamily="18" charset="0"/>
                <a:cs typeface="Times New Roman" pitchFamily="18" charset="0"/>
              </a:rPr>
              <a:t>(for sample report see SKR 9)</a:t>
            </a: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Preparation for In-lab Meeting I</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rmAutofit fontScale="92500" lnSpcReduction="10000"/>
          </a:bodyPr>
          <a:lstStyle/>
          <a:p>
            <a:r>
              <a:rPr lang="en-US" b="1" dirty="0" smtClean="0">
                <a:solidFill>
                  <a:srgbClr val="660033"/>
                </a:solidFill>
              </a:rPr>
              <a:t>Online quizzes</a:t>
            </a:r>
          </a:p>
          <a:p>
            <a:pPr lvl="1"/>
            <a:r>
              <a:rPr lang="en-US" dirty="0">
                <a:solidFill>
                  <a:srgbClr val="660033"/>
                </a:solidFill>
                <a:latin typeface="Times New Roman" pitchFamily="18" charset="0"/>
                <a:cs typeface="Times New Roman" pitchFamily="18" charset="0"/>
              </a:rPr>
              <a:t>Take the online quiz if is required </a:t>
            </a:r>
            <a:r>
              <a:rPr lang="en-US" dirty="0" smtClean="0">
                <a:solidFill>
                  <a:srgbClr val="660033"/>
                </a:solidFill>
                <a:latin typeface="Times New Roman" pitchFamily="18" charset="0"/>
                <a:cs typeface="Times New Roman" pitchFamily="18" charset="0"/>
              </a:rPr>
              <a:t>(meeting 2 through meeting 8) </a:t>
            </a:r>
            <a:r>
              <a:rPr lang="en-US" dirty="0">
                <a:solidFill>
                  <a:srgbClr val="660033"/>
                </a:solidFill>
                <a:latin typeface="Times New Roman" pitchFamily="18" charset="0"/>
                <a:cs typeface="Times New Roman" pitchFamily="18" charset="0"/>
              </a:rPr>
              <a:t>until </a:t>
            </a:r>
            <a:r>
              <a:rPr lang="en-US" b="1" dirty="0">
                <a:solidFill>
                  <a:srgbClr val="660033"/>
                </a:solidFill>
                <a:latin typeface="Times New Roman" pitchFamily="18" charset="0"/>
                <a:cs typeface="Times New Roman" pitchFamily="18" charset="0"/>
              </a:rPr>
              <a:t>60 minutes </a:t>
            </a:r>
            <a:r>
              <a:rPr lang="en-US" dirty="0">
                <a:solidFill>
                  <a:srgbClr val="660033"/>
                </a:solidFill>
                <a:latin typeface="Times New Roman" pitchFamily="18" charset="0"/>
                <a:cs typeface="Times New Roman" pitchFamily="18" charset="0"/>
              </a:rPr>
              <a:t>before your in-lab meeting. </a:t>
            </a:r>
            <a:r>
              <a:rPr lang="en-US" dirty="0" smtClean="0">
                <a:solidFill>
                  <a:srgbClr val="660033"/>
                </a:solidFill>
                <a:latin typeface="Times New Roman" pitchFamily="18" charset="0"/>
                <a:cs typeface="Times New Roman" pitchFamily="18" charset="0"/>
              </a:rPr>
              <a:t>However, it </a:t>
            </a:r>
            <a:r>
              <a:rPr lang="en-US" dirty="0">
                <a:solidFill>
                  <a:srgbClr val="660033"/>
                </a:solidFill>
                <a:latin typeface="Times New Roman" pitchFamily="18" charset="0"/>
                <a:cs typeface="Times New Roman" pitchFamily="18" charset="0"/>
              </a:rPr>
              <a:t>is not advisable to wait until 12 pm </a:t>
            </a:r>
            <a:r>
              <a:rPr lang="en-US" dirty="0" smtClean="0">
                <a:solidFill>
                  <a:srgbClr val="660033"/>
                </a:solidFill>
                <a:latin typeface="Times New Roman" pitchFamily="18" charset="0"/>
                <a:cs typeface="Times New Roman" pitchFamily="18" charset="0"/>
              </a:rPr>
              <a:t>to </a:t>
            </a:r>
            <a:r>
              <a:rPr lang="en-US" dirty="0">
                <a:solidFill>
                  <a:srgbClr val="660033"/>
                </a:solidFill>
                <a:latin typeface="Times New Roman" pitchFamily="18" charset="0"/>
                <a:cs typeface="Times New Roman" pitchFamily="18" charset="0"/>
              </a:rPr>
              <a:t>take the online </a:t>
            </a:r>
            <a:r>
              <a:rPr lang="en-US" dirty="0" smtClean="0">
                <a:solidFill>
                  <a:srgbClr val="660033"/>
                </a:solidFill>
                <a:latin typeface="Times New Roman" pitchFamily="18" charset="0"/>
                <a:cs typeface="Times New Roman" pitchFamily="18" charset="0"/>
              </a:rPr>
              <a:t>quiz</a:t>
            </a:r>
            <a:r>
              <a:rPr lang="en-US" dirty="0">
                <a:solidFill>
                  <a:srgbClr val="660033"/>
                </a:solidFill>
                <a:latin typeface="Times New Roman" pitchFamily="18" charset="0"/>
                <a:cs typeface="Times New Roman" pitchFamily="18" charset="0"/>
              </a:rPr>
              <a:t> </a:t>
            </a:r>
            <a:r>
              <a:rPr lang="en-US" dirty="0" smtClean="0">
                <a:solidFill>
                  <a:srgbClr val="660033"/>
                </a:solidFill>
                <a:latin typeface="Times New Roman" pitchFamily="18" charset="0"/>
                <a:cs typeface="Times New Roman" pitchFamily="18" charset="0"/>
              </a:rPr>
              <a:t>in case technically difficulties arise.</a:t>
            </a:r>
          </a:p>
          <a:p>
            <a:pPr lvl="1"/>
            <a:r>
              <a:rPr lang="en-US" dirty="0" smtClean="0">
                <a:solidFill>
                  <a:srgbClr val="660033"/>
                </a:solidFill>
                <a:latin typeface="Times New Roman" pitchFamily="18" charset="0"/>
                <a:cs typeface="Times New Roman" pitchFamily="18" charset="0"/>
              </a:rPr>
              <a:t>The </a:t>
            </a:r>
            <a:r>
              <a:rPr lang="en-US" dirty="0">
                <a:solidFill>
                  <a:srgbClr val="660033"/>
                </a:solidFill>
                <a:latin typeface="Times New Roman" pitchFamily="18" charset="0"/>
                <a:cs typeface="Times New Roman" pitchFamily="18" charset="0"/>
              </a:rPr>
              <a:t>link to the online quiz is posted on </a:t>
            </a:r>
            <a:r>
              <a:rPr lang="en-US" dirty="0" smtClean="0">
                <a:solidFill>
                  <a:srgbClr val="660033"/>
                </a:solidFill>
                <a:latin typeface="Times New Roman" pitchFamily="18" charset="0"/>
                <a:cs typeface="Times New Roman" pitchFamily="18" charset="0"/>
              </a:rPr>
              <a:t>the homework </a:t>
            </a:r>
            <a:r>
              <a:rPr lang="en-US" dirty="0">
                <a:solidFill>
                  <a:srgbClr val="660033"/>
                </a:solidFill>
                <a:latin typeface="Times New Roman" pitchFamily="18" charset="0"/>
                <a:cs typeface="Times New Roman" pitchFamily="18" charset="0"/>
              </a:rPr>
              <a:t>assignment. </a:t>
            </a:r>
            <a:endParaRPr lang="en-US" dirty="0" smtClean="0">
              <a:solidFill>
                <a:srgbClr val="660033"/>
              </a:solidFill>
              <a:latin typeface="Times New Roman" pitchFamily="18" charset="0"/>
              <a:cs typeface="Times New Roman" pitchFamily="18" charset="0"/>
            </a:endParaRPr>
          </a:p>
          <a:p>
            <a:pPr lvl="1"/>
            <a:r>
              <a:rPr lang="en-US" dirty="0" smtClean="0">
                <a:solidFill>
                  <a:srgbClr val="660033"/>
                </a:solidFill>
                <a:latin typeface="Times New Roman" pitchFamily="18" charset="0"/>
                <a:cs typeface="Times New Roman" pitchFamily="18" charset="0"/>
              </a:rPr>
              <a:t>Note </a:t>
            </a:r>
            <a:r>
              <a:rPr lang="en-US" dirty="0">
                <a:solidFill>
                  <a:srgbClr val="660033"/>
                </a:solidFill>
                <a:latin typeface="Times New Roman" pitchFamily="18" charset="0"/>
                <a:cs typeface="Times New Roman" pitchFamily="18" charset="0"/>
              </a:rPr>
              <a:t>that even though you can view/print the online quiz several times, you can take the quiz only once. </a:t>
            </a:r>
            <a:endParaRPr lang="en-US" dirty="0" smtClean="0">
              <a:solidFill>
                <a:srgbClr val="660033"/>
              </a:solidFill>
              <a:latin typeface="Times New Roman" pitchFamily="18" charset="0"/>
              <a:cs typeface="Times New Roman" pitchFamily="18" charset="0"/>
            </a:endParaRPr>
          </a:p>
          <a:p>
            <a:pPr lvl="1"/>
            <a:r>
              <a:rPr lang="en-US" dirty="0" smtClean="0">
                <a:solidFill>
                  <a:srgbClr val="660033"/>
                </a:solidFill>
                <a:latin typeface="Times New Roman" pitchFamily="18" charset="0"/>
                <a:cs typeface="Times New Roman" pitchFamily="18" charset="0"/>
              </a:rPr>
              <a:t>No </a:t>
            </a:r>
            <a:r>
              <a:rPr lang="en-US" dirty="0">
                <a:solidFill>
                  <a:srgbClr val="660033"/>
                </a:solidFill>
                <a:latin typeface="Times New Roman" pitchFamily="18" charset="0"/>
                <a:cs typeface="Times New Roman" pitchFamily="18" charset="0"/>
              </a:rPr>
              <a:t>answer keys will  be posted. If you have problems with the quizzes (less than 7 points), you should see the teaching assistant or the instructor to clarify topics before you attend the lab. </a:t>
            </a:r>
            <a:endParaRPr lang="en-US" dirty="0" smtClean="0">
              <a:solidFill>
                <a:srgbClr val="660033"/>
              </a:solidFill>
              <a:latin typeface="Times New Roman" pitchFamily="18" charset="0"/>
              <a:cs typeface="Times New Roman" pitchFamily="18" charset="0"/>
            </a:endParaRPr>
          </a:p>
          <a:p>
            <a:pPr lvl="1"/>
            <a:r>
              <a:rPr lang="en-US" b="1" dirty="0" smtClean="0">
                <a:solidFill>
                  <a:srgbClr val="C00000"/>
                </a:solidFill>
                <a:latin typeface="Times New Roman" pitchFamily="18" charset="0"/>
                <a:cs typeface="Times New Roman" pitchFamily="18" charset="0"/>
              </a:rPr>
              <a:t>The first quiz will not be active before 10/8/2014 at 2 pm due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to </a:t>
            </a:r>
            <a:r>
              <a:rPr lang="en-US" b="1" dirty="0" smtClean="0">
                <a:solidFill>
                  <a:srgbClr val="C00000"/>
                </a:solidFill>
                <a:latin typeface="Times New Roman" pitchFamily="18" charset="0"/>
                <a:cs typeface="Times New Roman" pitchFamily="18" charset="0"/>
              </a:rPr>
              <a:t>enrollment issues. Please check early if you can log on to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the </a:t>
            </a:r>
            <a:r>
              <a:rPr lang="en-US" b="1" dirty="0" smtClean="0">
                <a:solidFill>
                  <a:srgbClr val="C00000"/>
                </a:solidFill>
                <a:latin typeface="Times New Roman" pitchFamily="18" charset="0"/>
                <a:cs typeface="Times New Roman" pitchFamily="18" charset="0"/>
              </a:rPr>
              <a:t>system so that any problems can be resolved if needed.</a:t>
            </a:r>
            <a:endParaRPr lang="en-US" b="1" dirty="0">
              <a:solidFill>
                <a:srgbClr val="C00000"/>
              </a:solidFill>
            </a:endParaRPr>
          </a:p>
        </p:txBody>
      </p:sp>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a:t>
            </a:r>
            <a:endParaRPr lang="en-US" dirty="0"/>
          </a:p>
        </p:txBody>
      </p:sp>
    </p:spTree>
    <p:extLst>
      <p:ext uri="{BB962C8B-B14F-4D97-AF65-F5344CB8AC3E}">
        <p14:creationId xmlns:p14="http://schemas.microsoft.com/office/powerpoint/2010/main" val="43078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a:solidFill>
                  <a:srgbClr val="C0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friends/room mates, etc. might safe time initially, but it will show in the end (=final exam), where many of these students have experienced a Waterloo in the final exams.</a:t>
            </a:r>
          </a:p>
          <a:p>
            <a:endParaRPr lang="en-US" dirty="0"/>
          </a:p>
        </p:txBody>
      </p:sp>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III</a:t>
            </a:r>
            <a:endParaRPr lang="en-US" dirty="0"/>
          </a:p>
        </p:txBody>
      </p:sp>
    </p:spTree>
    <p:extLst>
      <p:ext uri="{BB962C8B-B14F-4D97-AF65-F5344CB8AC3E}">
        <p14:creationId xmlns:p14="http://schemas.microsoft.com/office/powerpoint/2010/main" val="3063552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077200" cy="5105400"/>
          </a:xfrm>
        </p:spPr>
        <p:txBody>
          <a:bodyPr>
            <a:normAutofit fontScale="70000" lnSpcReduction="20000"/>
          </a:bodyPr>
          <a:lstStyle/>
          <a:p>
            <a:r>
              <a:rPr lang="en-US" dirty="0" smtClean="0">
                <a:latin typeface="Times New Roman" pitchFamily="18" charset="0"/>
                <a:cs typeface="Times New Roman" pitchFamily="18" charset="0"/>
              </a:rPr>
              <a:t>In-lab quiz (20 points max, starting meeting 2, seven total)</a:t>
            </a:r>
          </a:p>
          <a:p>
            <a:r>
              <a:rPr lang="en-US" dirty="0" smtClean="0">
                <a:latin typeface="Times New Roman" pitchFamily="18" charset="0"/>
                <a:cs typeface="Times New Roman" pitchFamily="18" charset="0"/>
              </a:rPr>
              <a:t>Online quiz (10 points max, starting meeting 2, seven total)</a:t>
            </a:r>
          </a:p>
          <a:p>
            <a:r>
              <a:rPr lang="en-US" dirty="0" smtClean="0">
                <a:latin typeface="Times New Roman" pitchFamily="18" charset="0"/>
                <a:cs typeface="Times New Roman" pitchFamily="18" charset="0"/>
              </a:rPr>
              <a:t>Infrared assignment (40 points max, due </a:t>
            </a:r>
            <a:r>
              <a:rPr lang="en-US" b="1" dirty="0" smtClean="0">
                <a:solidFill>
                  <a:srgbClr val="C00000"/>
                </a:solidFill>
                <a:latin typeface="Times New Roman" pitchFamily="18" charset="0"/>
                <a:cs typeface="Times New Roman" pitchFamily="18" charset="0"/>
              </a:rPr>
              <a:t>October 17, 2014 at 4:30 pm</a:t>
            </a:r>
            <a:r>
              <a:rPr lang="en-US" dirty="0" smtClean="0">
                <a:latin typeface="Times New Roman" pitchFamily="18" charset="0"/>
                <a:cs typeface="Times New Roman" pitchFamily="18" charset="0"/>
              </a:rPr>
              <a:t>, no late submissions will be accepted)</a:t>
            </a:r>
          </a:p>
          <a:p>
            <a:r>
              <a:rPr lang="en-US" dirty="0" smtClean="0">
                <a:latin typeface="Times New Roman" pitchFamily="18" charset="0"/>
                <a:cs typeface="Times New Roman" pitchFamily="18" charset="0"/>
              </a:rPr>
              <a:t>Extra credit project (20 points= 5 points pre-lab + 15 points report, no late submissions will be accepted)</a:t>
            </a:r>
          </a:p>
          <a:p>
            <a:r>
              <a:rPr lang="en-US" dirty="0" smtClean="0">
                <a:latin typeface="Times New Roman" pitchFamily="18" charset="0"/>
                <a:cs typeface="Times New Roman" pitchFamily="18" charset="0"/>
              </a:rPr>
              <a:t>Library assignment (10 points)</a:t>
            </a:r>
          </a:p>
          <a:p>
            <a:r>
              <a:rPr lang="en-US" dirty="0" smtClean="0">
                <a:latin typeface="Times New Roman" pitchFamily="18" charset="0"/>
                <a:cs typeface="Times New Roman" pitchFamily="18" charset="0"/>
              </a:rPr>
              <a:t>Lab notebook (20 points max, due immediately after final exam)</a:t>
            </a:r>
          </a:p>
          <a:p>
            <a:r>
              <a:rPr lang="en-US" dirty="0" smtClean="0">
                <a:latin typeface="Times New Roman" pitchFamily="18" charset="0"/>
                <a:cs typeface="Times New Roman" pitchFamily="18" charset="0"/>
              </a:rPr>
              <a:t>Pre-lab (5 points max)</a:t>
            </a:r>
          </a:p>
          <a:p>
            <a:r>
              <a:rPr lang="en-US" dirty="0" smtClean="0">
                <a:latin typeface="Times New Roman" pitchFamily="18" charset="0"/>
                <a:cs typeface="Times New Roman" pitchFamily="18" charset="0"/>
              </a:rPr>
              <a:t>Post-lab (5 points max, no post-lab questions!)</a:t>
            </a:r>
          </a:p>
          <a:p>
            <a:r>
              <a:rPr lang="en-US" dirty="0" smtClean="0">
                <a:latin typeface="Times New Roman" pitchFamily="18" charset="0"/>
                <a:cs typeface="Times New Roman" pitchFamily="18" charset="0"/>
              </a:rPr>
              <a:t>TA/Instructor evaluation (10 points max per meeting, average student 7-8 points)</a:t>
            </a:r>
          </a:p>
          <a:p>
            <a:r>
              <a:rPr lang="en-US" dirty="0" smtClean="0">
                <a:latin typeface="Times New Roman" pitchFamily="18" charset="0"/>
                <a:cs typeface="Times New Roman" pitchFamily="18" charset="0"/>
              </a:rPr>
              <a:t>Final Exam (</a:t>
            </a:r>
            <a:r>
              <a:rPr lang="en-US" b="1" dirty="0" smtClean="0">
                <a:solidFill>
                  <a:srgbClr val="990000"/>
                </a:solidFill>
                <a:latin typeface="Times New Roman" pitchFamily="18" charset="0"/>
                <a:cs typeface="Times New Roman" pitchFamily="18" charset="0"/>
              </a:rPr>
              <a:t>December 19, 2014 from 8:00-11:00 am, room </a:t>
            </a:r>
            <a:r>
              <a:rPr lang="en-US" b="1" dirty="0" err="1" smtClean="0">
                <a:solidFill>
                  <a:srgbClr val="990000"/>
                </a:solidFill>
                <a:latin typeface="Times New Roman" pitchFamily="18" charset="0"/>
                <a:cs typeface="Times New Roman" pitchFamily="18" charset="0"/>
              </a:rPr>
              <a:t>tba</a:t>
            </a:r>
            <a:r>
              <a:rPr lang="en-US" dirty="0" smtClean="0">
                <a:latin typeface="Times New Roman" pitchFamily="18" charset="0"/>
                <a:cs typeface="Times New Roman" pitchFamily="18" charset="0"/>
              </a:rPr>
              <a:t>)</a:t>
            </a:r>
            <a:r>
              <a:rPr lang="en-US" b="1" dirty="0" smtClean="0">
                <a:solidFill>
                  <a:srgbClr val="990000"/>
                </a:solidFill>
                <a:latin typeface="Times New Roman" pitchFamily="18" charset="0"/>
                <a:cs typeface="Times New Roman" pitchFamily="18" charset="0"/>
              </a:rPr>
              <a:t> </a:t>
            </a:r>
            <a:r>
              <a:rPr lang="en-US" dirty="0">
                <a:latin typeface="Times New Roman" pitchFamily="18" charset="0"/>
                <a:cs typeface="Times New Roman" pitchFamily="18" charset="0"/>
              </a:rPr>
              <a:t>(210 points </a:t>
            </a:r>
            <a:r>
              <a:rPr lang="en-US" dirty="0" smtClean="0">
                <a:latin typeface="Times New Roman" pitchFamily="18" charset="0"/>
                <a:cs typeface="Times New Roman" pitchFamily="18" charset="0"/>
              </a:rPr>
              <a:t>max).</a:t>
            </a:r>
            <a:r>
              <a:rPr lang="en-US" dirty="0" smtClean="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There will be no make-up final exam. </a:t>
            </a:r>
          </a:p>
          <a:p>
            <a:r>
              <a:rPr lang="en-US" b="1" dirty="0" smtClean="0">
                <a:solidFill>
                  <a:srgbClr val="C0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b="1" dirty="0">
              <a:solidFill>
                <a:srgbClr val="C00000"/>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Grades</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05800" cy="4572000"/>
          </a:xfrm>
        </p:spPr>
        <p:txBody>
          <a:bodyPr>
            <a:normAutofit/>
          </a:bodyPr>
          <a:lstStyle/>
          <a:p>
            <a:r>
              <a:rPr lang="en-US" sz="2000" dirty="0" smtClean="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 M-F 9-10 am and M 2-3 pm in YH 3077 or by appointment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please do not schedule an appointment before 8 am or after 4:30 pm, if you do make an appointment, make sure to show up on time!)</a:t>
            </a:r>
          </a:p>
          <a:p>
            <a:r>
              <a:rPr lang="en-US" sz="2000" dirty="0" smtClean="0">
                <a:latin typeface="Times New Roman" pitchFamily="18" charset="0"/>
                <a:cs typeface="Times New Roman" pitchFamily="18" charset="0"/>
              </a:rPr>
              <a:t>Email: </a:t>
            </a:r>
            <a:r>
              <a:rPr lang="en-US" sz="2000" dirty="0" smtClean="0">
                <a:latin typeface="Times New Roman" pitchFamily="18" charset="0"/>
                <a:cs typeface="Times New Roman" pitchFamily="18" charset="0"/>
                <a:hlinkClick r:id="rId2"/>
              </a:rPr>
              <a:t>bacher@chem.ucla.edu</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a:t>
            </a:r>
            <a:r>
              <a:rPr lang="en-US" sz="2000" dirty="0">
                <a:latin typeface="Times New Roman" pitchFamily="18" charset="0"/>
                <a:cs typeface="Times New Roman" pitchFamily="18" charset="0"/>
              </a:rPr>
              <a:t>website: </a:t>
            </a:r>
            <a:r>
              <a:rPr lang="en-US" sz="2000" dirty="0">
                <a:latin typeface="Times New Roman" pitchFamily="18" charset="0"/>
                <a:cs typeface="Times New Roman" pitchFamily="18" charset="0"/>
                <a:hlinkClick r:id="rId3"/>
              </a:rPr>
              <a:t>www.chem.ucla.edu/~</a:t>
            </a:r>
            <a:r>
              <a:rPr lang="en-US" sz="2000" dirty="0" smtClean="0">
                <a:latin typeface="Times New Roman" pitchFamily="18" charset="0"/>
                <a:cs typeface="Times New Roman" pitchFamily="18" charset="0"/>
                <a:hlinkClick r:id="rId3"/>
              </a:rPr>
              <a:t>bacher</a:t>
            </a:r>
            <a:r>
              <a:rPr lang="en-US" sz="2000" dirty="0">
                <a:latin typeface="Times New Roman" pitchFamily="18" charset="0"/>
                <a:cs typeface="Times New Roman" pitchFamily="18" charset="0"/>
              </a:rPr>
              <a:t> (Please note that the instructor does not use CCLE website)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www.piazza.com/ucla/fall2014/chem30bl</a:t>
            </a:r>
            <a:endParaRPr lang="en-US" sz="2000" dirty="0" smtClean="0">
              <a:latin typeface="Times New Roman" pitchFamily="18" charset="0"/>
              <a:cs typeface="Times New Roman" pitchFamily="18" charset="0"/>
            </a:endParaRPr>
          </a:p>
          <a:p>
            <a:r>
              <a:rPr lang="en-US" sz="2000" b="1" dirty="0" smtClean="0">
                <a:solidFill>
                  <a:srgbClr val="C00000"/>
                </a:solidFill>
                <a:latin typeface="Times New Roman" pitchFamily="18" charset="0"/>
                <a:cs typeface="Times New Roman" pitchFamily="18" charset="0"/>
              </a:rPr>
              <a:t>The course discussion board has to be used for general questions only.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This means that you cannot post homework or quiz questions! </a:t>
            </a:r>
            <a:endParaRPr lang="en-US"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Sign up for Reaxys and </a:t>
            </a:r>
            <a:r>
              <a:rPr lang="en-US" sz="2000" smtClean="0">
                <a:latin typeface="Times New Roman" pitchFamily="18" charset="0"/>
                <a:cs typeface="Times New Roman" pitchFamily="18" charset="0"/>
              </a:rPr>
              <a:t>Scifinder asap</a:t>
            </a:r>
            <a:endParaRPr lang="en-US" sz="20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rPr>
              <a:t>Instructor Information</a:t>
            </a:r>
            <a:endParaRPr lang="en-US" sz="4000" dirty="0">
              <a:solidFill>
                <a:srgbClr val="002060"/>
              </a:solidFill>
            </a:endParaRPr>
          </a:p>
        </p:txBody>
      </p:sp>
    </p:spTree>
    <p:extLst>
      <p:ext uri="{BB962C8B-B14F-4D97-AF65-F5344CB8AC3E}">
        <p14:creationId xmlns:p14="http://schemas.microsoft.com/office/powerpoint/2010/main" val="60703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1862</TotalTime>
  <Words>600</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Lecture 1b</vt:lpstr>
      <vt:lpstr>Administrative Issues</vt:lpstr>
      <vt:lpstr>Textbooks/Readers</vt:lpstr>
      <vt:lpstr>Preparation for In-lab Meeting I</vt:lpstr>
      <vt:lpstr>Preparation for In-lab Meeting II</vt:lpstr>
      <vt:lpstr>Preparation for In-lab Meeting III</vt:lpstr>
      <vt:lpstr>Grades</vt:lpstr>
      <vt:lpstr>Instructor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30BL – Lecture 1b</dc:title>
  <dc:creator>A. Bacher</dc:creator>
  <cp:lastModifiedBy>Alf Bacher</cp:lastModifiedBy>
  <cp:revision>118</cp:revision>
  <dcterms:created xsi:type="dcterms:W3CDTF">2010-09-14T23:40:55Z</dcterms:created>
  <dcterms:modified xsi:type="dcterms:W3CDTF">2014-09-12T17:50:21Z</dcterms:modified>
</cp:coreProperties>
</file>