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0"/>
  </p:notesMasterIdLst>
  <p:sldIdLst>
    <p:sldId id="256" r:id="rId2"/>
    <p:sldId id="259" r:id="rId3"/>
    <p:sldId id="257" r:id="rId4"/>
    <p:sldId id="258" r:id="rId5"/>
    <p:sldId id="260" r:id="rId6"/>
    <p:sldId id="261" r:id="rId7"/>
    <p:sldId id="263" r:id="rId8"/>
    <p:sldId id="262"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00"/>
    <a:srgbClr val="660033"/>
    <a:srgbClr val="CC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0" d="100"/>
          <a:sy n="80" d="100"/>
        </p:scale>
        <p:origin x="-1590" y="-18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B11B5D1-B402-4929-B6D9-6AA270F5F985}" type="datetimeFigureOut">
              <a:rPr lang="en-US" smtClean="0"/>
              <a:t>9/12/2014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9CE03A5-1DB3-4FBB-BBC2-9A965EC4CB30}" type="slidenum">
              <a:rPr lang="en-US" smtClean="0"/>
              <a:t>‹#›</a:t>
            </a:fld>
            <a:endParaRPr lang="en-US"/>
          </a:p>
        </p:txBody>
      </p:sp>
    </p:spTree>
    <p:extLst>
      <p:ext uri="{BB962C8B-B14F-4D97-AF65-F5344CB8AC3E}">
        <p14:creationId xmlns:p14="http://schemas.microsoft.com/office/powerpoint/2010/main" val="764041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Subtitle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Title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en-US" smtClean="0"/>
              <a:t>Click to edit Master title style</a:t>
            </a:r>
            <a:endParaRPr kumimoji="0" lang="en-US"/>
          </a:p>
        </p:txBody>
      </p:sp>
      <p:cxnSp>
        <p:nvCxnSpPr>
          <p:cNvPr id="8" name="Straight Connector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Oval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Date Placeholder 14"/>
          <p:cNvSpPr>
            <a:spLocks noGrp="1"/>
          </p:cNvSpPr>
          <p:nvPr>
            <p:ph type="dt" sz="half" idx="10"/>
          </p:nvPr>
        </p:nvSpPr>
        <p:spPr/>
        <p:txBody>
          <a:bodyPr/>
          <a:lstStyle/>
          <a:p>
            <a:fld id="{7BD672C2-6A03-47F4-B8FB-492AD257FE51}" type="datetimeFigureOut">
              <a:rPr lang="en-US" smtClean="0"/>
              <a:t>9/12/2014</a:t>
            </a:fld>
            <a:endParaRPr lang="en-US"/>
          </a:p>
        </p:txBody>
      </p:sp>
      <p:sp>
        <p:nvSpPr>
          <p:cNvPr id="16" name="Slide Number Placeholder 15"/>
          <p:cNvSpPr>
            <a:spLocks noGrp="1"/>
          </p:cNvSpPr>
          <p:nvPr>
            <p:ph type="sldNum" sz="quarter" idx="11"/>
          </p:nvPr>
        </p:nvSpPr>
        <p:spPr/>
        <p:txBody>
          <a:bodyPr/>
          <a:lstStyle/>
          <a:p>
            <a:fld id="{1002B650-82FB-4E44-9EAF-18D97BD0C157}" type="slidenum">
              <a:rPr lang="en-US" smtClean="0"/>
              <a:t>‹#›</a:t>
            </a:fld>
            <a:endParaRPr lang="en-US"/>
          </a:p>
        </p:txBody>
      </p:sp>
      <p:sp>
        <p:nvSpPr>
          <p:cNvPr id="17" name="Footer Placeholder 16"/>
          <p:cNvSpPr>
            <a:spLocks noGrp="1"/>
          </p:cNvSpPr>
          <p:nvPr>
            <p:ph type="ftr" sz="quarter" idx="12"/>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BD672C2-6A03-47F4-B8FB-492AD257FE51}" type="datetimeFigureOut">
              <a:rPr lang="en-US" smtClean="0"/>
              <a:t>9/12/2014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02B650-82FB-4E44-9EAF-18D97BD0C157}"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BD672C2-6A03-47F4-B8FB-492AD257FE51}" type="datetimeFigureOut">
              <a:rPr lang="en-US" smtClean="0"/>
              <a:t>9/12/2014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02B650-82FB-4E44-9EAF-18D97BD0C157}"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9" name="Content Placeholder 8"/>
          <p:cNvSpPr>
            <a:spLocks noGrp="1"/>
          </p:cNvSpPr>
          <p:nvPr>
            <p:ph idx="1"/>
          </p:nvPr>
        </p:nvSpPr>
        <p:spPr>
          <a:xfrm>
            <a:off x="457200" y="1524000"/>
            <a:ext cx="8229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4" name="Date Placeholder 13"/>
          <p:cNvSpPr>
            <a:spLocks noGrp="1"/>
          </p:cNvSpPr>
          <p:nvPr>
            <p:ph type="dt" sz="half" idx="14"/>
          </p:nvPr>
        </p:nvSpPr>
        <p:spPr/>
        <p:txBody>
          <a:bodyPr/>
          <a:lstStyle/>
          <a:p>
            <a:fld id="{7BD672C2-6A03-47F4-B8FB-492AD257FE51}" type="datetimeFigureOut">
              <a:rPr lang="en-US" smtClean="0"/>
              <a:t>9/12/2014</a:t>
            </a:fld>
            <a:endParaRPr lang="en-US"/>
          </a:p>
        </p:txBody>
      </p:sp>
      <p:sp>
        <p:nvSpPr>
          <p:cNvPr id="15" name="Slide Number Placeholder 14"/>
          <p:cNvSpPr>
            <a:spLocks noGrp="1"/>
          </p:cNvSpPr>
          <p:nvPr>
            <p:ph type="sldNum" sz="quarter" idx="15"/>
          </p:nvPr>
        </p:nvSpPr>
        <p:spPr/>
        <p:txBody>
          <a:bodyPr/>
          <a:lstStyle>
            <a:lvl1pPr algn="ctr">
              <a:defRPr/>
            </a:lvl1pPr>
          </a:lstStyle>
          <a:p>
            <a:fld id="{1002B650-82FB-4E44-9EAF-18D97BD0C157}" type="slidenum">
              <a:rPr lang="en-US" smtClean="0"/>
              <a:t>‹#›</a:t>
            </a:fld>
            <a:endParaRPr lang="en-US"/>
          </a:p>
        </p:txBody>
      </p:sp>
      <p:sp>
        <p:nvSpPr>
          <p:cNvPr id="16" name="Footer Placeholder 15"/>
          <p:cNvSpPr>
            <a:spLocks noGrp="1"/>
          </p:cNvSpPr>
          <p:nvPr>
            <p:ph type="ftr" sz="quarter" idx="16"/>
          </p:nvPr>
        </p:nvSpPr>
        <p:spPr/>
        <p:txBody>
          <a:bodyPr/>
          <a:lstStyle/>
          <a:p>
            <a:endParaRPr lang="en-US"/>
          </a:p>
        </p:txBody>
      </p:sp>
      <p:sp>
        <p:nvSpPr>
          <p:cNvPr id="17" name="Title 16"/>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7BD672C2-6A03-47F4-B8FB-492AD257FE51}" type="datetimeFigureOut">
              <a:rPr lang="en-US" smtClean="0"/>
              <a:t>9/12/2014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02B650-82FB-4E44-9EAF-18D97BD0C157}" type="slidenum">
              <a:rPr lang="en-US" smtClean="0"/>
              <a:t>‹#›</a:t>
            </a:fld>
            <a:endParaRPr lang="en-US"/>
          </a:p>
        </p:txBody>
      </p:sp>
      <p:sp>
        <p:nvSpPr>
          <p:cNvPr id="2" name="Title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cxnSp>
        <p:nvCxnSpPr>
          <p:cNvPr id="7" name="Straight Connector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7BD672C2-6A03-47F4-B8FB-492AD257FE51}" type="datetimeFigureOut">
              <a:rPr lang="en-US" smtClean="0"/>
              <a:t>9/12/2014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02B650-82FB-4E44-9EAF-18D97BD0C157}" type="slidenum">
              <a:rPr lang="en-US" smtClean="0"/>
              <a:t>‹#›</a:t>
            </a:fld>
            <a:endParaRPr lang="en-US"/>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11" name="Content Placeholder 10"/>
          <p:cNvSpPr>
            <a:spLocks noGrp="1"/>
          </p:cNvSpPr>
          <p:nvPr>
            <p:ph sz="half" idx="1"/>
          </p:nvPr>
        </p:nvSpPr>
        <p:spPr>
          <a:xfrm>
            <a:off x="457200" y="1524000"/>
            <a:ext cx="4059936"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524000"/>
            <a:ext cx="4059936"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p>
            <a:fld id="{1002B650-82FB-4E44-9EAF-18D97BD0C157}" type="slidenum">
              <a:rPr lang="en-US" smtClean="0"/>
              <a:t>‹#›</a:t>
            </a:fld>
            <a:endParaRPr lang="en-US"/>
          </a:p>
        </p:txBody>
      </p:sp>
      <p:sp>
        <p:nvSpPr>
          <p:cNvPr id="8" name="Footer Placeholder 7"/>
          <p:cNvSpPr>
            <a:spLocks noGrp="1"/>
          </p:cNvSpPr>
          <p:nvPr>
            <p:ph type="ftr" sz="quarter" idx="11"/>
          </p:nvPr>
        </p:nvSpPr>
        <p:spPr/>
        <p:txBody>
          <a:bodyPr/>
          <a:lstStyle/>
          <a:p>
            <a:endParaRPr lang="en-US"/>
          </a:p>
        </p:txBody>
      </p:sp>
      <p:sp>
        <p:nvSpPr>
          <p:cNvPr id="7" name="Date Placeholder 6"/>
          <p:cNvSpPr>
            <a:spLocks noGrp="1"/>
          </p:cNvSpPr>
          <p:nvPr>
            <p:ph type="dt" sz="half" idx="10"/>
          </p:nvPr>
        </p:nvSpPr>
        <p:spPr/>
        <p:txBody>
          <a:bodyPr/>
          <a:lstStyle/>
          <a:p>
            <a:fld id="{7BD672C2-6A03-47F4-B8FB-492AD257FE51}" type="datetimeFigureOut">
              <a:rPr lang="en-US" smtClean="0"/>
              <a:t>9/12/2014</a:t>
            </a:fld>
            <a:endParaRPr lang="en-US"/>
          </a:p>
        </p:txBody>
      </p:sp>
      <p:sp>
        <p:nvSpPr>
          <p:cNvPr id="3" name="Text Placeholder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32" name="Content Placeholder 31"/>
          <p:cNvSpPr>
            <a:spLocks noGrp="1"/>
          </p:cNvSpPr>
          <p:nvPr>
            <p:ph sz="half" idx="2"/>
          </p:nvPr>
        </p:nvSpPr>
        <p:spPr>
          <a:xfrm>
            <a:off x="457200" y="2201896"/>
            <a:ext cx="4038600" cy="391363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4" name="Content Placeholder 33"/>
          <p:cNvSpPr>
            <a:spLocks noGrp="1"/>
          </p:cNvSpPr>
          <p:nvPr>
            <p:ph sz="quarter" idx="4"/>
          </p:nvPr>
        </p:nvSpPr>
        <p:spPr>
          <a:xfrm>
            <a:off x="4649788" y="2201896"/>
            <a:ext cx="4038600" cy="391363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 name="Title 1"/>
          <p:cNvSpPr>
            <a:spLocks noGrp="1"/>
          </p:cNvSpPr>
          <p:nvPr>
            <p:ph type="title"/>
          </p:nvPr>
        </p:nvSpPr>
        <p:spPr>
          <a:xfrm>
            <a:off x="457200" y="155448"/>
            <a:ext cx="8229600" cy="1143000"/>
          </a:xfrm>
        </p:spPr>
        <p:txBody>
          <a:bodyPr anchor="b" anchorCtr="0"/>
          <a:lstStyle>
            <a:lvl1pPr>
              <a:defRPr/>
            </a:lvl1pPr>
          </a:lstStyle>
          <a:p>
            <a:r>
              <a:rPr kumimoji="0" lang="en-US" smtClean="0"/>
              <a:t>Click to edit Master title style</a:t>
            </a:r>
            <a:endParaRPr kumimoji="0" lang="en-US"/>
          </a:p>
        </p:txBody>
      </p:sp>
      <p:sp>
        <p:nvSpPr>
          <p:cNvPr id="12" name="Text Placeholder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cxnSp>
        <p:nvCxnSpPr>
          <p:cNvPr id="10" name="Straight Connector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7BD672C2-6A03-47F4-B8FB-492AD257FE51}" type="datetimeFigureOut">
              <a:rPr lang="en-US" smtClean="0"/>
              <a:t>9/12/2014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002B650-82FB-4E44-9EAF-18D97BD0C157}" type="slidenum">
              <a:rPr lang="en-US" smtClean="0"/>
              <a:t>‹#›</a:t>
            </a:fld>
            <a:endParaRPr lang="en-US"/>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BD672C2-6A03-47F4-B8FB-492AD257FE51}" type="datetimeFigureOut">
              <a:rPr lang="en-US" smtClean="0"/>
              <a:t>9/12/2014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002B650-82FB-4E44-9EAF-18D97BD0C157}"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9" name="Content Placeholder 28"/>
          <p:cNvSpPr>
            <a:spLocks noGrp="1"/>
          </p:cNvSpPr>
          <p:nvPr>
            <p:ph sz="quarter" idx="1"/>
          </p:nvPr>
        </p:nvSpPr>
        <p:spPr>
          <a:xfrm>
            <a:off x="457200" y="457200"/>
            <a:ext cx="62484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 name="Text Placeholder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31" name="Title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8" name="Date Placeholder 7"/>
          <p:cNvSpPr>
            <a:spLocks noGrp="1"/>
          </p:cNvSpPr>
          <p:nvPr>
            <p:ph type="dt" sz="half" idx="14"/>
          </p:nvPr>
        </p:nvSpPr>
        <p:spPr/>
        <p:txBody>
          <a:bodyPr/>
          <a:lstStyle/>
          <a:p>
            <a:fld id="{7BD672C2-6A03-47F4-B8FB-492AD257FE51}" type="datetimeFigureOut">
              <a:rPr lang="en-US" smtClean="0"/>
              <a:t>9/12/2014</a:t>
            </a:fld>
            <a:endParaRPr lang="en-US"/>
          </a:p>
        </p:txBody>
      </p:sp>
      <p:sp>
        <p:nvSpPr>
          <p:cNvPr id="9" name="Slide Number Placeholder 8"/>
          <p:cNvSpPr>
            <a:spLocks noGrp="1"/>
          </p:cNvSpPr>
          <p:nvPr>
            <p:ph type="sldNum" sz="quarter" idx="15"/>
          </p:nvPr>
        </p:nvSpPr>
        <p:spPr/>
        <p:txBody>
          <a:bodyPr/>
          <a:lstStyle/>
          <a:p>
            <a:fld id="{1002B650-82FB-4E44-9EAF-18D97BD0C157}" type="slidenum">
              <a:rPr lang="en-US" smtClean="0"/>
              <a:t>‹#›</a:t>
            </a:fld>
            <a:endParaRPr lang="en-US"/>
          </a:p>
        </p:txBody>
      </p:sp>
      <p:sp>
        <p:nvSpPr>
          <p:cNvPr id="10" name="Footer Placeholder 9"/>
          <p:cNvSpPr>
            <a:spLocks noGrp="1"/>
          </p:cNvSpPr>
          <p:nvPr>
            <p:ph type="ftr" sz="quarter" idx="16"/>
          </p:nvPr>
        </p:nvSpPr>
        <p:spPr/>
        <p:txBody>
          <a:bodyPr/>
          <a:lstStyle/>
          <a:p>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en-US" smtClean="0"/>
              <a:t>Click icon to add picture</a:t>
            </a:r>
            <a:endParaRPr kumimoji="0" lang="en-US"/>
          </a:p>
        </p:txBody>
      </p:sp>
      <p:sp>
        <p:nvSpPr>
          <p:cNvPr id="4" name="Text Placeholder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8" name="Date Placeholder 7"/>
          <p:cNvSpPr>
            <a:spLocks noGrp="1"/>
          </p:cNvSpPr>
          <p:nvPr>
            <p:ph type="dt" sz="half" idx="10"/>
          </p:nvPr>
        </p:nvSpPr>
        <p:spPr/>
        <p:txBody>
          <a:bodyPr/>
          <a:lstStyle/>
          <a:p>
            <a:fld id="{7BD672C2-6A03-47F4-B8FB-492AD257FE51}" type="datetimeFigureOut">
              <a:rPr lang="en-US" smtClean="0"/>
              <a:t>9/12/2014</a:t>
            </a:fld>
            <a:endParaRPr lang="en-US"/>
          </a:p>
        </p:txBody>
      </p:sp>
      <p:sp>
        <p:nvSpPr>
          <p:cNvPr id="9" name="Slide Number Placeholder 8"/>
          <p:cNvSpPr>
            <a:spLocks noGrp="1"/>
          </p:cNvSpPr>
          <p:nvPr>
            <p:ph type="sldNum" sz="quarter" idx="11"/>
          </p:nvPr>
        </p:nvSpPr>
        <p:spPr/>
        <p:txBody>
          <a:bodyPr/>
          <a:lstStyle/>
          <a:p>
            <a:fld id="{1002B650-82FB-4E44-9EAF-18D97BD0C157}" type="slidenum">
              <a:rPr lang="en-US" smtClean="0"/>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duotone>
              <a:prstClr val="black"/>
              <a:schemeClr val="accent6">
                <a:tint val="45000"/>
                <a:satMod val="400000"/>
              </a:schemeClr>
            </a:duotone>
            <a:extLst>
              <a:ext uri="{BEBA8EAE-BF5A-486C-A8C5-ECC9F3942E4B}">
                <a14:imgProps xmlns:a14="http://schemas.microsoft.com/office/drawing/2010/main">
                  <a14:imgLayer r:embed="rId14">
                    <a14:imgEffect>
                      <a14:artisticPencilSketch/>
                    </a14:imgEffect>
                    <a14:imgEffect>
                      <a14:colorTemperature colorTemp="4700"/>
                    </a14:imgEffect>
                  </a14:imgLayer>
                </a14:imgProps>
              </a:ext>
            </a:extLst>
          </a:blip>
          <a:srcRect/>
          <a:stretch>
            <a:fillRect/>
          </a:stretch>
        </a:blipFill>
        <a:effectLst/>
      </p:bgPr>
    </p:bg>
    <p:spTree>
      <p:nvGrpSpPr>
        <p:cNvPr id="1" name=""/>
        <p:cNvGrpSpPr/>
        <p:nvPr/>
      </p:nvGrpSpPr>
      <p:grpSpPr>
        <a:xfrm>
          <a:off x="0" y="0"/>
          <a:ext cx="0" cy="0"/>
          <a:chOff x="0" y="0"/>
          <a:chExt cx="0" cy="0"/>
        </a:xfrm>
      </p:grpSpPr>
      <p:sp>
        <p:nvSpPr>
          <p:cNvPr id="9" name="Text Placeholder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7BD672C2-6A03-47F4-B8FB-492AD257FE51}" type="datetimeFigureOut">
              <a:rPr lang="en-US" smtClean="0"/>
              <a:t>9/12/2014</a:t>
            </a:fld>
            <a:endParaRPr lang="en-US"/>
          </a:p>
        </p:txBody>
      </p:sp>
      <p:sp>
        <p:nvSpPr>
          <p:cNvPr id="10" name="Footer Placeholder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en-US"/>
          </a:p>
        </p:txBody>
      </p:sp>
      <p:sp>
        <p:nvSpPr>
          <p:cNvPr id="22" name="Slide Number Placeholder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1002B650-82FB-4E44-9EAF-18D97BD0C157}" type="slidenum">
              <a:rPr lang="en-US" smtClean="0"/>
              <a:t>‹#›</a:t>
            </a:fld>
            <a:endParaRPr lang="en-US"/>
          </a:p>
        </p:txBody>
      </p:sp>
      <p:sp>
        <p:nvSpPr>
          <p:cNvPr id="5" name="Title Placeholder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en-US" smtClean="0"/>
              <a:t>Click to edit Master title style</a:t>
            </a:r>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www.chem.ucla.edu/axe/" TargetMode="External"/><Relationship Id="rId2" Type="http://schemas.openxmlformats.org/officeDocument/2006/relationships/hyperlink" Target="http://www.chem.ucla.edu/axe" TargetMode="External"/><Relationship Id="rId1" Type="http://schemas.openxmlformats.org/officeDocument/2006/relationships/slideLayout" Target="../slideLayouts/slideLayout2.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hyperlink" Target="http://www.chem.ucla.edu/~bacher/General/safety/UCLA%20PPE%20Policy%202014.pdf"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1.gi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noChangeAspect="1"/>
          </p:cNvSpPr>
          <p:nvPr>
            <p:ph type="subTitle" idx="1"/>
          </p:nvPr>
        </p:nvSpPr>
        <p:spPr>
          <a:xfrm>
            <a:off x="2133600" y="3810000"/>
            <a:ext cx="5334000" cy="734037"/>
          </a:xfrm>
          <a:noFill/>
        </p:spPr>
        <p:txBody>
          <a:bodyPr>
            <a:prstTxWarp prst="textChevronInverted">
              <a:avLst/>
            </a:prstTxWarp>
          </a:bodyPr>
          <a:lstStyle/>
          <a:p>
            <a:r>
              <a:rPr lang="en-US" sz="3600" dirty="0" smtClean="0">
                <a:solidFill>
                  <a:srgbClr val="660033"/>
                </a:solidFill>
                <a:latin typeface="Times New Roman" pitchFamily="18" charset="0"/>
                <a:cs typeface="Times New Roman" pitchFamily="18" charset="0"/>
              </a:rPr>
              <a:t>Safety</a:t>
            </a:r>
            <a:endParaRPr lang="en-US" sz="3600" dirty="0">
              <a:solidFill>
                <a:srgbClr val="660033"/>
              </a:solidFill>
              <a:latin typeface="Times New Roman" pitchFamily="18" charset="0"/>
              <a:cs typeface="Times New Roman" pitchFamily="18" charset="0"/>
            </a:endParaRPr>
          </a:p>
        </p:txBody>
      </p:sp>
      <p:sp>
        <p:nvSpPr>
          <p:cNvPr id="2" name="Title 1"/>
          <p:cNvSpPr>
            <a:spLocks noGrp="1"/>
          </p:cNvSpPr>
          <p:nvPr>
            <p:ph type="ctrTitle"/>
          </p:nvPr>
        </p:nvSpPr>
        <p:spPr/>
        <p:txBody>
          <a:bodyPr/>
          <a:lstStyle/>
          <a:p>
            <a:r>
              <a:rPr lang="en-US" i="1" dirty="0" smtClean="0">
                <a:solidFill>
                  <a:schemeClr val="tx1"/>
                </a:solidFill>
                <a:latin typeface="Times New Roman" pitchFamily="18" charset="0"/>
                <a:cs typeface="Times New Roman" pitchFamily="18" charset="0"/>
              </a:rPr>
              <a:t>Lecture 1a</a:t>
            </a:r>
            <a:endParaRPr lang="en-US" i="1"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347696704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09599" y="1600200"/>
            <a:ext cx="8077201" cy="4572000"/>
          </a:xfrm>
        </p:spPr>
        <p:txBody>
          <a:bodyPr>
            <a:normAutofit fontScale="47500" lnSpcReduction="20000"/>
          </a:bodyPr>
          <a:lstStyle/>
          <a:p>
            <a:r>
              <a:rPr lang="en-US" sz="3800" dirty="0">
                <a:latin typeface="Times New Roman" pitchFamily="18" charset="0"/>
                <a:cs typeface="Times New Roman" pitchFamily="18" charset="0"/>
              </a:rPr>
              <a:t>Several accidents in the past </a:t>
            </a:r>
            <a:r>
              <a:rPr lang="en-US" sz="3800" dirty="0" smtClean="0">
                <a:latin typeface="Times New Roman" pitchFamily="18" charset="0"/>
                <a:cs typeface="Times New Roman" pitchFamily="18" charset="0"/>
              </a:rPr>
              <a:t>couple of years (one </a:t>
            </a:r>
            <a:r>
              <a:rPr lang="en-US" sz="3800" dirty="0">
                <a:latin typeface="Times New Roman" pitchFamily="18" charset="0"/>
                <a:cs typeface="Times New Roman" pitchFamily="18" charset="0"/>
              </a:rPr>
              <a:t>of them deadly </a:t>
            </a:r>
            <a:r>
              <a:rPr lang="en-US" sz="3800" dirty="0">
                <a:latin typeface="Times New Roman" pitchFamily="18" charset="0"/>
                <a:cs typeface="Times New Roman" pitchFamily="18" charset="0"/>
                <a:sym typeface="Wingdings" pitchFamily="2" charset="2"/>
              </a:rPr>
              <a:t>and others, </a:t>
            </a:r>
            <a:r>
              <a:rPr lang="en-US" sz="3800" dirty="0" smtClean="0">
                <a:latin typeface="Times New Roman" pitchFamily="18" charset="0"/>
                <a:cs typeface="Times New Roman" pitchFamily="18" charset="0"/>
                <a:sym typeface="Wingdings" pitchFamily="2" charset="2"/>
              </a:rPr>
              <a:t/>
            </a:r>
            <a:br>
              <a:rPr lang="en-US" sz="3800" dirty="0" smtClean="0">
                <a:latin typeface="Times New Roman" pitchFamily="18" charset="0"/>
                <a:cs typeface="Times New Roman" pitchFamily="18" charset="0"/>
                <a:sym typeface="Wingdings" pitchFamily="2" charset="2"/>
              </a:rPr>
            </a:br>
            <a:r>
              <a:rPr lang="en-US" sz="3800" dirty="0" smtClean="0">
                <a:latin typeface="Times New Roman" pitchFamily="18" charset="0"/>
                <a:cs typeface="Times New Roman" pitchFamily="18" charset="0"/>
                <a:sym typeface="Wingdings" pitchFamily="2" charset="2"/>
              </a:rPr>
              <a:t>which </a:t>
            </a:r>
            <a:r>
              <a:rPr lang="en-US" sz="3800" dirty="0">
                <a:latin typeface="Times New Roman" pitchFamily="18" charset="0"/>
                <a:cs typeface="Times New Roman" pitchFamily="18" charset="0"/>
                <a:sym typeface="Wingdings" pitchFamily="2" charset="2"/>
              </a:rPr>
              <a:t>required treatment in the hospital</a:t>
            </a:r>
            <a:r>
              <a:rPr lang="en-US" sz="3800" dirty="0">
                <a:latin typeface="Times New Roman" pitchFamily="18" charset="0"/>
                <a:cs typeface="Times New Roman" pitchFamily="18" charset="0"/>
              </a:rPr>
              <a:t>) have triggered a </a:t>
            </a:r>
            <a:r>
              <a:rPr lang="en-US" sz="3800" dirty="0" smtClean="0">
                <a:latin typeface="Times New Roman" pitchFamily="18" charset="0"/>
                <a:cs typeface="Times New Roman" pitchFamily="18" charset="0"/>
              </a:rPr>
              <a:t>very strict </a:t>
            </a:r>
            <a:r>
              <a:rPr lang="en-US" sz="3800" dirty="0">
                <a:latin typeface="Times New Roman" pitchFamily="18" charset="0"/>
                <a:cs typeface="Times New Roman" pitchFamily="18" charset="0"/>
              </a:rPr>
              <a:t>enforcement of existing and the institution of many new </a:t>
            </a:r>
            <a:r>
              <a:rPr lang="en-US" sz="3800" dirty="0" smtClean="0">
                <a:latin typeface="Times New Roman" pitchFamily="18" charset="0"/>
                <a:cs typeface="Times New Roman" pitchFamily="18" charset="0"/>
              </a:rPr>
              <a:t>safety </a:t>
            </a:r>
            <a:r>
              <a:rPr lang="en-US" sz="3800" dirty="0">
                <a:latin typeface="Times New Roman" pitchFamily="18" charset="0"/>
                <a:cs typeface="Times New Roman" pitchFamily="18" charset="0"/>
              </a:rPr>
              <a:t>rules </a:t>
            </a:r>
          </a:p>
          <a:p>
            <a:r>
              <a:rPr lang="en-US" sz="3800" dirty="0">
                <a:latin typeface="Times New Roman" pitchFamily="18" charset="0"/>
                <a:cs typeface="Times New Roman" pitchFamily="18" charset="0"/>
              </a:rPr>
              <a:t>For instance, the use of chlorinated solvents i.e., chloroform and </a:t>
            </a:r>
            <a:r>
              <a:rPr lang="en-US" sz="3800" dirty="0" smtClean="0">
                <a:latin typeface="Times New Roman" pitchFamily="18" charset="0"/>
                <a:cs typeface="Times New Roman" pitchFamily="18" charset="0"/>
              </a:rPr>
              <a:t>dichloromethane</a:t>
            </a:r>
            <a:r>
              <a:rPr lang="en-US" sz="3800" dirty="0">
                <a:latin typeface="Times New Roman" pitchFamily="18" charset="0"/>
                <a:cs typeface="Times New Roman" pitchFamily="18" charset="0"/>
              </a:rPr>
              <a:t>, which used to be a very popular due to their low flammability, </a:t>
            </a:r>
            <a:r>
              <a:rPr lang="en-US" sz="3800" dirty="0" smtClean="0">
                <a:latin typeface="Times New Roman" pitchFamily="18" charset="0"/>
                <a:cs typeface="Times New Roman" pitchFamily="18" charset="0"/>
              </a:rPr>
              <a:t>were </a:t>
            </a:r>
            <a:r>
              <a:rPr lang="en-US" sz="3800" dirty="0">
                <a:latin typeface="Times New Roman" pitchFamily="18" charset="0"/>
                <a:cs typeface="Times New Roman" pitchFamily="18" charset="0"/>
              </a:rPr>
              <a:t>banned from lower division organic labs like </a:t>
            </a:r>
            <a:r>
              <a:rPr lang="en-US" sz="3800" dirty="0" smtClean="0">
                <a:latin typeface="Times New Roman" pitchFamily="18" charset="0"/>
                <a:cs typeface="Times New Roman" pitchFamily="18" charset="0"/>
              </a:rPr>
              <a:t>Chem </a:t>
            </a:r>
            <a:r>
              <a:rPr lang="en-US" sz="3800" dirty="0">
                <a:latin typeface="Times New Roman" pitchFamily="18" charset="0"/>
                <a:cs typeface="Times New Roman" pitchFamily="18" charset="0"/>
              </a:rPr>
              <a:t>30BL and Chem 30CL </a:t>
            </a:r>
            <a:r>
              <a:rPr lang="en-US" sz="3800" dirty="0" smtClean="0">
                <a:latin typeface="Times New Roman" pitchFamily="18" charset="0"/>
                <a:cs typeface="Times New Roman" pitchFamily="18" charset="0"/>
              </a:rPr>
              <a:t>because </a:t>
            </a:r>
            <a:r>
              <a:rPr lang="en-US" sz="3800" dirty="0">
                <a:latin typeface="Times New Roman" pitchFamily="18" charset="0"/>
                <a:cs typeface="Times New Roman" pitchFamily="18" charset="0"/>
              </a:rPr>
              <a:t>they are </a:t>
            </a:r>
            <a:r>
              <a:rPr lang="en-US" sz="3800" dirty="0" smtClean="0">
                <a:latin typeface="Times New Roman" pitchFamily="18" charset="0"/>
                <a:cs typeface="Times New Roman" pitchFamily="18" charset="0"/>
              </a:rPr>
              <a:t>considered potential carcinogens, which should only be handled by properly trained personnel and in a well-ventilated hood</a:t>
            </a:r>
            <a:endParaRPr lang="en-US" sz="3800" dirty="0">
              <a:latin typeface="Times New Roman" pitchFamily="18" charset="0"/>
              <a:cs typeface="Times New Roman" pitchFamily="18" charset="0"/>
            </a:endParaRPr>
          </a:p>
          <a:p>
            <a:r>
              <a:rPr lang="en-US" sz="3800" dirty="0">
                <a:latin typeface="Times New Roman" pitchFamily="18" charset="0"/>
                <a:cs typeface="Times New Roman" pitchFamily="18" charset="0"/>
              </a:rPr>
              <a:t>UCLA has also established a very strict policy regarding PPE </a:t>
            </a:r>
            <a:r>
              <a:rPr lang="en-US" sz="3800" dirty="0" smtClean="0">
                <a:latin typeface="Times New Roman" pitchFamily="18" charset="0"/>
                <a:cs typeface="Times New Roman" pitchFamily="18" charset="0"/>
              </a:rPr>
              <a:t>(personal protective equipment, UCLA </a:t>
            </a:r>
            <a:r>
              <a:rPr lang="en-US" sz="3800" dirty="0">
                <a:latin typeface="Times New Roman" pitchFamily="18" charset="0"/>
                <a:cs typeface="Times New Roman" pitchFamily="18" charset="0"/>
              </a:rPr>
              <a:t>policy 905, </a:t>
            </a:r>
            <a:r>
              <a:rPr lang="en-US" sz="3800" dirty="0" smtClean="0">
                <a:latin typeface="Times New Roman" pitchFamily="18" charset="0"/>
                <a:cs typeface="Times New Roman" pitchFamily="18" charset="0"/>
              </a:rPr>
              <a:t>for details see link </a:t>
            </a:r>
            <a:r>
              <a:rPr lang="en-US" sz="3800" dirty="0">
                <a:latin typeface="Times New Roman" pitchFamily="18" charset="0"/>
                <a:cs typeface="Times New Roman" pitchFamily="18" charset="0"/>
              </a:rPr>
              <a:t>on the homework for meeting </a:t>
            </a:r>
            <a:r>
              <a:rPr lang="en-US" sz="3800" dirty="0" smtClean="0">
                <a:latin typeface="Times New Roman" pitchFamily="18" charset="0"/>
                <a:cs typeface="Times New Roman" pitchFamily="18" charset="0"/>
              </a:rPr>
              <a:t>2, </a:t>
            </a:r>
            <a:r>
              <a:rPr lang="en-US" sz="3800" dirty="0">
                <a:latin typeface="Times New Roman" pitchFamily="18" charset="0"/>
                <a:cs typeface="Times New Roman" pitchFamily="18" charset="0"/>
              </a:rPr>
              <a:t>make </a:t>
            </a:r>
            <a:r>
              <a:rPr lang="en-US" sz="3800" dirty="0" smtClean="0">
                <a:latin typeface="Times New Roman" pitchFamily="18" charset="0"/>
                <a:cs typeface="Times New Roman" pitchFamily="18" charset="0"/>
              </a:rPr>
              <a:t>sure to </a:t>
            </a:r>
            <a:r>
              <a:rPr lang="en-US" sz="3800" dirty="0">
                <a:latin typeface="Times New Roman" pitchFamily="18" charset="0"/>
                <a:cs typeface="Times New Roman" pitchFamily="18" charset="0"/>
              </a:rPr>
              <a:t>read it thoroughly because </a:t>
            </a:r>
            <a:r>
              <a:rPr lang="en-US" sz="3800" dirty="0" smtClean="0">
                <a:latin typeface="Times New Roman" pitchFamily="18" charset="0"/>
                <a:cs typeface="Times New Roman" pitchFamily="18" charset="0"/>
              </a:rPr>
              <a:t>you </a:t>
            </a:r>
            <a:r>
              <a:rPr lang="en-US" sz="3800" dirty="0">
                <a:latin typeface="Times New Roman" pitchFamily="18" charset="0"/>
                <a:cs typeface="Times New Roman" pitchFamily="18" charset="0"/>
              </a:rPr>
              <a:t>will be held to these </a:t>
            </a:r>
            <a:r>
              <a:rPr lang="en-US" sz="3800" dirty="0" smtClean="0">
                <a:latin typeface="Times New Roman" pitchFamily="18" charset="0"/>
                <a:cs typeface="Times New Roman" pitchFamily="18" charset="0"/>
              </a:rPr>
              <a:t>standards as well)</a:t>
            </a:r>
            <a:endParaRPr lang="en-US" sz="3800" dirty="0">
              <a:latin typeface="Times New Roman" pitchFamily="18" charset="0"/>
              <a:cs typeface="Times New Roman" pitchFamily="18" charset="0"/>
            </a:endParaRPr>
          </a:p>
          <a:p>
            <a:r>
              <a:rPr lang="en-US" sz="3800" dirty="0" smtClean="0">
                <a:latin typeface="Times New Roman" pitchFamily="18" charset="0"/>
                <a:cs typeface="Times New Roman" pitchFamily="18" charset="0"/>
              </a:rPr>
              <a:t>There are many </a:t>
            </a:r>
            <a:r>
              <a:rPr lang="en-US" sz="3800" dirty="0">
                <a:latin typeface="Times New Roman" pitchFamily="18" charset="0"/>
                <a:cs typeface="Times New Roman" pitchFamily="18" charset="0"/>
              </a:rPr>
              <a:t>internal inspections from </a:t>
            </a:r>
            <a:r>
              <a:rPr lang="en-US" sz="3800" dirty="0" smtClean="0">
                <a:latin typeface="Times New Roman" pitchFamily="18" charset="0"/>
                <a:cs typeface="Times New Roman" pitchFamily="18" charset="0"/>
              </a:rPr>
              <a:t>EHS (Environmental Health and Safety), whose results will cause plenty of trouble </a:t>
            </a:r>
            <a:r>
              <a:rPr lang="en-US" sz="3800" dirty="0">
                <a:latin typeface="Times New Roman" pitchFamily="18" charset="0"/>
                <a:cs typeface="Times New Roman" pitchFamily="18" charset="0"/>
              </a:rPr>
              <a:t>for </a:t>
            </a:r>
            <a:r>
              <a:rPr lang="en-US" sz="3800" dirty="0" smtClean="0">
                <a:latin typeface="Times New Roman" pitchFamily="18" charset="0"/>
                <a:cs typeface="Times New Roman" pitchFamily="18" charset="0"/>
              </a:rPr>
              <a:t>the teaching assistant and the instructor.</a:t>
            </a:r>
          </a:p>
          <a:p>
            <a:r>
              <a:rPr lang="en-US" sz="3800" dirty="0" smtClean="0">
                <a:latin typeface="Times New Roman" pitchFamily="18" charset="0"/>
                <a:cs typeface="Times New Roman" pitchFamily="18" charset="0"/>
              </a:rPr>
              <a:t>The chemistry department will be under a lot of scrutiny for the</a:t>
            </a:r>
            <a:r>
              <a:rPr lang="en-US" sz="3800" dirty="0">
                <a:latin typeface="Times New Roman" pitchFamily="18" charset="0"/>
                <a:cs typeface="Times New Roman" pitchFamily="18" charset="0"/>
              </a:rPr>
              <a:t/>
            </a:r>
            <a:br>
              <a:rPr lang="en-US" sz="3800" dirty="0">
                <a:latin typeface="Times New Roman" pitchFamily="18" charset="0"/>
                <a:cs typeface="Times New Roman" pitchFamily="18" charset="0"/>
              </a:rPr>
            </a:br>
            <a:r>
              <a:rPr lang="en-US" sz="3800" dirty="0">
                <a:latin typeface="Times New Roman" pitchFamily="18" charset="0"/>
                <a:cs typeface="Times New Roman" pitchFamily="18" charset="0"/>
              </a:rPr>
              <a:t>next four </a:t>
            </a:r>
            <a:r>
              <a:rPr lang="en-US" sz="3800" dirty="0" smtClean="0">
                <a:latin typeface="Times New Roman" pitchFamily="18" charset="0"/>
                <a:cs typeface="Times New Roman" pitchFamily="18" charset="0"/>
              </a:rPr>
              <a:t>years by CAL OSHA, which means that everything has </a:t>
            </a:r>
            <a:br>
              <a:rPr lang="en-US" sz="3800" dirty="0" smtClean="0">
                <a:latin typeface="Times New Roman" pitchFamily="18" charset="0"/>
                <a:cs typeface="Times New Roman" pitchFamily="18" charset="0"/>
              </a:rPr>
            </a:br>
            <a:r>
              <a:rPr lang="en-US" sz="3800" dirty="0" smtClean="0">
                <a:latin typeface="Times New Roman" pitchFamily="18" charset="0"/>
                <a:cs typeface="Times New Roman" pitchFamily="18" charset="0"/>
              </a:rPr>
              <a:t>to be done by the book. Any violation will be very costly and bring </a:t>
            </a:r>
            <a:br>
              <a:rPr lang="en-US" sz="3800" dirty="0" smtClean="0">
                <a:latin typeface="Times New Roman" pitchFamily="18" charset="0"/>
                <a:cs typeface="Times New Roman" pitchFamily="18" charset="0"/>
              </a:rPr>
            </a:br>
            <a:r>
              <a:rPr lang="en-US" sz="3800" dirty="0" smtClean="0">
                <a:latin typeface="Times New Roman" pitchFamily="18" charset="0"/>
                <a:cs typeface="Times New Roman" pitchFamily="18" charset="0"/>
              </a:rPr>
              <a:t>a lot of bad publicity with it as well (newspaper and TV).</a:t>
            </a:r>
            <a:endParaRPr lang="en-US" sz="3800" dirty="0">
              <a:latin typeface="Times New Roman" pitchFamily="18" charset="0"/>
              <a:cs typeface="Times New Roman" pitchFamily="18" charset="0"/>
            </a:endParaRPr>
          </a:p>
          <a:p>
            <a:endParaRPr lang="en-US" dirty="0"/>
          </a:p>
        </p:txBody>
      </p:sp>
      <p:sp>
        <p:nvSpPr>
          <p:cNvPr id="3" name="Title 2"/>
          <p:cNvSpPr>
            <a:spLocks noGrp="1"/>
          </p:cNvSpPr>
          <p:nvPr>
            <p:ph type="title"/>
          </p:nvPr>
        </p:nvSpPr>
        <p:spPr/>
        <p:txBody>
          <a:bodyPr>
            <a:normAutofit/>
          </a:bodyPr>
          <a:lstStyle/>
          <a:p>
            <a:pPr algn="ctr"/>
            <a:r>
              <a:rPr lang="en-US" sz="4000" dirty="0" smtClean="0">
                <a:solidFill>
                  <a:srgbClr val="002060"/>
                </a:solidFill>
                <a:latin typeface="Times New Roman" pitchFamily="18" charset="0"/>
                <a:cs typeface="Times New Roman" pitchFamily="18" charset="0"/>
              </a:rPr>
              <a:t>Safety - Issues</a:t>
            </a:r>
            <a:endParaRPr lang="en-US" sz="4000" dirty="0">
              <a:solidFill>
                <a:srgbClr val="002060"/>
              </a:solidFill>
              <a:latin typeface="Times New Roman" pitchFamily="18" charset="0"/>
              <a:cs typeface="Times New Roman" pitchFamily="18" charset="0"/>
            </a:endParaRPr>
          </a:p>
        </p:txBody>
      </p:sp>
      <p:sp>
        <p:nvSpPr>
          <p:cNvPr id="4" name="AutoShape 2" descr="data:image/jpg;base64,/9j/4AAQSkZJRgABAQAAAQABAAD/2wCEAAkGBhQSEBQUExQWFBUWGRkWGBgXFxgXGhkXFxcVFhgYFxcaHiYeGhojIBUYHy8gIycqLCwsFh8xNTAqNScrLCkBCQoKDgwOGA8PGikkHBwpKSkpKSksKSkpKSkpKSkpKSkpKSkpKSwpKSkpLCkpKSwpKSkpKSkpKSksKSksLCkpKf/AABEIAMABBgMBIgACEQEDEQH/xAAcAAEAAgMBAQEAAAAAAAAAAAAABAUCAwYBBwj/xAA/EAABAwIDBAcFBQcFAQEAAAABAAIRAyEEEjEFQVFhBhMiMnGBkVKhscHwByNCctEUFTNDYpLhc4KisvEWY//EABkBAQADAQEAAAAAAAAAAAAAAAABAgMEBf/EAB8RAQEAAgMBAQEBAQAAAAAAAAABAhEDITESUUEEE//aAAwDAQACEQMRAD8A+4oiICIiAiIgIiICIiAiIgIiICIiAiIgIiICIiAiIgIiICIiAiIgIiICIiAiIgIiICIiAiIgIiICIq+rtuk2oWOdlI1nTSdVFsnoy2ttAUaZdv0aOJ/xquT2R0/Z1rqT3Zy0xMQTGuV2j4uI1tvVd0z6QPeYpXe6WUtBAtLyTpu91rLhHbOe13aIOWM7hLosJJAOaOYBHEysLnbel5H37CY1lRssMj4eI3KQvjOA6SvwxZLs0zlc0yS0DtGSYLQS0XJ7w0uvoexel7KrRmt/UNP9w1HwV8eTfqLHRovGukSvVqqIiICIiAiIgIiICIiAiIgIiICIiAiIgIiICIiAi8XqAi8lRto4rq6T3bwLeJsPeVFGGJ2oxtN7g4HLNgd+gHqvm22scQZLyJJc48rkzy/x551MY7rHweyIAH9QBLiTr+ID/aVQ7SLq9XqhpZ1Q8tWtjnAPkFzZZXOtPHuAque51Yi7rU2uMdkX37zeVJ64PcRUs6mB94yQWlx0B1kk6cQbLKpsycpabs7oPdm2oF927gPOYMMCwNcS6N8mTHHj4H3qt0hVv2Q4ODmkA65mj7twI/nUwezMTnYdYtoo1Gs9lSWuFIuEsbILH2u5rxDXk6W7QDQMoVq5lSlLmy65J5udYW/CBxkzyGmmphmPDg3KC5xzU3AFlQtiTlF5ECHCDvi6G1v0d6dFjsj4F9Jlh8I7p8LSCvoWz9rsrDsmD7J18uI8F8WqYFzQWNZNi5tN0Ocy4E04tVYCe7Zw0g6KTgdt1MO0O6wVWAjf2gZAj2s95NpsZCvjlYWPtoXq5HYHTZtQAOM7ifxD8zd/iPeurpVQ4AtIIO8LfHKVXTNERWQIiICIiAiIgIiICIiAiIgIiSgIoWM2vSp954n2Rc+gVTiOlBP8Nsc3foP1WeXLjj7WmPHll5HRF0KvxO3aTNDnPBt/foubrYl7++8u5bvQWWHWALny/wBP43x/zftT8R0jqE9mGD+4+pt7lBxWLe8S6o6OZgegsq/F4jKbfV4+a147EywRoXMPlI1XPeTLL+umcWOPkWWC2hVpmWutrBu0+W7xCl7a242rSaAIuXOB5aX3i59FANUETO6LKuxb5Kvhnl4x5scff6rNo4sUqZMS4mANcznSfiSSsNmYLI3tXe45nni4z9fqouHPX1us/l0+zT5utL/0+V1YjGMFiYMxBEevLnpceC18cyPtnafUUwQMz3HKxt7nnF4FtOIXK1Nu1w+KldzHGTZg6udAA6JdfeARbXervpXTdlp1BoxxzeDst/8AjHiQuYrbOb2XWJGW0gB0bnToOzfQhXx0q7Ho9to1gW1IztAMt7r2n8TYtw01m0DSfXwAPd7JiLC0dq4AtPbN+a5vohgvvi9n8NlPqxwLjDjBNyBum8ZZuV2McVFnYrS6Q2m9hOcmxI7LRYXGptmmfPSa3a+Apl0VHgGLPgGqIiGuaB943W9nc96kbQ24TLadmjV283vlG4c/Rc9i8eKZgAucbm8W/qcfD6spkQ9w7nscS0Frps/ujUgQJvzB9Cu26OdMnsIFQFhMdqJYTwdFg6+o+a4XZzq1Z4hwY2NzQTzjX1sumobLqtEyH8iAD6i3uU2JfWNnbYZVA3O4Tr+U71PlfJMDjXUzaRpma74xuPMe9dhsPpi1/ZJJixnvt/MN45jXmrY8n6iz8dYiwpVg4AtIIOhCzWyoiIgIo+LxraYlx8BvPgFTO21UcezDR4T8VnnyY4er48eWXjoUVIzbTxqGn3fqt7duje0+RBVZzYX+rXizn8WiKvbtmnvkeI/Rb6e0KbtHt9Y+K0meN/qlxs/iSi8BRWVc3iOmI0p0z4uMe4fqqnF7arVO86Bwb2R+vqVGptC8qW+vr6K8rLmzy9r1MOHDHyMW2W0VxP18VFcOC1klZtdLE1FDxdJxEsIngbe9e0yfrcsuq5whpz1fFOkscC12on6uLH1Wx2JPVHkPgQV0LcLmF8rgON/ktVXYtNwIAc2eB48jKmVGtIuBxExy+pVF0u2nlZ1TSA+pM30ZfN66eq6HDbI6qYcXWgTA5nxVNtPoeKtU1M5aTd03HZEDLvHhpppv1wuM9c/LjllekfC7VpMAlxaCB2S0nKRYiQPGSddRZSZkm4qMykgDvAETmYR3wZiW7wNVob0UpskucTA0sLaxZTqWzQI7bzwBcSBwyjRsbssLS8mP8Z/8MkXDSG/d9sXmm4gkDSCB434iLO34Uth4Wo4E0wHa5czhGugDo42EWdcXVo/DCQTJIFuPrv8ANbmYHrLwL2JOttJScm/C8FY0aAY0Na0NaNALD0Cq9u7SA+7LoFi7W+8NEX5mNyva7TTHaIeOVjZfPdpZnvJMWJJnXM7U8oiOUclpjZlWOeFx9KuPnNldlaLTHHhIMeQ81GODY5rXB0lxJvBJjjOo+rrDEUHEimxrYJAOtyfxO9ea6DYGxcha6pDnDTlc/KDf5LbxmtujWx+rAae8dY+HuXUFwpsIj4Kg2zQe1vZJiYOUhp03PMj3KFsyvW6pzqr5pg2c+zgL6zqLa+OsBZ2b7E/a5blzjdqeI4Hjx8guU2nVNN7arTlcLSI8t/iP7eEKx25tIGmGsObOLX4xqNRMj/ChY0gyCAeWsxf4hNDpejf2gljslQ5TvMHKfzD8J3ZhaeEr6Xs3bLKwtZ3CfeDvC+J7Q6NA5jQJiSTT0MzBykxI118juUPY3SaphiB2i0GC0iC0j2by08r6qcbZ4m9v0Oqfa/SJtLsthz/c3x4nkuZwXTU4ilDH8nHR/geHjvUKpjmNflIm0/BU5efXUbcXDMu6tDWfUOcnMTqT+m4LUcWWVGtN8wsQN4E+kKt/f+UWIaFEdtzrKjLxBJjy3Lkvfbuk11pf1MbHwHotrcYN5XO4vE6H3/Xgq+ltJz3ZW3Nv8nwCqmx2rcWCbLPKCqXCvIHFTW1oSVX5S5LdCR4EhFE69FP1f0+Z+KcY1ZnF81RmsQtrKxU6T9LgVwtmcfX19W860GyB50UaT9LJnKPr/wBW5tTlPu+iqhuK+vr6usX406Smk/S6GIjcVt/eK5w7QcNTKxdjeaTFFyjoHbSC04jHS0+XpIXPux8LS7aJMhT8o+ossVjAXQTrm+A+QWDcVYcgFVVq4MfXFGYm6fJ9rqnie0L71KbiLm6pKVQG5K21qVOJ6wydbfNaY2SaNz62ttpYtobYgn/C4bFNlzjuJNviZ+tFux21gHZGHM7eBeNSZ4eCmOw8NYPAzx1N+cj48FtxTXbk/wBGUvURcLs5xHWEQ2cojXNuPlBPkuhwZF9YFrAk6St76E4SzbMIJtwcfkVWbKxbS8iRfjOv18Atcrtyruviw2nmDA5m8kh0SDfKAbc4CpOkeKFRjaYcDM1HkQYDLMBGkTeP6VJ2piRSkAZZBkCA13gdx3GON+K5Z2JFFrokOeZ4QNwHKfcEkDZlDM8uAytZqB7X4RBM/wBWu4Kfhm56rG8XD0Bk7+A95WnZF6G+7nE85i/wV1sDByTVI/pb4byPcPJRlSNGPomi/PmLuyWtjvNOVxbp3mgNJmLDMSDJK8xmHpYlvbIDhAbWaIa4wT2Zs5tjpw1FlbY/ZYqSbh0ZSRN2nVrgCJadI56hUGJwz6bnONn3cDANNzy4DsiDDgLzYjKLEWVJVlViaVXDVTlPakdppteYETaeB5RKvsDt5tYBtcBj4jNcQdSDIsRwuFopbJqE5Q11ndoOl1N8SySRHZDRAOpJkiBKxf0WrOboGMMAhzpsMuYhzQeybjKdx1bMCMssb61xwyncWrtlttOZ45uj/qFGxzGMLMjGtJkdmZO/z/wpmytg1aXZdVlvsx8CYgcoV5hdnNa7NlAcbZoEwN2bWFz2yeOnHHK3dVeFwD6jRIyDnr6Kywew2sEN33JOp+uCmlwAWtuOAKz9btrcJGiwfTXpxcrScRaVKG5sIoNXFc16g5s1NV6yqAqanjZtPgsxjP08CttOfa9Zilm6sCOao/2rgjcbzUfKdrGsS67e8NRx8Oajfts66jdvCjHF3Stig7vtk8d/qmjbZUxfP9FHqY+B9FQsRiGjRz/rmq7A0v2jFMpkuLAczmzYtbc5o3GzfNXmO1cstJ9TbIzZRJPBoLj6CSvHYqpr1NYj/TcPiAp2H2m2niKrP4dIQxuQNABZ3iWjiSb8vNSqPShhdBYQ28ukHS3dAveAI3uGiv8ADC8tUH73fubH5iAd/wCES7cdy3YWvUf3uraeDqhbe53tjcr/APe+HqQKjHQSYLmSLRJkEkai/NTP/kqL+zTeWER2WuDgJuOwZsfTfzU/M/Ef9MlZ+7MRlkGn/cbjl2bqpfUqsqjr2FzfZu0btHDXwmF0x6J4iiS+lUBGpEkeodI3R5lDjWgZMTTIBntAENMcj8vIJMYi55NGB2dh6wDqEMcIOUAASNM7RvuO0P8AC3U8P1ZDXi9y0cQBFosddBoDyW6j0XpvHW4Wt3d06TwOrT4iFLwe0gC2ljG3IBzgWm/kSI1aZ0sLxZSp2FxQ6t7NxE+RADv+oP0V8/2pQfRcQCcwM8z/AFA75n3r6HX2W1ozUqmYaiIJ8txHvtoqHF0H18wpZDk7wkh8AXADgMovvMxbgrSjln7fqPs6DG8ie1BEydDdaaeCfXfa99ToPHjpor7B7Np1G5SDmaSAAJMTJ986q+2X0VMR/DaYMTLyLxyGvx1U3LSNKrZux88U2TlbZzvG5HifmF1TMKGNA3aAceSnUcE2m3K0ZQPqSfmqnF44GvSiQIJEiLl0TH+36uscq148d3SY/AVo7gjhPziVG63I4B9PKTcHWY5+fvVvXc4MkvEQuf23iQabYdLmvPofoeiyyx627sJIm18YBGg+goTdp2AOgJbfeLiPT5KsqY6YJ9/1z9yiuxRzEbiZ9N3lCw003pe08du9kls8hp8lIdtHnf6/Rc82uZPM/os3VjrKnStyWlTF81E/bbqtrYrndQqmMVtKXJ0rtqW1Ud+0p1K5qptHmtH7yLtNPcrzFH06M7Qvqi54YzzRT8qfStZJaCJ5+KzGKO/1/Va6D4JHgfr0WVVgPirs29uK8wvf2scVW1KR3OPwW3B7Ir1SBSp1Kp/pa53rAhW0bS6uOHH5KOce57gymHPc4gBouSTYBo1Jvou06PfYriK0OxLhh2ezZ9Q+QOVvmSeS+pdHeheFwI+5pgOi9R3aeeMuOg5CAtJxs7yyPzRj3VGucyoHMc0w5rpaQRuIMELqPs4wDS2tUzN6x0NAmSGi+aNYLiP7V9F6R/ahgs5ZSw4xjm2zkMFPye4OLvFrY5qh6IM66visQWNp9Y5vYZOVtnOdE+R81F1OpU7tm7FVS6APi1RjzxIcPgddN+5ZHoVWEANBA9l7d3JzB/2XU9HcIDRLjYvc93PtE3U6rhajCCzO4bxmBJ8AW/Pd61+qy04I9HqzTLqVSIy2a3TMSe0HH2jfLuCitYWg3AMESXBkFxAP8TLfKXjeZhfUqdR4B7JBHtRDvAtHPfHFa/2gOnrKUjTNBLSL3Bc0CDHGdFMyRpxeE6R1aUtc7POgd2wBYCHB0XzE2zaDQ2FhgulNA0w2vT15ZxfW0SN2k94eCu8T0cwtRs9Xk4RLY1iwlsST4yqit0DdlHVVmyJ7wJ1MxLSPgp3DtnhejtOs41KDhShpAymYJAiQCHDwNr6G6zr1cTSpxXoNqt3vYBm8SAPiBuvwqa+w8VSLnAEkd11MyYiIkDPw9PWXh9uYjMabqjasHtNIDXgWINoJAkbjryQSMK6magdhX5Xlomm9pcHOFjLSb3GoJ8lvpV2VHuNen+z1ILWuBljiRHYqRF/ZeAVhWfhK7h+0MNKwaC6WmRaRWZoZG8j5KxZsaswPyVG4ik8RlqntRG6qLO8XA/NRsUuNwNVnbdSNVgM5mAh7RBBgngSXeQk2hSNlbd7QkGsWsaS5ohwHZHaGhhzovGa8SNbrZ+ai1rRI/wDzfaL/AMt92nwBI8FrxmwqVd2emXUK7bggZSDa7m6HQXB3C6b2aSW7Ta/KWQ5n4jIBBg9ktd3be1G6CuX6Usl4qMtUABc0m+WNL8L8jfetmJ2ZWoOLnhzQGhralMw0Rkb2g0SZAMyJJG9K7usYc0VGNvmZAgS4yaRPZ7IHdIH3kamBFm1pdXaspbRNQd6+lzp4hZOosiXv8h81aYXYbKts7S4WyvaA8QY3gHdG/wATqq/bXRs0y0Np5idwe5oE2E7j4eKy+a6Zz9IVaozcVCfjGg27R5X+CsML0Uz6U3PuBeRpJcZiwvra0CF0NHY0SAymyIADnNO+7iS4CBGkbxwKfCt5nIsNV1wwj81vhJWzA7Nr1mlxsyYaQ3vcxO7hbnwXetwrKgbQZlLyPvnUx2WtHeAPE93fxtCvcPhmTkAADWtIAFgDmaOX4T5QrfOlLyWvh228E5pLW584dBJdfwDNSNLxpe6n4XY2ej1ha+m0SDnlotvBfYtOoK6L7S+kNXA1GDDMoB9VpL6haH1GlpAAg2AiIJB0NrL5riMRiMU7PXqufzeZ/tb3W+QV9TRJlW59WnnID8w3Du/8dT46LIunwUKrgKcxHnvJ8Vi2i7c90JqNO1hm5oqipSrBxufAImkdvtGO+xFmcmhiCxp/DUZnI8HAj3hTtkfY5h6bg6vUfX/pjq2eYBLj/cF9DRdHxj+OX7qvw2wMPTjJQpMjTLTYPfCngL1FdUhcN9r+0H0tnZWEjrajabyLdgte5wnnlg8iV3KrOkOwKeMw76FWcroII1a4GQ5s7x+qi+Jxuq/OuEdlbbX5rvejNJzNl1ahu5wrOH9vVt/6+9YY37FcQ10Ua1Ko3+vNTcPQPB+rLrKPQx4wLMKSWkNa1zmXGYOD3FsxYuG/cVy/GUdWfJMsdRx2A6RGnQDQwOqMaGteATazoc0wJkxY8DC9O3KxkOIc4mG5mM7OpdlAaLkFms2B1V7U6AtYBmqvbz6tm78wcPSFFPRSkXHLiKZItHV0Lb75QCLjip6YKqlt2oHTIeAGlzXMaJzDPAywR2XN43mx0Wyp0gdmc9jWMDQ4tnrHOsQGhzg8anLugZjrvn//ABbhdtdm78EG2UCHZjBgRIiN2i0joRVAgGkREAfeC0tN4MHug6C4TcRqpeD6UB9N3WOFJw0c0EtO+SIcWi0GZ5FSqG0Kb6bgcUwuOjhDIMwCDDd9j4Ln8Z0MxBbAFOBNg4gXi95M9kak6Dmo7eiWIGtIujQBzb3O8umLj0CaiVph+kFdpIzsqETqA4W4OZBI3zfzgqyw3SFta1WhMeyRU9Mwad8+a52n0fxDY+5qAgESGi3eMQNW3Fo4c1Y4LDvYAXU6gJMWY8xlMDN2dCN/v3loXhweGeBDnMnTNIF+BeD7itWC6MVGPL6NdpaT3Q3KI/F3DlJ4HLuvrK20mOg9h17xlcQTfcRbdfX0UXH4F7g3sVSJB+7ZUk8BmIOVQLt37SwgdWyo289vKZ3QCII8QCtrMYT38PVZ4NFQeWQk+5VNPB1Q0mmcU03hrnuAndrNpjgFvovx4/lkjtd6ow2MwCcu6RfflIIumhe067SLHycC31zAKBjOj+Hrd5mU+1TMEb/w876b1HpV8cAZNAG8FzxYbrAQQI/5HgtgxNZzoNbDfla0vd8Ty/VSIeJ6IyCG1wQZnrGguvqQ/Wb68ydSStTth1gCG1KLBezalUADtR2QYBGYf2DnNyym/wDFVceTabKYOvEE/wDi3U9nZ7hgPN8keMaeg9FXu+J6c0/ZQmamKozJdAmrE7oc89nkZ3nmpeC6NtqAFlVzmgQCKLWiIaLOLbzAvJ0WVXoLWxFYHE1mDDtM9TRa5ufgKjzu4hoE+9dq1sWWmPHf6rbP45M9G62Hwz2YTIahIM1jYgADL2BwEeZ4r5h0o6UbWpOyV3Pw8z3GtYD+WoJkRbsu96++rVisIyo0tqNa9p1a4BwPiDZaXjhM9PyrTbmJe8lziSSSZJJ1JJ1KzfiF912/9k2EriaQOGf/AECWHxpm39sLgdo/Y9jaZ7Ap1xxa8N9Wvj3ErLLjrbHkjhGtJvu4rbRfB4n6su0wP2T4+q4BzGUW7y97T6NZmJ+rr6N0R+zPD4KHn76uPxuFm/6bNG+Jk89yY4Wl5Io/s06AOph2IxTIc9uVlNwuGkhxc4bicogagAzqi+mIt5JJpz223b1ERWQIiICIiAiIgh7SZZp5/H/xcxhqYbisRMQcjiT+VoMz5/WvWYwdnzXEbbqOo4svGUtfTbLXCQS0nhoYHqAsM/VosMT0fpOBimwOO8sDjIB4+J9TxUNmzmNEywAcKZuIFiTEHnYqqxu1KlV8AuDYMNaSADMd1kEgwe9PotdWo55LnAk3aC4TAIygAO0AzC2hI3zemllzXwbIL2lzWgySK2Vo7tnEuNrRa9zxvhhdo0BGapUE6fxSImJzEXuCN6om9pvZgmBOXtCRBklsyRJiCT2it9LY1Z8EU32kaZbEh2r4gTNwD3tE0OixFZodauwNse9mdukRedZ03jxWraG22/yaj5GoyiNSJJddsEfCyiN6KVXCXFrBwcc0CIi1vZvOs2upbNj0RZ1ab3DIFyTAJvESY0QQTt+oQSS9t4JAa4CxM2B4G3I8lIp7XJIaaji4iYaTmvoQACVNw+FYTNLDF0gnPVMAzyMm993yUyhQqxBfTpj2aLNBwzOke4IIIwVVwt1g4lz3C3+53+LFY0tiku/jDwY3rHae2ZA19mFbs2cDuLzxeS73d0KfRwJjtHyFgklvh4qG7HpWzszkR3wHGRIBytEbyrGjgjEABo8IH9o+ZU+nRDRYALYtZx/qtyRqeCaNb+P6aKRC9RaSaVERFIIiIC8heog8heoiAiIgIiICIiAiIgIiINddstIXNbd2Eyo5j6jqjYBYAwAzN4Iynn6rqVoxTZas88d9plcUBhRULOrrPe3cQ4DjYOc0HWbDjwW7D1aTe7hGsA1Ly0RG8wHQPNTNo7BpPqZnh5JggCRcCJkaeu5Q27XYH9WyhVflJEkZ4IJF7k7pk8Qsdrs8Pt2o8/dUhlv2gCZESI0Bmd+m9bf2XFunNUDBxENjtXiBOnE6qU4V3thrm0yd+WSBwDZuTpMjwWyh0aBvUc+qZmajjumOyPEpO/BUtwFEOl9V1eoPYGYyAd4mDB4hWeEon8FFtPdL+04j8o+bv8XNDANaIEAcAIC3spgaBXnHb6j6QaezibvJPjb/AIi3rKl08K0bvrwW5FpMJFd15C9RFdAiIgIiICIiAiIgIiICIiAiIgwrVgxpc4gNAkk6ADUlRcDtelWBLHggRMgt1MCzgDB3Het2Mwgqscx0weGoi4I8CAVAodH2hjmue52ZnVg+y3dlmbgwdbZREILL9ob7TeOo0Bj4oa7faG/eN2qph0Rp5Mpc4jMHbtMsZNO6XEvjiVkeirJYS90tDQdO0QZeXW1fYO8EFhW2lTa4tLu0G5soBJiQ0WAJuXARqVh++KXZ7UZuIcACC4Q4kQ0y1wh0GWngvMZswvOYVCx2RzMzQNHOY4nxhkefgouK6NipTbTL4a1rhAaBdwe2QTJEh5DrnN5mQn0do03B5D2kMOVxmwMAxm03jTitrsWwTL2iACe0LA6E8jKhP2MIcA6Jqdb3QQHSItvFtFHHRhstl5Ia5rwMrR2mlhMkDunJ3YgTyEBbUq7Xd1wdGsEHW40WyFA2dshtEktOoyxAH46j93+oR5BT0GqvRzLWzAtH1Ckoq3GXtO2DKQGghZoisgREQEREBERAREQEREBERAREQEREBERAREQf/9k="/>
          <p:cNvSpPr>
            <a:spLocks noChangeAspect="1" noChangeArrowheads="1"/>
          </p:cNvSpPr>
          <p:nvPr/>
        </p:nvSpPr>
        <p:spPr bwMode="auto">
          <a:xfrm>
            <a:off x="109538" y="-887413"/>
            <a:ext cx="2495550" cy="1828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AutoShape 4" descr="data:image/jpg;base64,/9j/4AAQSkZJRgABAQAAAQABAAD/2wCEAAkGBhQSEBQUExQWFBUWGRkWGBgXFxgXGhkXFxcVFhgYFxcaHiYeGhojIBUYHy8gIycqLCwsFh8xNTAqNScrLCkBCQoKDgwOGA8PGikkHBwpKSkpKSksKSkpKSkpKSkpKSkpKSkpKSwpKSkpLCkpKSwpKSkpKSkpKSksKSksLCkpKf/AABEIAMABBgMBIgACEQEDEQH/xAAcAAEAAgMBAQEAAAAAAAAAAAAABAUCAwYBBwj/xAA/EAABAwIDBAcFBQcFAQEAAAABAAIRAyEEEjEFQVFhBhMiMnGBkVKhscHwByNCctEUFTNDYpLhc4KisvEWY//EABkBAQADAQEAAAAAAAAAAAAAAAABAgMEBf/EAB8RAQEAAgMBAQEBAQAAAAAAAAABAhEDITESUUEEE//aAAwDAQACEQMRAD8A+4oiICIiAiIgIiICIiAiIgIiICIiAiIgIiICIiAiIgIiICIiAiIgIiICIiAiIgIiICIiAiIgIiICIq+rtuk2oWOdlI1nTSdVFsnoy2ttAUaZdv0aOJ/xquT2R0/Z1rqT3Zy0xMQTGuV2j4uI1tvVd0z6QPeYpXe6WUtBAtLyTpu91rLhHbOe13aIOWM7hLosJJAOaOYBHEysLnbel5H37CY1lRssMj4eI3KQvjOA6SvwxZLs0zlc0yS0DtGSYLQS0XJ7w0uvoexel7KrRmt/UNP9w1HwV8eTfqLHRovGukSvVqqIiICIiAiIgIiICIiAiIgIiICIiAiIgIiICIiAi8XqAi8lRto4rq6T3bwLeJsPeVFGGJ2oxtN7g4HLNgd+gHqvm22scQZLyJJc48rkzy/x551MY7rHweyIAH9QBLiTr+ID/aVQ7SLq9XqhpZ1Q8tWtjnAPkFzZZXOtPHuAque51Yi7rU2uMdkX37zeVJ64PcRUs6mB94yQWlx0B1kk6cQbLKpsycpabs7oPdm2oF927gPOYMMCwNcS6N8mTHHj4H3qt0hVv2Q4ODmkA65mj7twI/nUwezMTnYdYtoo1Gs9lSWuFIuEsbILH2u5rxDXk6W7QDQMoVq5lSlLmy65J5udYW/CBxkzyGmmphmPDg3KC5xzU3AFlQtiTlF5ECHCDvi6G1v0d6dFjsj4F9Jlh8I7p8LSCvoWz9rsrDsmD7J18uI8F8WqYFzQWNZNi5tN0Ocy4E04tVYCe7Zw0g6KTgdt1MO0O6wVWAjf2gZAj2s95NpsZCvjlYWPtoXq5HYHTZtQAOM7ifxD8zd/iPeurpVQ4AtIIO8LfHKVXTNERWQIiICIiAiIgIiICIiAiIgIiSgIoWM2vSp954n2Rc+gVTiOlBP8Nsc3foP1WeXLjj7WmPHll5HRF0KvxO3aTNDnPBt/foubrYl7++8u5bvQWWHWALny/wBP43x/zftT8R0jqE9mGD+4+pt7lBxWLe8S6o6OZgegsq/F4jKbfV4+a147EywRoXMPlI1XPeTLL+umcWOPkWWC2hVpmWutrBu0+W7xCl7a242rSaAIuXOB5aX3i59FANUETO6LKuxb5Kvhnl4x5scff6rNo4sUqZMS4mANcznSfiSSsNmYLI3tXe45nni4z9fqouHPX1us/l0+zT5utL/0+V1YjGMFiYMxBEevLnpceC18cyPtnafUUwQMz3HKxt7nnF4FtOIXK1Nu1w+KldzHGTZg6udAA6JdfeARbXervpXTdlp1BoxxzeDst/8AjHiQuYrbOb2XWJGW0gB0bnToOzfQhXx0q7Ho9to1gW1IztAMt7r2n8TYtw01m0DSfXwAPd7JiLC0dq4AtPbN+a5vohgvvi9n8NlPqxwLjDjBNyBum8ZZuV2McVFnYrS6Q2m9hOcmxI7LRYXGptmmfPSa3a+Apl0VHgGLPgGqIiGuaB943W9nc96kbQ24TLadmjV283vlG4c/Rc9i8eKZgAucbm8W/qcfD6spkQ9w7nscS0Frps/ujUgQJvzB9Cu26OdMnsIFQFhMdqJYTwdFg6+o+a4XZzq1Z4hwY2NzQTzjX1sumobLqtEyH8iAD6i3uU2JfWNnbYZVA3O4Tr+U71PlfJMDjXUzaRpma74xuPMe9dhsPpi1/ZJJixnvt/MN45jXmrY8n6iz8dYiwpVg4AtIIOhCzWyoiIgIo+LxraYlx8BvPgFTO21UcezDR4T8VnnyY4er48eWXjoUVIzbTxqGn3fqt7duje0+RBVZzYX+rXizn8WiKvbtmnvkeI/Rb6e0KbtHt9Y+K0meN/qlxs/iSi8BRWVc3iOmI0p0z4uMe4fqqnF7arVO86Bwb2R+vqVGptC8qW+vr6K8rLmzy9r1MOHDHyMW2W0VxP18VFcOC1klZtdLE1FDxdJxEsIngbe9e0yfrcsuq5whpz1fFOkscC12on6uLH1Wx2JPVHkPgQV0LcLmF8rgON/ktVXYtNwIAc2eB48jKmVGtIuBxExy+pVF0u2nlZ1TSA+pM30ZfN66eq6HDbI6qYcXWgTA5nxVNtPoeKtU1M5aTd03HZEDLvHhpppv1wuM9c/LjllekfC7VpMAlxaCB2S0nKRYiQPGSddRZSZkm4qMykgDvAETmYR3wZiW7wNVob0UpskucTA0sLaxZTqWzQI7bzwBcSBwyjRsbssLS8mP8Z/8MkXDSG/d9sXmm4gkDSCB434iLO34Uth4Wo4E0wHa5czhGugDo42EWdcXVo/DCQTJIFuPrv8ANbmYHrLwL2JOttJScm/C8FY0aAY0Na0NaNALD0Cq9u7SA+7LoFi7W+8NEX5mNyva7TTHaIeOVjZfPdpZnvJMWJJnXM7U8oiOUclpjZlWOeFx9KuPnNldlaLTHHhIMeQ81GODY5rXB0lxJvBJjjOo+rrDEUHEimxrYJAOtyfxO9ea6DYGxcha6pDnDTlc/KDf5LbxmtujWx+rAae8dY+HuXUFwpsIj4Kg2zQe1vZJiYOUhp03PMj3KFsyvW6pzqr5pg2c+zgL6zqLa+OsBZ2b7E/a5blzjdqeI4Hjx8guU2nVNN7arTlcLSI8t/iP7eEKx25tIGmGsObOLX4xqNRMj/ChY0gyCAeWsxf4hNDpejf2gljslQ5TvMHKfzD8J3ZhaeEr6Xs3bLKwtZ3CfeDvC+J7Q6NA5jQJiSTT0MzBykxI118juUPY3SaphiB2i0GC0iC0j2by08r6qcbZ4m9v0Oqfa/SJtLsthz/c3x4nkuZwXTU4ilDH8nHR/geHjvUKpjmNflIm0/BU5efXUbcXDMu6tDWfUOcnMTqT+m4LUcWWVGtN8wsQN4E+kKt/f+UWIaFEdtzrKjLxBJjy3Lkvfbuk11pf1MbHwHotrcYN5XO4vE6H3/Xgq+ltJz3ZW3Nv8nwCqmx2rcWCbLPKCqXCvIHFTW1oSVX5S5LdCR4EhFE69FP1f0+Z+KcY1ZnF81RmsQtrKxU6T9LgVwtmcfX19W860GyB50UaT9LJnKPr/wBW5tTlPu+iqhuK+vr6usX406Smk/S6GIjcVt/eK5w7QcNTKxdjeaTFFyjoHbSC04jHS0+XpIXPux8LS7aJMhT8o+ossVjAXQTrm+A+QWDcVYcgFVVq4MfXFGYm6fJ9rqnie0L71KbiLm6pKVQG5K21qVOJ6wydbfNaY2SaNz62ttpYtobYgn/C4bFNlzjuJNviZ+tFux21gHZGHM7eBeNSZ4eCmOw8NYPAzx1N+cj48FtxTXbk/wBGUvURcLs5xHWEQ2cojXNuPlBPkuhwZF9YFrAk6St76E4SzbMIJtwcfkVWbKxbS8iRfjOv18Atcrtyruviw2nmDA5m8kh0SDfKAbc4CpOkeKFRjaYcDM1HkQYDLMBGkTeP6VJ2piRSkAZZBkCA13gdx3GON+K5Z2JFFrokOeZ4QNwHKfcEkDZlDM8uAytZqB7X4RBM/wBWu4Kfhm56rG8XD0Bk7+A95WnZF6G+7nE85i/wV1sDByTVI/pb4byPcPJRlSNGPomi/PmLuyWtjvNOVxbp3mgNJmLDMSDJK8xmHpYlvbIDhAbWaIa4wT2Zs5tjpw1FlbY/ZYqSbh0ZSRN2nVrgCJadI56hUGJwz6bnONn3cDANNzy4DsiDDgLzYjKLEWVJVlViaVXDVTlPakdppteYETaeB5RKvsDt5tYBtcBj4jNcQdSDIsRwuFopbJqE5Q11ndoOl1N8SySRHZDRAOpJkiBKxf0WrOboGMMAhzpsMuYhzQeybjKdx1bMCMssb61xwyncWrtlttOZ45uj/qFGxzGMLMjGtJkdmZO/z/wpmytg1aXZdVlvsx8CYgcoV5hdnNa7NlAcbZoEwN2bWFz2yeOnHHK3dVeFwD6jRIyDnr6Kywew2sEN33JOp+uCmlwAWtuOAKz9btrcJGiwfTXpxcrScRaVKG5sIoNXFc16g5s1NV6yqAqanjZtPgsxjP08CttOfa9Zilm6sCOao/2rgjcbzUfKdrGsS67e8NRx8Oajfts66jdvCjHF3Stig7vtk8d/qmjbZUxfP9FHqY+B9FQsRiGjRz/rmq7A0v2jFMpkuLAczmzYtbc5o3GzfNXmO1cstJ9TbIzZRJPBoLj6CSvHYqpr1NYj/TcPiAp2H2m2niKrP4dIQxuQNABZ3iWjiSb8vNSqPShhdBYQ28ukHS3dAveAI3uGiv8ADC8tUH73fubH5iAd/wCES7cdy3YWvUf3uraeDqhbe53tjcr/APe+HqQKjHQSYLmSLRJkEkai/NTP/kqL+zTeWER2WuDgJuOwZsfTfzU/M/Ef9MlZ+7MRlkGn/cbjl2bqpfUqsqjr2FzfZu0btHDXwmF0x6J4iiS+lUBGpEkeodI3R5lDjWgZMTTIBntAENMcj8vIJMYi55NGB2dh6wDqEMcIOUAASNM7RvuO0P8AC3U8P1ZDXi9y0cQBFosddBoDyW6j0XpvHW4Wt3d06TwOrT4iFLwe0gC2ljG3IBzgWm/kSI1aZ0sLxZSp2FxQ6t7NxE+RADv+oP0V8/2pQfRcQCcwM8z/AFA75n3r6HX2W1ozUqmYaiIJ8txHvtoqHF0H18wpZDk7wkh8AXADgMovvMxbgrSjln7fqPs6DG8ie1BEydDdaaeCfXfa99ToPHjpor7B7Np1G5SDmaSAAJMTJ986q+2X0VMR/DaYMTLyLxyGvx1U3LSNKrZux88U2TlbZzvG5HifmF1TMKGNA3aAceSnUcE2m3K0ZQPqSfmqnF44GvSiQIJEiLl0TH+36uscq148d3SY/AVo7gjhPziVG63I4B9PKTcHWY5+fvVvXc4MkvEQuf23iQabYdLmvPofoeiyyx627sJIm18YBGg+goTdp2AOgJbfeLiPT5KsqY6YJ9/1z9yiuxRzEbiZ9N3lCw003pe08du9kls8hp8lIdtHnf6/Rc82uZPM/os3VjrKnStyWlTF81E/bbqtrYrndQqmMVtKXJ0rtqW1Ud+0p1K5qptHmtH7yLtNPcrzFH06M7Qvqi54YzzRT8qfStZJaCJ5+KzGKO/1/Va6D4JHgfr0WVVgPirs29uK8wvf2scVW1KR3OPwW3B7Ir1SBSp1Kp/pa53rAhW0bS6uOHH5KOce57gymHPc4gBouSTYBo1Jvou06PfYriK0OxLhh2ezZ9Q+QOVvmSeS+pdHeheFwI+5pgOi9R3aeeMuOg5CAtJxs7yyPzRj3VGucyoHMc0w5rpaQRuIMELqPs4wDS2tUzN6x0NAmSGi+aNYLiP7V9F6R/ahgs5ZSw4xjm2zkMFPye4OLvFrY5qh6IM66visQWNp9Y5vYZOVtnOdE+R81F1OpU7tm7FVS6APi1RjzxIcPgddN+5ZHoVWEANBA9l7d3JzB/2XU9HcIDRLjYvc93PtE3U6rhajCCzO4bxmBJ8AW/Pd61+qy04I9HqzTLqVSIy2a3TMSe0HH2jfLuCitYWg3AMESXBkFxAP8TLfKXjeZhfUqdR4B7JBHtRDvAtHPfHFa/2gOnrKUjTNBLSL3Bc0CDHGdFMyRpxeE6R1aUtc7POgd2wBYCHB0XzE2zaDQ2FhgulNA0w2vT15ZxfW0SN2k94eCu8T0cwtRs9Xk4RLY1iwlsST4yqit0DdlHVVmyJ7wJ1MxLSPgp3DtnhejtOs41KDhShpAymYJAiQCHDwNr6G6zr1cTSpxXoNqt3vYBm8SAPiBuvwqa+w8VSLnAEkd11MyYiIkDPw9PWXh9uYjMabqjasHtNIDXgWINoJAkbjryQSMK6magdhX5Xlomm9pcHOFjLSb3GoJ8lvpV2VHuNen+z1ILWuBljiRHYqRF/ZeAVhWfhK7h+0MNKwaC6WmRaRWZoZG8j5KxZsaswPyVG4ik8RlqntRG6qLO8XA/NRsUuNwNVnbdSNVgM5mAh7RBBgngSXeQk2hSNlbd7QkGsWsaS5ohwHZHaGhhzovGa8SNbrZ+ai1rRI/wDzfaL/AMt92nwBI8FrxmwqVd2emXUK7bggZSDa7m6HQXB3C6b2aSW7Ta/KWQ5n4jIBBg9ktd3be1G6CuX6Usl4qMtUABc0m+WNL8L8jfetmJ2ZWoOLnhzQGhralMw0Rkb2g0SZAMyJJG9K7usYc0VGNvmZAgS4yaRPZ7IHdIH3kamBFm1pdXaspbRNQd6+lzp4hZOosiXv8h81aYXYbKts7S4WyvaA8QY3gHdG/wATqq/bXRs0y0Np5idwe5oE2E7j4eKy+a6Zz9IVaozcVCfjGg27R5X+CsML0Uz6U3PuBeRpJcZiwvra0CF0NHY0SAymyIADnNO+7iS4CBGkbxwKfCt5nIsNV1wwj81vhJWzA7Nr1mlxsyYaQ3vcxO7hbnwXetwrKgbQZlLyPvnUx2WtHeAPE93fxtCvcPhmTkAADWtIAFgDmaOX4T5QrfOlLyWvh228E5pLW584dBJdfwDNSNLxpe6n4XY2ej1ha+m0SDnlotvBfYtOoK6L7S+kNXA1GDDMoB9VpL6haH1GlpAAg2AiIJB0NrL5riMRiMU7PXqufzeZ/tb3W+QV9TRJlW59WnnID8w3Du/8dT46LIunwUKrgKcxHnvJ8Vi2i7c90JqNO1hm5oqipSrBxufAImkdvtGO+xFmcmhiCxp/DUZnI8HAj3hTtkfY5h6bg6vUfX/pjq2eYBLj/cF9DRdHxj+OX7qvw2wMPTjJQpMjTLTYPfCngL1FdUhcN9r+0H0tnZWEjrajabyLdgte5wnnlg8iV3KrOkOwKeMw76FWcroII1a4GQ5s7x+qi+Jxuq/OuEdlbbX5rvejNJzNl1ahu5wrOH9vVt/6+9YY37FcQ10Ua1Ko3+vNTcPQPB+rLrKPQx4wLMKSWkNa1zmXGYOD3FsxYuG/cVy/GUdWfJMsdRx2A6RGnQDQwOqMaGteATazoc0wJkxY8DC9O3KxkOIc4mG5mM7OpdlAaLkFms2B1V7U6AtYBmqvbz6tm78wcPSFFPRSkXHLiKZItHV0Lb75QCLjip6YKqlt2oHTIeAGlzXMaJzDPAywR2XN43mx0Wyp0gdmc9jWMDQ4tnrHOsQGhzg8anLugZjrvn//ABbhdtdm78EG2UCHZjBgRIiN2i0joRVAgGkREAfeC0tN4MHug6C4TcRqpeD6UB9N3WOFJw0c0EtO+SIcWi0GZ5FSqG0Kb6bgcUwuOjhDIMwCDDd9j4Ln8Z0MxBbAFOBNg4gXi95M9kak6Dmo7eiWIGtIujQBzb3O8umLj0CaiVph+kFdpIzsqETqA4W4OZBI3zfzgqyw3SFta1WhMeyRU9Mwad8+a52n0fxDY+5qAgESGi3eMQNW3Fo4c1Y4LDvYAXU6gJMWY8xlMDN2dCN/v3loXhweGeBDnMnTNIF+BeD7itWC6MVGPL6NdpaT3Q3KI/F3DlJ4HLuvrK20mOg9h17xlcQTfcRbdfX0UXH4F7g3sVSJB+7ZUk8BmIOVQLt37SwgdWyo289vKZ3QCII8QCtrMYT38PVZ4NFQeWQk+5VNPB1Q0mmcU03hrnuAndrNpjgFvovx4/lkjtd6ow2MwCcu6RfflIIumhe067SLHycC31zAKBjOj+Hrd5mU+1TMEb/w876b1HpV8cAZNAG8FzxYbrAQQI/5HgtgxNZzoNbDfla0vd8Ty/VSIeJ6IyCG1wQZnrGguvqQ/Wb68ydSStTth1gCG1KLBezalUADtR2QYBGYf2DnNyym/wDFVceTabKYOvEE/wDi3U9nZ7hgPN8keMaeg9FXu+J6c0/ZQmamKozJdAmrE7oc89nkZ3nmpeC6NtqAFlVzmgQCKLWiIaLOLbzAvJ0WVXoLWxFYHE1mDDtM9TRa5ufgKjzu4hoE+9dq1sWWmPHf6rbP45M9G62Hwz2YTIahIM1jYgADL2BwEeZ4r5h0o6UbWpOyV3Pw8z3GtYD+WoJkRbsu96++rVisIyo0tqNa9p1a4BwPiDZaXjhM9PyrTbmJe8lziSSSZJJ1JJ1KzfiF912/9k2EriaQOGf/AECWHxpm39sLgdo/Y9jaZ7Ap1xxa8N9Wvj3ErLLjrbHkjhGtJvu4rbRfB4n6su0wP2T4+q4BzGUW7y97T6NZmJ+rr6N0R+zPD4KHn76uPxuFm/6bNG+Jk89yY4Wl5Io/s06AOph2IxTIc9uVlNwuGkhxc4bicogagAzqi+mIt5JJpz223b1ERWQIiICIiAiIgh7SZZp5/H/xcxhqYbisRMQcjiT+VoMz5/WvWYwdnzXEbbqOo4svGUtfTbLXCQS0nhoYHqAsM/VosMT0fpOBimwOO8sDjIB4+J9TxUNmzmNEywAcKZuIFiTEHnYqqxu1KlV8AuDYMNaSADMd1kEgwe9PotdWo55LnAk3aC4TAIygAO0AzC2hI3zemllzXwbIL2lzWgySK2Vo7tnEuNrRa9zxvhhdo0BGapUE6fxSImJzEXuCN6om9pvZgmBOXtCRBklsyRJiCT2it9LY1Z8EU32kaZbEh2r4gTNwD3tE0OixFZodauwNse9mdukRedZ03jxWraG22/yaj5GoyiNSJJddsEfCyiN6KVXCXFrBwcc0CIi1vZvOs2upbNj0RZ1ab3DIFyTAJvESY0QQTt+oQSS9t4JAa4CxM2B4G3I8lIp7XJIaaji4iYaTmvoQACVNw+FYTNLDF0gnPVMAzyMm993yUyhQqxBfTpj2aLNBwzOke4IIIwVVwt1g4lz3C3+53+LFY0tiku/jDwY3rHae2ZA19mFbs2cDuLzxeS73d0KfRwJjtHyFgklvh4qG7HpWzszkR3wHGRIBytEbyrGjgjEABo8IH9o+ZU+nRDRYALYtZx/qtyRqeCaNb+P6aKRC9RaSaVERFIIiIC8heog8heoiAiIgIiICIiAiIgIiINddstIXNbd2Eyo5j6jqjYBYAwAzN4Iynn6rqVoxTZas88d9plcUBhRULOrrPe3cQ4DjYOc0HWbDjwW7D1aTe7hGsA1Ly0RG8wHQPNTNo7BpPqZnh5JggCRcCJkaeu5Q27XYH9WyhVflJEkZ4IJF7k7pk8Qsdrs8Pt2o8/dUhlv2gCZESI0Bmd+m9bf2XFunNUDBxENjtXiBOnE6qU4V3thrm0yd+WSBwDZuTpMjwWyh0aBvUc+qZmajjumOyPEpO/BUtwFEOl9V1eoPYGYyAd4mDB4hWeEon8FFtPdL+04j8o+bv8XNDANaIEAcAIC3spgaBXnHb6j6QaezibvJPjb/AIi3rKl08K0bvrwW5FpMJFd15C9RFdAiIgIiICIiAiIgIiICIiAiIgwrVgxpc4gNAkk6ADUlRcDtelWBLHggRMgt1MCzgDB3Het2Mwgqscx0weGoi4I8CAVAodH2hjmue52ZnVg+y3dlmbgwdbZREILL9ob7TeOo0Bj4oa7faG/eN2qph0Rp5Mpc4jMHbtMsZNO6XEvjiVkeirJYS90tDQdO0QZeXW1fYO8EFhW2lTa4tLu0G5soBJiQ0WAJuXARqVh++KXZ7UZuIcACC4Q4kQ0y1wh0GWngvMZswvOYVCx2RzMzQNHOY4nxhkefgouK6NipTbTL4a1rhAaBdwe2QTJEh5DrnN5mQn0do03B5D2kMOVxmwMAxm03jTitrsWwTL2iACe0LA6E8jKhP2MIcA6Jqdb3QQHSItvFtFHHRhstl5Ia5rwMrR2mlhMkDunJ3YgTyEBbUq7Xd1wdGsEHW40WyFA2dshtEktOoyxAH46j93+oR5BT0GqvRzLWzAtH1Ckoq3GXtO2DKQGghZoisgREQEREBERAREQEREBERAREQEREBERAREQf/9k="/>
          <p:cNvSpPr>
            <a:spLocks noChangeAspect="1" noChangeArrowheads="1"/>
          </p:cNvSpPr>
          <p:nvPr/>
        </p:nvSpPr>
        <p:spPr bwMode="auto">
          <a:xfrm>
            <a:off x="261938" y="-735013"/>
            <a:ext cx="2495550" cy="1828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1029" name="Picture 5"/>
          <p:cNvPicPr>
            <a:picLocks noChangeAspect="1" noChangeArrowheads="1"/>
          </p:cNvPicPr>
          <p:nvPr/>
        </p:nvPicPr>
        <p:blipFill rotWithShape="1">
          <a:blip r:embed="rId2">
            <a:extLst>
              <a:ext uri="{28A0092B-C50C-407E-A947-70E740481C1C}">
                <a14:useLocalDpi xmlns:a14="http://schemas.microsoft.com/office/drawing/2010/main" val="0"/>
              </a:ext>
            </a:extLst>
          </a:blip>
          <a:srcRect t="6318" b="7764"/>
          <a:stretch/>
        </p:blipFill>
        <p:spPr bwMode="auto">
          <a:xfrm>
            <a:off x="7239000" y="5257800"/>
            <a:ext cx="1457325" cy="917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6905475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barn(inVertical)">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barn(inVertical)">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barn(inVertical)">
                                      <p:cBhvr>
                                        <p:cTn id="22" dur="5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barn(inVertical)">
                                      <p:cBhvr>
                                        <p:cTn id="27" dur="500"/>
                                        <p:tgtEl>
                                          <p:spTgt spid="2">
                                            <p:txEl>
                                              <p:pRg st="4" end="4"/>
                                            </p:txEl>
                                          </p:spTgt>
                                        </p:tgtEl>
                                      </p:cBhvr>
                                    </p:animEffect>
                                  </p:childTnLst>
                                </p:cTn>
                              </p:par>
                              <p:par>
                                <p:cTn id="28" presetID="53" presetClass="entr" presetSubtype="16" fill="hold" nodeType="withEffect">
                                  <p:stCondLst>
                                    <p:cond delay="0"/>
                                  </p:stCondLst>
                                  <p:childTnLst>
                                    <p:set>
                                      <p:cBhvr>
                                        <p:cTn id="29" dur="1" fill="hold">
                                          <p:stCondLst>
                                            <p:cond delay="0"/>
                                          </p:stCondLst>
                                        </p:cTn>
                                        <p:tgtEl>
                                          <p:spTgt spid="1029"/>
                                        </p:tgtEl>
                                        <p:attrNameLst>
                                          <p:attrName>style.visibility</p:attrName>
                                        </p:attrNameLst>
                                      </p:cBhvr>
                                      <p:to>
                                        <p:strVal val="visible"/>
                                      </p:to>
                                    </p:set>
                                    <p:anim calcmode="lin" valueType="num">
                                      <p:cBhvr>
                                        <p:cTn id="30" dur="500" fill="hold"/>
                                        <p:tgtEl>
                                          <p:spTgt spid="1029"/>
                                        </p:tgtEl>
                                        <p:attrNameLst>
                                          <p:attrName>ppt_w</p:attrName>
                                        </p:attrNameLst>
                                      </p:cBhvr>
                                      <p:tavLst>
                                        <p:tav tm="0">
                                          <p:val>
                                            <p:fltVal val="0"/>
                                          </p:val>
                                        </p:tav>
                                        <p:tav tm="100000">
                                          <p:val>
                                            <p:strVal val="#ppt_w"/>
                                          </p:val>
                                        </p:tav>
                                      </p:tavLst>
                                    </p:anim>
                                    <p:anim calcmode="lin" valueType="num">
                                      <p:cBhvr>
                                        <p:cTn id="31" dur="500" fill="hold"/>
                                        <p:tgtEl>
                                          <p:spTgt spid="1029"/>
                                        </p:tgtEl>
                                        <p:attrNameLst>
                                          <p:attrName>ppt_h</p:attrName>
                                        </p:attrNameLst>
                                      </p:cBhvr>
                                      <p:tavLst>
                                        <p:tav tm="0">
                                          <p:val>
                                            <p:fltVal val="0"/>
                                          </p:val>
                                        </p:tav>
                                        <p:tav tm="100000">
                                          <p:val>
                                            <p:strVal val="#ppt_h"/>
                                          </p:val>
                                        </p:tav>
                                      </p:tavLst>
                                    </p:anim>
                                    <p:animEffect transition="in" filter="fade">
                                      <p:cBhvr>
                                        <p:cTn id="32" dur="500"/>
                                        <p:tgtEl>
                                          <p:spTgt spid="10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r>
              <a:rPr lang="en-US" b="1" dirty="0">
                <a:solidFill>
                  <a:srgbClr val="C00000"/>
                </a:solidFill>
                <a:latin typeface="Times New Roman" pitchFamily="18" charset="0"/>
                <a:cs typeface="Times New Roman" pitchFamily="18" charset="0"/>
              </a:rPr>
              <a:t>The dress code for </a:t>
            </a:r>
            <a:r>
              <a:rPr lang="en-US" b="1" dirty="0" smtClean="0">
                <a:solidFill>
                  <a:srgbClr val="C00000"/>
                </a:solidFill>
                <a:latin typeface="Times New Roman" pitchFamily="18" charset="0"/>
                <a:cs typeface="Times New Roman" pitchFamily="18" charset="0"/>
              </a:rPr>
              <a:t>this </a:t>
            </a:r>
            <a:r>
              <a:rPr lang="en-US" b="1" dirty="0">
                <a:solidFill>
                  <a:srgbClr val="C00000"/>
                </a:solidFill>
                <a:latin typeface="Times New Roman" pitchFamily="18" charset="0"/>
                <a:cs typeface="Times New Roman" pitchFamily="18" charset="0"/>
              </a:rPr>
              <a:t>course applies from the </a:t>
            </a:r>
            <a:r>
              <a:rPr lang="en-US" b="1" dirty="0" smtClean="0">
                <a:solidFill>
                  <a:srgbClr val="C00000"/>
                </a:solidFill>
                <a:latin typeface="Times New Roman" pitchFamily="18" charset="0"/>
                <a:cs typeface="Times New Roman" pitchFamily="18" charset="0"/>
              </a:rPr>
              <a:t>first </a:t>
            </a:r>
            <a:r>
              <a:rPr lang="en-US" b="1" dirty="0">
                <a:solidFill>
                  <a:srgbClr val="C00000"/>
                </a:solidFill>
                <a:latin typeface="Times New Roman" pitchFamily="18" charset="0"/>
                <a:cs typeface="Times New Roman" pitchFamily="18" charset="0"/>
              </a:rPr>
              <a:t>day of </a:t>
            </a:r>
            <a:r>
              <a:rPr lang="en-US" b="1" dirty="0" smtClean="0">
                <a:solidFill>
                  <a:srgbClr val="C00000"/>
                </a:solidFill>
                <a:latin typeface="Times New Roman" pitchFamily="18" charset="0"/>
                <a:cs typeface="Times New Roman" pitchFamily="18" charset="0"/>
              </a:rPr>
              <a:t/>
            </a:r>
            <a:br>
              <a:rPr lang="en-US" b="1" dirty="0" smtClean="0">
                <a:solidFill>
                  <a:srgbClr val="C00000"/>
                </a:solidFill>
                <a:latin typeface="Times New Roman" pitchFamily="18" charset="0"/>
                <a:cs typeface="Times New Roman" pitchFamily="18" charset="0"/>
              </a:rPr>
            </a:br>
            <a:r>
              <a:rPr lang="en-US" b="1" dirty="0" smtClean="0">
                <a:solidFill>
                  <a:srgbClr val="C00000"/>
                </a:solidFill>
                <a:latin typeface="Times New Roman" pitchFamily="18" charset="0"/>
                <a:cs typeface="Times New Roman" pitchFamily="18" charset="0"/>
              </a:rPr>
              <a:t>class because </a:t>
            </a:r>
            <a:r>
              <a:rPr lang="en-US" b="1" dirty="0">
                <a:solidFill>
                  <a:srgbClr val="C00000"/>
                </a:solidFill>
                <a:latin typeface="Times New Roman" pitchFamily="18" charset="0"/>
                <a:cs typeface="Times New Roman" pitchFamily="18" charset="0"/>
              </a:rPr>
              <a:t>the student will handle chemicals starting from meeting 1 </a:t>
            </a:r>
            <a:r>
              <a:rPr lang="en-US" b="1" dirty="0" smtClean="0">
                <a:solidFill>
                  <a:srgbClr val="C00000"/>
                </a:solidFill>
                <a:latin typeface="Times New Roman" pitchFamily="18" charset="0"/>
                <a:cs typeface="Times New Roman" pitchFamily="18" charset="0"/>
              </a:rPr>
              <a:t>to meeting 10 in </a:t>
            </a:r>
            <a:r>
              <a:rPr lang="en-US" b="1" dirty="0">
                <a:solidFill>
                  <a:srgbClr val="C00000"/>
                </a:solidFill>
                <a:latin typeface="Times New Roman" pitchFamily="18" charset="0"/>
                <a:cs typeface="Times New Roman" pitchFamily="18" charset="0"/>
              </a:rPr>
              <a:t>the lab (check-in, </a:t>
            </a:r>
            <a:r>
              <a:rPr lang="en-US" b="1" dirty="0" smtClean="0">
                <a:solidFill>
                  <a:srgbClr val="C00000"/>
                </a:solidFill>
                <a:latin typeface="Times New Roman" pitchFamily="18" charset="0"/>
                <a:cs typeface="Times New Roman" pitchFamily="18" charset="0"/>
              </a:rPr>
              <a:t>benzoin condensation,  clean-up</a:t>
            </a:r>
            <a:r>
              <a:rPr lang="en-US" b="1" dirty="0">
                <a:solidFill>
                  <a:srgbClr val="C00000"/>
                </a:solidFill>
                <a:latin typeface="Times New Roman" pitchFamily="18" charset="0"/>
                <a:cs typeface="Times New Roman" pitchFamily="18" charset="0"/>
              </a:rPr>
              <a:t>, etc.) </a:t>
            </a:r>
          </a:p>
          <a:p>
            <a:r>
              <a:rPr lang="en-US" dirty="0">
                <a:latin typeface="Times New Roman" pitchFamily="18" charset="0"/>
                <a:cs typeface="Times New Roman" pitchFamily="18" charset="0"/>
              </a:rPr>
              <a:t>Long pants (or a long skirt that covers the ankles if required due </a:t>
            </a: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to </a:t>
            </a:r>
            <a:r>
              <a:rPr lang="en-US" dirty="0">
                <a:latin typeface="Times New Roman" pitchFamily="18" charset="0"/>
                <a:cs typeface="Times New Roman" pitchFamily="18" charset="0"/>
              </a:rPr>
              <a:t>religious reasons, but this </a:t>
            </a:r>
            <a:r>
              <a:rPr lang="en-US" dirty="0" smtClean="0">
                <a:latin typeface="Times New Roman" pitchFamily="18" charset="0"/>
                <a:cs typeface="Times New Roman" pitchFamily="18" charset="0"/>
              </a:rPr>
              <a:t>has </a:t>
            </a:r>
            <a:r>
              <a:rPr lang="en-US" dirty="0">
                <a:latin typeface="Times New Roman" pitchFamily="18" charset="0"/>
                <a:cs typeface="Times New Roman" pitchFamily="18" charset="0"/>
              </a:rPr>
              <a:t>to be approved by the instructor) </a:t>
            </a:r>
          </a:p>
          <a:p>
            <a:r>
              <a:rPr lang="en-US" dirty="0">
                <a:latin typeface="Times New Roman" pitchFamily="18" charset="0"/>
                <a:cs typeface="Times New Roman" pitchFamily="18" charset="0"/>
              </a:rPr>
              <a:t>Long-sleeve shirt or sweeter </a:t>
            </a:r>
            <a:r>
              <a:rPr lang="en-US" dirty="0" smtClean="0">
                <a:latin typeface="Times New Roman" pitchFamily="18" charset="0"/>
                <a:cs typeface="Times New Roman" pitchFamily="18" charset="0"/>
              </a:rPr>
              <a:t>preferred</a:t>
            </a:r>
          </a:p>
          <a:p>
            <a:r>
              <a:rPr lang="en-US" dirty="0" smtClean="0">
                <a:latin typeface="Times New Roman" pitchFamily="18" charset="0"/>
                <a:cs typeface="Times New Roman" pitchFamily="18" charset="0"/>
              </a:rPr>
              <a:t>Clothing should be made from natural fibers (cotton, wool), which provides extra protection</a:t>
            </a:r>
            <a:endParaRPr lang="en-US" dirty="0">
              <a:latin typeface="Times New Roman" pitchFamily="18" charset="0"/>
              <a:cs typeface="Times New Roman" pitchFamily="18" charset="0"/>
            </a:endParaRPr>
          </a:p>
          <a:p>
            <a:r>
              <a:rPr lang="en-US" b="1" dirty="0" smtClean="0">
                <a:solidFill>
                  <a:srgbClr val="C00000"/>
                </a:solidFill>
                <a:latin typeface="Times New Roman" pitchFamily="18" charset="0"/>
                <a:cs typeface="Times New Roman" pitchFamily="18" charset="0"/>
              </a:rPr>
              <a:t>Shorts </a:t>
            </a:r>
            <a:r>
              <a:rPr lang="en-US" b="1" dirty="0">
                <a:solidFill>
                  <a:srgbClr val="C00000"/>
                </a:solidFill>
                <a:latin typeface="Times New Roman" pitchFamily="18" charset="0"/>
                <a:cs typeface="Times New Roman" pitchFamily="18" charset="0"/>
              </a:rPr>
              <a:t>or short skirts are NOT allowed</a:t>
            </a:r>
          </a:p>
          <a:p>
            <a:r>
              <a:rPr lang="en-US" dirty="0" smtClean="0">
                <a:latin typeface="Times New Roman" pitchFamily="18" charset="0"/>
                <a:cs typeface="Times New Roman" pitchFamily="18" charset="0"/>
              </a:rPr>
              <a:t>Closed-toe </a:t>
            </a:r>
            <a:r>
              <a:rPr lang="en-US" dirty="0">
                <a:latin typeface="Times New Roman" pitchFamily="18" charset="0"/>
                <a:cs typeface="Times New Roman" pitchFamily="18" charset="0"/>
              </a:rPr>
              <a:t>shoes i.e., sneakers (the feet have to be entirely covered of necessary with </a:t>
            </a:r>
            <a:r>
              <a:rPr lang="en-US" dirty="0" smtClean="0">
                <a:latin typeface="Times New Roman" pitchFamily="18" charset="0"/>
                <a:cs typeface="Times New Roman" pitchFamily="18" charset="0"/>
              </a:rPr>
              <a:t>socks to cover the instep!)</a:t>
            </a:r>
            <a:endParaRPr lang="en-US" dirty="0">
              <a:latin typeface="Times New Roman" pitchFamily="18" charset="0"/>
              <a:cs typeface="Times New Roman" pitchFamily="18" charset="0"/>
            </a:endParaRPr>
          </a:p>
          <a:p>
            <a:r>
              <a:rPr lang="en-US" b="1" dirty="0">
                <a:solidFill>
                  <a:srgbClr val="C00000"/>
                </a:solidFill>
                <a:latin typeface="Times New Roman" pitchFamily="18" charset="0"/>
                <a:cs typeface="Times New Roman" pitchFamily="18" charset="0"/>
              </a:rPr>
              <a:t>Clogs, sandals or narrow base heels are NOT allowed</a:t>
            </a:r>
          </a:p>
          <a:p>
            <a:r>
              <a:rPr lang="en-US" dirty="0" smtClean="0">
                <a:latin typeface="Times New Roman" pitchFamily="18" charset="0"/>
                <a:cs typeface="Times New Roman" pitchFamily="18" charset="0"/>
              </a:rPr>
              <a:t>Long </a:t>
            </a:r>
            <a:r>
              <a:rPr lang="en-US" dirty="0">
                <a:latin typeface="Times New Roman" pitchFamily="18" charset="0"/>
                <a:cs typeface="Times New Roman" pitchFamily="18" charset="0"/>
              </a:rPr>
              <a:t>hair has to be tied back</a:t>
            </a:r>
          </a:p>
        </p:txBody>
      </p:sp>
      <p:sp>
        <p:nvSpPr>
          <p:cNvPr id="3" name="Title 2"/>
          <p:cNvSpPr>
            <a:spLocks noGrp="1"/>
          </p:cNvSpPr>
          <p:nvPr>
            <p:ph type="title"/>
          </p:nvPr>
        </p:nvSpPr>
        <p:spPr/>
        <p:txBody>
          <a:bodyPr>
            <a:normAutofit/>
          </a:bodyPr>
          <a:lstStyle/>
          <a:p>
            <a:pPr algn="ctr"/>
            <a:r>
              <a:rPr lang="en-US" sz="4000" dirty="0" smtClean="0">
                <a:solidFill>
                  <a:srgbClr val="002060"/>
                </a:solidFill>
                <a:latin typeface="Times New Roman" pitchFamily="18" charset="0"/>
                <a:cs typeface="Times New Roman" pitchFamily="18" charset="0"/>
              </a:rPr>
              <a:t>Safety – Dress Code</a:t>
            </a:r>
            <a:endParaRPr lang="en-US" sz="4000" dirty="0">
              <a:solidFill>
                <a:srgbClr val="002060"/>
              </a:solidFill>
              <a:latin typeface="Times New Roman" pitchFamily="18" charset="0"/>
              <a:cs typeface="Times New Roman" pitchFamily="18" charset="0"/>
            </a:endParaRPr>
          </a:p>
        </p:txBody>
      </p:sp>
    </p:spTree>
    <p:extLst>
      <p:ext uri="{BB962C8B-B14F-4D97-AF65-F5344CB8AC3E}">
        <p14:creationId xmlns:p14="http://schemas.microsoft.com/office/powerpoint/2010/main" val="198693783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barn(inVertical)">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barn(inVertical)">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barn(inVertical)">
                                      <p:cBhvr>
                                        <p:cTn id="22" dur="5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barn(inVertical)">
                                      <p:cBhvr>
                                        <p:cTn id="27" dur="500"/>
                                        <p:tgtEl>
                                          <p:spTgt spid="2">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2">
                                            <p:txEl>
                                              <p:pRg st="5" end="5"/>
                                            </p:txEl>
                                          </p:spTgt>
                                        </p:tgtEl>
                                        <p:attrNameLst>
                                          <p:attrName>style.visibility</p:attrName>
                                        </p:attrNameLst>
                                      </p:cBhvr>
                                      <p:to>
                                        <p:strVal val="visible"/>
                                      </p:to>
                                    </p:set>
                                    <p:animEffect transition="in" filter="barn(inVertical)">
                                      <p:cBhvr>
                                        <p:cTn id="32" dur="500"/>
                                        <p:tgtEl>
                                          <p:spTgt spid="2">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nodeType="clickEffect">
                                  <p:stCondLst>
                                    <p:cond delay="0"/>
                                  </p:stCondLst>
                                  <p:childTnLst>
                                    <p:set>
                                      <p:cBhvr>
                                        <p:cTn id="36" dur="1" fill="hold">
                                          <p:stCondLst>
                                            <p:cond delay="0"/>
                                          </p:stCondLst>
                                        </p:cTn>
                                        <p:tgtEl>
                                          <p:spTgt spid="2">
                                            <p:txEl>
                                              <p:pRg st="6" end="6"/>
                                            </p:txEl>
                                          </p:spTgt>
                                        </p:tgtEl>
                                        <p:attrNameLst>
                                          <p:attrName>style.visibility</p:attrName>
                                        </p:attrNameLst>
                                      </p:cBhvr>
                                      <p:to>
                                        <p:strVal val="visible"/>
                                      </p:to>
                                    </p:set>
                                    <p:animEffect transition="in" filter="barn(inVertical)">
                                      <p:cBhvr>
                                        <p:cTn id="37" dur="500"/>
                                        <p:tgtEl>
                                          <p:spTgt spid="2">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nodeType="clickEffect">
                                  <p:stCondLst>
                                    <p:cond delay="0"/>
                                  </p:stCondLst>
                                  <p:childTnLst>
                                    <p:set>
                                      <p:cBhvr>
                                        <p:cTn id="41" dur="1" fill="hold">
                                          <p:stCondLst>
                                            <p:cond delay="0"/>
                                          </p:stCondLst>
                                        </p:cTn>
                                        <p:tgtEl>
                                          <p:spTgt spid="2">
                                            <p:txEl>
                                              <p:pRg st="7" end="7"/>
                                            </p:txEl>
                                          </p:spTgt>
                                        </p:tgtEl>
                                        <p:attrNameLst>
                                          <p:attrName>style.visibility</p:attrName>
                                        </p:attrNameLst>
                                      </p:cBhvr>
                                      <p:to>
                                        <p:strVal val="visible"/>
                                      </p:to>
                                    </p:set>
                                    <p:animEffect transition="in" filter="barn(inVertical)">
                                      <p:cBhvr>
                                        <p:cTn id="42" dur="500"/>
                                        <p:tgtEl>
                                          <p:spTgt spid="2">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199" y="1371600"/>
            <a:ext cx="6781801" cy="5191760"/>
          </a:xfrm>
        </p:spPr>
        <p:txBody>
          <a:bodyPr>
            <a:noAutofit/>
          </a:bodyPr>
          <a:lstStyle/>
          <a:p>
            <a:r>
              <a:rPr lang="en-US" sz="1600" b="1" dirty="0" smtClean="0">
                <a:solidFill>
                  <a:srgbClr val="003300"/>
                </a:solidFill>
                <a:latin typeface="Times New Roman" pitchFamily="18" charset="0"/>
                <a:cs typeface="Times New Roman" pitchFamily="18" charset="0"/>
              </a:rPr>
              <a:t>Knee-length, flame-resistant lab </a:t>
            </a:r>
            <a:r>
              <a:rPr lang="en-US" sz="1600" b="1" dirty="0">
                <a:solidFill>
                  <a:srgbClr val="003300"/>
                </a:solidFill>
                <a:latin typeface="Times New Roman" pitchFamily="18" charset="0"/>
                <a:cs typeface="Times New Roman" pitchFamily="18" charset="0"/>
              </a:rPr>
              <a:t>coat </a:t>
            </a:r>
            <a:r>
              <a:rPr lang="en-US" sz="1600" dirty="0" smtClean="0">
                <a:latin typeface="Times New Roman" pitchFamily="18" charset="0"/>
                <a:cs typeface="Times New Roman" pitchFamily="18" charset="0"/>
              </a:rPr>
              <a:t>(the blue ones that are available from </a:t>
            </a:r>
            <a:r>
              <a:rPr lang="en-US" sz="1600" dirty="0" smtClean="0">
                <a:latin typeface="Times New Roman" pitchFamily="18" charset="0"/>
                <a:cs typeface="Times New Roman" pitchFamily="18" charset="0"/>
                <a:hlinkClick r:id="rId2"/>
              </a:rPr>
              <a:t>AXS</a:t>
            </a:r>
            <a:r>
              <a:rPr lang="en-US" sz="1600" dirty="0" smtClean="0">
                <a:latin typeface="Times New Roman" pitchFamily="18" charset="0"/>
                <a:cs typeface="Times New Roman" pitchFamily="18" charset="0"/>
              </a:rPr>
              <a:t>, a flame-resistant lab coat is a cotton lab coat that is impregnated with a fire-retardant chemical or contains a special fiber) </a:t>
            </a:r>
            <a:r>
              <a:rPr lang="en-US" sz="1600" dirty="0">
                <a:latin typeface="Times New Roman" pitchFamily="18" charset="0"/>
                <a:cs typeface="Times New Roman" pitchFamily="18" charset="0"/>
              </a:rPr>
              <a:t>with proper length sleeves, has to be closed at all times in the lab! </a:t>
            </a:r>
            <a:r>
              <a:rPr lang="en-US" sz="1600" b="1" dirty="0">
                <a:latin typeface="Times New Roman" pitchFamily="18" charset="0"/>
                <a:cs typeface="Times New Roman" pitchFamily="18" charset="0"/>
              </a:rPr>
              <a:t>No aprons!</a:t>
            </a:r>
          </a:p>
          <a:p>
            <a:r>
              <a:rPr lang="en-US" sz="1600" b="1" dirty="0">
                <a:solidFill>
                  <a:srgbClr val="003300"/>
                </a:solidFill>
                <a:latin typeface="Times New Roman" pitchFamily="18" charset="0"/>
                <a:cs typeface="Times New Roman" pitchFamily="18" charset="0"/>
              </a:rPr>
              <a:t>Goggles</a:t>
            </a:r>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that cover the front </a:t>
            </a:r>
            <a:r>
              <a:rPr lang="en-US" sz="1600" i="1" dirty="0">
                <a:latin typeface="Times New Roman" pitchFamily="18" charset="0"/>
                <a:cs typeface="Times New Roman" pitchFamily="18" charset="0"/>
              </a:rPr>
              <a:t>and</a:t>
            </a:r>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the sides </a:t>
            </a:r>
            <a:r>
              <a:rPr lang="en-US" sz="1600" dirty="0">
                <a:latin typeface="Times New Roman" pitchFamily="18" charset="0"/>
                <a:cs typeface="Times New Roman" pitchFamily="18" charset="0"/>
              </a:rPr>
              <a:t>of the </a:t>
            </a:r>
            <a:r>
              <a:rPr lang="en-US" sz="1600" dirty="0" smtClean="0">
                <a:latin typeface="Times New Roman" pitchFamily="18" charset="0"/>
                <a:cs typeface="Times New Roman" pitchFamily="18" charset="0"/>
              </a:rPr>
              <a:t>eyes </a:t>
            </a:r>
            <a:r>
              <a:rPr lang="en-US" sz="1600" dirty="0">
                <a:latin typeface="Times New Roman" pitchFamily="18" charset="0"/>
                <a:cs typeface="Times New Roman" pitchFamily="18" charset="0"/>
              </a:rPr>
              <a:t>have to </a:t>
            </a:r>
            <a:r>
              <a:rPr lang="en-US" sz="1600" dirty="0" smtClean="0">
                <a:latin typeface="Times New Roman" pitchFamily="18" charset="0"/>
                <a:cs typeface="Times New Roman" pitchFamily="18" charset="0"/>
              </a:rPr>
              <a:t>be worn at all </a:t>
            </a:r>
            <a:r>
              <a:rPr lang="en-US" sz="1600" dirty="0">
                <a:latin typeface="Times New Roman" pitchFamily="18" charset="0"/>
                <a:cs typeface="Times New Roman" pitchFamily="18" charset="0"/>
              </a:rPr>
              <a:t>times </a:t>
            </a:r>
            <a:r>
              <a:rPr lang="en-US" sz="1600" dirty="0" smtClean="0">
                <a:latin typeface="Times New Roman" pitchFamily="18" charset="0"/>
                <a:cs typeface="Times New Roman" pitchFamily="18" charset="0"/>
              </a:rPr>
              <a:t>in </a:t>
            </a:r>
            <a:r>
              <a:rPr lang="en-US" sz="1600" dirty="0">
                <a:latin typeface="Times New Roman" pitchFamily="18" charset="0"/>
                <a:cs typeface="Times New Roman" pitchFamily="18" charset="0"/>
              </a:rPr>
              <a:t>the lab. </a:t>
            </a:r>
            <a:r>
              <a:rPr lang="en-US" sz="1600" b="1" dirty="0">
                <a:solidFill>
                  <a:srgbClr val="FF0000"/>
                </a:solidFill>
                <a:latin typeface="Times New Roman" pitchFamily="18" charset="0"/>
                <a:cs typeface="Times New Roman" pitchFamily="18" charset="0"/>
              </a:rPr>
              <a:t>Regular prescription glasses are not sufficient,  neither are sunglasses</a:t>
            </a:r>
            <a:r>
              <a:rPr lang="en-US" sz="1600" b="1" dirty="0" smtClean="0">
                <a:solidFill>
                  <a:srgbClr val="FF0000"/>
                </a:solidFill>
                <a:latin typeface="Times New Roman" pitchFamily="18" charset="0"/>
                <a:cs typeface="Times New Roman" pitchFamily="18" charset="0"/>
              </a:rPr>
              <a:t>! The use of contact lenses should be avoided.</a:t>
            </a:r>
            <a:endParaRPr lang="en-US" sz="1600" b="1" dirty="0">
              <a:solidFill>
                <a:srgbClr val="FF0000"/>
              </a:solidFill>
              <a:latin typeface="Times New Roman" pitchFamily="18" charset="0"/>
              <a:cs typeface="Times New Roman" pitchFamily="18" charset="0"/>
            </a:endParaRPr>
          </a:p>
          <a:p>
            <a:r>
              <a:rPr lang="en-US" sz="1600" b="1" dirty="0">
                <a:solidFill>
                  <a:srgbClr val="003300"/>
                </a:solidFill>
                <a:latin typeface="Times New Roman" pitchFamily="18" charset="0"/>
                <a:cs typeface="Times New Roman" pitchFamily="18" charset="0"/>
              </a:rPr>
              <a:t>Nitrile gloves</a:t>
            </a:r>
            <a:r>
              <a:rPr lang="en-US" sz="1600" b="1" dirty="0">
                <a:latin typeface="Times New Roman" pitchFamily="18" charset="0"/>
                <a:cs typeface="Times New Roman" pitchFamily="18" charset="0"/>
              </a:rPr>
              <a:t> </a:t>
            </a:r>
            <a:r>
              <a:rPr lang="en-US" sz="1600" dirty="0">
                <a:latin typeface="Times New Roman" pitchFamily="18" charset="0"/>
                <a:cs typeface="Times New Roman" pitchFamily="18" charset="0"/>
              </a:rPr>
              <a:t>come in different colors and different thicknesses </a:t>
            </a:r>
            <a:r>
              <a:rPr lang="en-US" sz="1600" dirty="0" smtClean="0">
                <a:latin typeface="Times New Roman" pitchFamily="18" charset="0"/>
                <a:cs typeface="Times New Roman" pitchFamily="18" charset="0"/>
              </a:rPr>
              <a:t>(i.e., 4 mil). </a:t>
            </a:r>
            <a:r>
              <a:rPr lang="en-US" sz="1600" i="1" dirty="0" smtClean="0">
                <a:latin typeface="Times New Roman" pitchFamily="18" charset="0"/>
                <a:cs typeface="Times New Roman" pitchFamily="18" charset="0"/>
              </a:rPr>
              <a:t>Latex </a:t>
            </a:r>
            <a:r>
              <a:rPr lang="en-US" sz="1600" i="1" dirty="0">
                <a:latin typeface="Times New Roman" pitchFamily="18" charset="0"/>
                <a:cs typeface="Times New Roman" pitchFamily="18" charset="0"/>
              </a:rPr>
              <a:t>gloves dissolve more or less quickly even in acetone</a:t>
            </a:r>
            <a:r>
              <a:rPr lang="en-US" sz="1600" dirty="0" smtClean="0">
                <a:latin typeface="Times New Roman" pitchFamily="18" charset="0"/>
                <a:cs typeface="Times New Roman" pitchFamily="18" charset="0"/>
              </a:rPr>
              <a:t>). </a:t>
            </a:r>
          </a:p>
          <a:p>
            <a:r>
              <a:rPr lang="en-US" sz="2000" b="1" dirty="0" smtClean="0">
                <a:solidFill>
                  <a:srgbClr val="C00000"/>
                </a:solidFill>
                <a:latin typeface="Times New Roman" pitchFamily="18" charset="0"/>
                <a:cs typeface="Times New Roman" pitchFamily="18" charset="0"/>
              </a:rPr>
              <a:t>Note that the lab coat and the gloves are only to be worn in the lab and not outside.</a:t>
            </a:r>
            <a:endParaRPr lang="en-US" sz="2000" b="1" dirty="0">
              <a:solidFill>
                <a:srgbClr val="C00000"/>
              </a:solidFill>
              <a:latin typeface="Times New Roman" pitchFamily="18" charset="0"/>
              <a:cs typeface="Times New Roman" pitchFamily="18" charset="0"/>
            </a:endParaRPr>
          </a:p>
          <a:p>
            <a:r>
              <a:rPr lang="en-US" sz="1600" dirty="0">
                <a:latin typeface="Times New Roman" pitchFamily="18" charset="0"/>
                <a:cs typeface="Times New Roman" pitchFamily="18" charset="0"/>
              </a:rPr>
              <a:t>Providing the proper personal protective equipment is the </a:t>
            </a:r>
            <a:r>
              <a:rPr lang="en-US" sz="1600" dirty="0" smtClean="0">
                <a:latin typeface="Times New Roman" pitchFamily="18" charset="0"/>
                <a:cs typeface="Times New Roman" pitchFamily="18" charset="0"/>
              </a:rPr>
              <a:t>student’s </a:t>
            </a:r>
            <a:r>
              <a:rPr lang="en-US" sz="1600" dirty="0">
                <a:latin typeface="Times New Roman" pitchFamily="18" charset="0"/>
                <a:cs typeface="Times New Roman" pitchFamily="18" charset="0"/>
              </a:rPr>
              <a:t>responsibility and not the instructor’s or the </a:t>
            </a:r>
            <a:r>
              <a:rPr lang="en-US" sz="1600" dirty="0" smtClean="0">
                <a:latin typeface="Times New Roman" pitchFamily="18" charset="0"/>
                <a:cs typeface="Times New Roman" pitchFamily="18" charset="0"/>
              </a:rPr>
              <a:t>department’s job.  All of these items can be purchased from </a:t>
            </a:r>
            <a:r>
              <a:rPr lang="en-US" sz="1600" dirty="0" smtClean="0">
                <a:latin typeface="Times New Roman" pitchFamily="18" charset="0"/>
                <a:cs typeface="Times New Roman" pitchFamily="18" charset="0"/>
                <a:hlinkClick r:id="rId3"/>
              </a:rPr>
              <a:t>AXS</a:t>
            </a:r>
            <a:r>
              <a:rPr lang="en-US" sz="1600" dirty="0" smtClean="0">
                <a:latin typeface="Times New Roman" pitchFamily="18" charset="0"/>
                <a:cs typeface="Times New Roman" pitchFamily="18" charset="0"/>
              </a:rPr>
              <a:t> </a:t>
            </a:r>
            <a:r>
              <a:rPr lang="en-US" sz="1600" dirty="0">
                <a:latin typeface="Times New Roman" pitchFamily="18" charset="0"/>
                <a:cs typeface="Times New Roman" pitchFamily="18" charset="0"/>
              </a:rPr>
              <a:t>(Young Hall 1275), the ASCULA bookstore, a store like </a:t>
            </a:r>
            <a:r>
              <a:rPr lang="en-US" sz="1600" dirty="0" err="1">
                <a:latin typeface="Times New Roman" pitchFamily="18" charset="0"/>
                <a:cs typeface="Times New Roman" pitchFamily="18" charset="0"/>
              </a:rPr>
              <a:t>Scrubbs</a:t>
            </a:r>
            <a:r>
              <a:rPr lang="en-US" sz="1600" dirty="0">
                <a:latin typeface="Times New Roman" pitchFamily="18" charset="0"/>
                <a:cs typeface="Times New Roman" pitchFamily="18" charset="0"/>
              </a:rPr>
              <a:t> Unlimited in Westwood or the internet.</a:t>
            </a:r>
          </a:p>
          <a:p>
            <a:r>
              <a:rPr lang="en-US" sz="1600" dirty="0" smtClean="0">
                <a:latin typeface="Times New Roman" pitchFamily="18" charset="0"/>
                <a:cs typeface="Times New Roman" pitchFamily="18" charset="0"/>
              </a:rPr>
              <a:t>The </a:t>
            </a:r>
            <a:r>
              <a:rPr lang="en-US" sz="1600" b="1" dirty="0" smtClean="0">
                <a:solidFill>
                  <a:srgbClr val="003300"/>
                </a:solidFill>
                <a:latin typeface="Times New Roman" pitchFamily="18" charset="0"/>
                <a:cs typeface="Times New Roman" pitchFamily="18" charset="0"/>
              </a:rPr>
              <a:t>hood</a:t>
            </a:r>
            <a:r>
              <a:rPr lang="en-US" sz="1600" dirty="0" smtClean="0">
                <a:solidFill>
                  <a:srgbClr val="003300"/>
                </a:solidFill>
                <a:latin typeface="Times New Roman" pitchFamily="18" charset="0"/>
                <a:cs typeface="Times New Roman" pitchFamily="18" charset="0"/>
              </a:rPr>
              <a:t> </a:t>
            </a:r>
            <a:r>
              <a:rPr lang="en-US" sz="1600" dirty="0" smtClean="0">
                <a:latin typeface="Times New Roman" pitchFamily="18" charset="0"/>
                <a:cs typeface="Times New Roman" pitchFamily="18" charset="0"/>
              </a:rPr>
              <a:t>provided at the workspace should be used as much as possible to minimize the exposure to volatile, hazardous chemicals</a:t>
            </a:r>
          </a:p>
          <a:p>
            <a:r>
              <a:rPr lang="en-US" sz="1600" b="1" dirty="0" smtClean="0">
                <a:solidFill>
                  <a:srgbClr val="FF0000"/>
                </a:solidFill>
                <a:latin typeface="Times New Roman" pitchFamily="18" charset="0"/>
                <a:cs typeface="Times New Roman" pitchFamily="18" charset="0"/>
              </a:rPr>
              <a:t>Finally, make sure to review </a:t>
            </a:r>
            <a:r>
              <a:rPr lang="en-US" sz="1600" b="1" dirty="0" smtClean="0">
                <a:solidFill>
                  <a:srgbClr val="FF0000"/>
                </a:solidFill>
                <a:latin typeface="Times New Roman" pitchFamily="18" charset="0"/>
                <a:cs typeface="Times New Roman" pitchFamily="18" charset="0"/>
                <a:hlinkClick r:id="rId4"/>
              </a:rPr>
              <a:t>UCLA Policy 905 </a:t>
            </a:r>
            <a:r>
              <a:rPr lang="en-US" sz="1600" b="1" dirty="0" smtClean="0">
                <a:solidFill>
                  <a:srgbClr val="FF0000"/>
                </a:solidFill>
                <a:latin typeface="Times New Roman" pitchFamily="18" charset="0"/>
                <a:cs typeface="Times New Roman" pitchFamily="18" charset="0"/>
              </a:rPr>
              <a:t> (the link is also posted on course website)</a:t>
            </a:r>
            <a:endParaRPr lang="en-US" sz="1800" dirty="0" smtClean="0"/>
          </a:p>
          <a:p>
            <a:endParaRPr lang="en-US" sz="1800" dirty="0"/>
          </a:p>
        </p:txBody>
      </p:sp>
      <p:sp>
        <p:nvSpPr>
          <p:cNvPr id="3" name="Title 2"/>
          <p:cNvSpPr>
            <a:spLocks noGrp="1"/>
          </p:cNvSpPr>
          <p:nvPr>
            <p:ph type="title"/>
          </p:nvPr>
        </p:nvSpPr>
        <p:spPr/>
        <p:txBody>
          <a:bodyPr>
            <a:normAutofit/>
          </a:bodyPr>
          <a:lstStyle/>
          <a:p>
            <a:pPr algn="ctr"/>
            <a:r>
              <a:rPr lang="en-US" sz="4000" dirty="0">
                <a:solidFill>
                  <a:srgbClr val="002060"/>
                </a:solidFill>
                <a:latin typeface="Times New Roman" pitchFamily="18" charset="0"/>
                <a:cs typeface="Times New Roman" pitchFamily="18" charset="0"/>
              </a:rPr>
              <a:t>Safety – </a:t>
            </a:r>
            <a:r>
              <a:rPr lang="en-US" sz="4000" dirty="0" smtClean="0">
                <a:solidFill>
                  <a:srgbClr val="002060"/>
                </a:solidFill>
                <a:latin typeface="Times New Roman" pitchFamily="18" charset="0"/>
                <a:cs typeface="Times New Roman" pitchFamily="18" charset="0"/>
              </a:rPr>
              <a:t>Personal Protective Equipment</a:t>
            </a:r>
            <a:endParaRPr lang="en-US" sz="4000" dirty="0">
              <a:solidFill>
                <a:srgbClr val="002060"/>
              </a:solidFill>
              <a:latin typeface="Times New Roman" pitchFamily="18" charset="0"/>
              <a:cs typeface="Times New Roman" pitchFamily="18" charset="0"/>
            </a:endParaRPr>
          </a:p>
        </p:txBody>
      </p:sp>
      <p:pic>
        <p:nvPicPr>
          <p:cNvPr id="1026" name="Picture 2"/>
          <p:cNvPicPr>
            <a:picLocks noChangeAspect="1" noChangeArrowheads="1"/>
          </p:cNvPicPr>
          <p:nvPr/>
        </p:nvPicPr>
        <p:blipFill rotWithShape="1">
          <a:blip r:embed="rId5" cstate="print">
            <a:extLst>
              <a:ext uri="{28A0092B-C50C-407E-A947-70E740481C1C}">
                <a14:useLocalDpi xmlns:a14="http://schemas.microsoft.com/office/drawing/2010/main" val="0"/>
              </a:ext>
            </a:extLst>
          </a:blip>
          <a:srcRect b="18806"/>
          <a:stretch/>
        </p:blipFill>
        <p:spPr bwMode="auto">
          <a:xfrm>
            <a:off x="7117080" y="4267200"/>
            <a:ext cx="1830057" cy="1981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extBox 3"/>
          <p:cNvSpPr txBox="1"/>
          <p:nvPr/>
        </p:nvSpPr>
        <p:spPr>
          <a:xfrm>
            <a:off x="7625101" y="4278868"/>
            <a:ext cx="680699" cy="369332"/>
          </a:xfrm>
          <a:prstGeom prst="rect">
            <a:avLst/>
          </a:prstGeom>
          <a:noFill/>
        </p:spPr>
        <p:txBody>
          <a:bodyPr wrap="none" rtlCol="0">
            <a:spAutoFit/>
          </a:bodyPr>
          <a:lstStyle/>
          <a:p>
            <a:r>
              <a:rPr lang="en-US" b="1" dirty="0" smtClean="0"/>
              <a:t>Vent</a:t>
            </a:r>
            <a:endParaRPr lang="en-US" b="1" dirty="0"/>
          </a:p>
        </p:txBody>
      </p:sp>
      <p:sp>
        <p:nvSpPr>
          <p:cNvPr id="7" name="TextBox 6"/>
          <p:cNvSpPr txBox="1"/>
          <p:nvPr/>
        </p:nvSpPr>
        <p:spPr>
          <a:xfrm>
            <a:off x="7606570" y="5726668"/>
            <a:ext cx="788742" cy="369332"/>
          </a:xfrm>
          <a:prstGeom prst="rect">
            <a:avLst/>
          </a:prstGeom>
          <a:noFill/>
        </p:spPr>
        <p:txBody>
          <a:bodyPr wrap="none" rtlCol="0">
            <a:spAutoFit/>
          </a:bodyPr>
          <a:lstStyle/>
          <a:p>
            <a:r>
              <a:rPr lang="en-US" b="1" dirty="0" smtClean="0">
                <a:solidFill>
                  <a:schemeClr val="bg1"/>
                </a:solidFill>
              </a:rPr>
              <a:t>Hood</a:t>
            </a:r>
            <a:endParaRPr lang="en-US" b="1" dirty="0">
              <a:solidFill>
                <a:schemeClr val="bg1"/>
              </a:solidFill>
            </a:endParaRPr>
          </a:p>
        </p:txBody>
      </p:sp>
      <p:pic>
        <p:nvPicPr>
          <p:cNvPr id="5" name="Picture 2"/>
          <p:cNvPicPr>
            <a:picLocks noChangeAspect="1" noChangeArrowheads="1"/>
          </p:cNvPicPr>
          <p:nvPr/>
        </p:nvPicPr>
        <p:blipFill rotWithShape="1">
          <a:blip r:embed="rId6" cstate="print">
            <a:extLst>
              <a:ext uri="{28A0092B-C50C-407E-A947-70E740481C1C}">
                <a14:useLocalDpi xmlns:a14="http://schemas.microsoft.com/office/drawing/2010/main" val="0"/>
              </a:ext>
            </a:extLst>
          </a:blip>
          <a:srcRect l="20640" t="3198" r="30087"/>
          <a:stretch/>
        </p:blipFill>
        <p:spPr bwMode="auto">
          <a:xfrm>
            <a:off x="7515137" y="1321468"/>
            <a:ext cx="1095463" cy="28695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3357987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additive="base">
                                        <p:cTn id="19"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53" presetClass="entr" presetSubtype="16" fill="hold" nodeType="clickEffect">
                                  <p:stCondLst>
                                    <p:cond delay="0"/>
                                  </p:stCondLst>
                                  <p:childTnLst>
                                    <p:set>
                                      <p:cBhvr>
                                        <p:cTn id="24" dur="1" fill="hold">
                                          <p:stCondLst>
                                            <p:cond delay="0"/>
                                          </p:stCondLst>
                                        </p:cTn>
                                        <p:tgtEl>
                                          <p:spTgt spid="5"/>
                                        </p:tgtEl>
                                        <p:attrNameLst>
                                          <p:attrName>style.visibility</p:attrName>
                                        </p:attrNameLst>
                                      </p:cBhvr>
                                      <p:to>
                                        <p:strVal val="visible"/>
                                      </p:to>
                                    </p:set>
                                    <p:anim calcmode="lin" valueType="num">
                                      <p:cBhvr>
                                        <p:cTn id="25" dur="500" fill="hold"/>
                                        <p:tgtEl>
                                          <p:spTgt spid="5"/>
                                        </p:tgtEl>
                                        <p:attrNameLst>
                                          <p:attrName>ppt_w</p:attrName>
                                        </p:attrNameLst>
                                      </p:cBhvr>
                                      <p:tavLst>
                                        <p:tav tm="0">
                                          <p:val>
                                            <p:fltVal val="0"/>
                                          </p:val>
                                        </p:tav>
                                        <p:tav tm="100000">
                                          <p:val>
                                            <p:strVal val="#ppt_w"/>
                                          </p:val>
                                        </p:tav>
                                      </p:tavLst>
                                    </p:anim>
                                    <p:anim calcmode="lin" valueType="num">
                                      <p:cBhvr>
                                        <p:cTn id="26" dur="500" fill="hold"/>
                                        <p:tgtEl>
                                          <p:spTgt spid="5"/>
                                        </p:tgtEl>
                                        <p:attrNameLst>
                                          <p:attrName>ppt_h</p:attrName>
                                        </p:attrNameLst>
                                      </p:cBhvr>
                                      <p:tavLst>
                                        <p:tav tm="0">
                                          <p:val>
                                            <p:fltVal val="0"/>
                                          </p:val>
                                        </p:tav>
                                        <p:tav tm="100000">
                                          <p:val>
                                            <p:strVal val="#ppt_h"/>
                                          </p:val>
                                        </p:tav>
                                      </p:tavLst>
                                    </p:anim>
                                    <p:animEffect transition="in" filter="fade">
                                      <p:cBhvr>
                                        <p:cTn id="27" dur="500"/>
                                        <p:tgtEl>
                                          <p:spTgt spid="5"/>
                                        </p:tgtEl>
                                      </p:cBhvr>
                                    </p:animEffect>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nodeType="clickEffect">
                                  <p:stCondLst>
                                    <p:cond delay="0"/>
                                  </p:stCondLst>
                                  <p:childTnLst>
                                    <p:set>
                                      <p:cBhvr>
                                        <p:cTn id="31" dur="1" fill="hold">
                                          <p:stCondLst>
                                            <p:cond delay="0"/>
                                          </p:stCondLst>
                                        </p:cTn>
                                        <p:tgtEl>
                                          <p:spTgt spid="2">
                                            <p:txEl>
                                              <p:pRg st="3" end="3"/>
                                            </p:txEl>
                                          </p:spTgt>
                                        </p:tgtEl>
                                        <p:attrNameLst>
                                          <p:attrName>style.visibility</p:attrName>
                                        </p:attrNameLst>
                                      </p:cBhvr>
                                      <p:to>
                                        <p:strVal val="visible"/>
                                      </p:to>
                                    </p:set>
                                    <p:anim calcmode="lin" valueType="num">
                                      <p:cBhvr additive="base">
                                        <p:cTn id="32"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nodeType="clickEffect">
                                  <p:stCondLst>
                                    <p:cond delay="0"/>
                                  </p:stCondLst>
                                  <p:childTnLst>
                                    <p:set>
                                      <p:cBhvr>
                                        <p:cTn id="37" dur="1" fill="hold">
                                          <p:stCondLst>
                                            <p:cond delay="0"/>
                                          </p:stCondLst>
                                        </p:cTn>
                                        <p:tgtEl>
                                          <p:spTgt spid="2">
                                            <p:txEl>
                                              <p:pRg st="4" end="4"/>
                                            </p:txEl>
                                          </p:spTgt>
                                        </p:tgtEl>
                                        <p:attrNameLst>
                                          <p:attrName>style.visibility</p:attrName>
                                        </p:attrNameLst>
                                      </p:cBhvr>
                                      <p:to>
                                        <p:strVal val="visible"/>
                                      </p:to>
                                    </p:set>
                                    <p:anim calcmode="lin" valueType="num">
                                      <p:cBhvr additive="base">
                                        <p:cTn id="38"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39"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2" presetClass="entr" presetSubtype="4" fill="hold" nodeType="clickEffect">
                                  <p:stCondLst>
                                    <p:cond delay="0"/>
                                  </p:stCondLst>
                                  <p:childTnLst>
                                    <p:set>
                                      <p:cBhvr>
                                        <p:cTn id="43" dur="1" fill="hold">
                                          <p:stCondLst>
                                            <p:cond delay="0"/>
                                          </p:stCondLst>
                                        </p:cTn>
                                        <p:tgtEl>
                                          <p:spTgt spid="2">
                                            <p:txEl>
                                              <p:pRg st="5" end="5"/>
                                            </p:txEl>
                                          </p:spTgt>
                                        </p:tgtEl>
                                        <p:attrNameLst>
                                          <p:attrName>style.visibility</p:attrName>
                                        </p:attrNameLst>
                                      </p:cBhvr>
                                      <p:to>
                                        <p:strVal val="visible"/>
                                      </p:to>
                                    </p:set>
                                    <p:anim calcmode="lin" valueType="num">
                                      <p:cBhvr additive="base">
                                        <p:cTn id="44"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45" dur="500" fill="hold"/>
                                        <p:tgtEl>
                                          <p:spTgt spid="2">
                                            <p:txEl>
                                              <p:pRg st="5" end="5"/>
                                            </p:txEl>
                                          </p:spTgt>
                                        </p:tgtEl>
                                        <p:attrNameLst>
                                          <p:attrName>ppt_y</p:attrName>
                                        </p:attrNameLst>
                                      </p:cBhvr>
                                      <p:tavLst>
                                        <p:tav tm="0">
                                          <p:val>
                                            <p:strVal val="1+#ppt_h/2"/>
                                          </p:val>
                                        </p:tav>
                                        <p:tav tm="100000">
                                          <p:val>
                                            <p:strVal val="#ppt_y"/>
                                          </p:val>
                                        </p:tav>
                                      </p:tavLst>
                                    </p:anim>
                                  </p:childTnLst>
                                </p:cTn>
                              </p:par>
                              <p:par>
                                <p:cTn id="46" presetID="2" presetClass="entr" presetSubtype="4" fill="hold" nodeType="withEffect">
                                  <p:stCondLst>
                                    <p:cond delay="0"/>
                                  </p:stCondLst>
                                  <p:childTnLst>
                                    <p:set>
                                      <p:cBhvr>
                                        <p:cTn id="47" dur="1" fill="hold">
                                          <p:stCondLst>
                                            <p:cond delay="0"/>
                                          </p:stCondLst>
                                        </p:cTn>
                                        <p:tgtEl>
                                          <p:spTgt spid="1026"/>
                                        </p:tgtEl>
                                        <p:attrNameLst>
                                          <p:attrName>style.visibility</p:attrName>
                                        </p:attrNameLst>
                                      </p:cBhvr>
                                      <p:to>
                                        <p:strVal val="visible"/>
                                      </p:to>
                                    </p:set>
                                    <p:anim calcmode="lin" valueType="num">
                                      <p:cBhvr additive="base">
                                        <p:cTn id="48" dur="500" fill="hold"/>
                                        <p:tgtEl>
                                          <p:spTgt spid="1026"/>
                                        </p:tgtEl>
                                        <p:attrNameLst>
                                          <p:attrName>ppt_x</p:attrName>
                                        </p:attrNameLst>
                                      </p:cBhvr>
                                      <p:tavLst>
                                        <p:tav tm="0">
                                          <p:val>
                                            <p:strVal val="#ppt_x"/>
                                          </p:val>
                                        </p:tav>
                                        <p:tav tm="100000">
                                          <p:val>
                                            <p:strVal val="#ppt_x"/>
                                          </p:val>
                                        </p:tav>
                                      </p:tavLst>
                                    </p:anim>
                                    <p:anim calcmode="lin" valueType="num">
                                      <p:cBhvr additive="base">
                                        <p:cTn id="49" dur="500" fill="hold"/>
                                        <p:tgtEl>
                                          <p:spTgt spid="1026"/>
                                        </p:tgtEl>
                                        <p:attrNameLst>
                                          <p:attrName>ppt_y</p:attrName>
                                        </p:attrNameLst>
                                      </p:cBhvr>
                                      <p:tavLst>
                                        <p:tav tm="0">
                                          <p:val>
                                            <p:strVal val="1+#ppt_h/2"/>
                                          </p:val>
                                        </p:tav>
                                        <p:tav tm="100000">
                                          <p:val>
                                            <p:strVal val="#ppt_y"/>
                                          </p:val>
                                        </p:tav>
                                      </p:tavLst>
                                    </p:anim>
                                  </p:childTnLst>
                                </p:cTn>
                              </p:par>
                              <p:par>
                                <p:cTn id="50" presetID="2" presetClass="entr" presetSubtype="4" fill="hold" grpId="0" nodeType="withEffect">
                                  <p:stCondLst>
                                    <p:cond delay="0"/>
                                  </p:stCondLst>
                                  <p:childTnLst>
                                    <p:set>
                                      <p:cBhvr>
                                        <p:cTn id="51" dur="1" fill="hold">
                                          <p:stCondLst>
                                            <p:cond delay="0"/>
                                          </p:stCondLst>
                                        </p:cTn>
                                        <p:tgtEl>
                                          <p:spTgt spid="4"/>
                                        </p:tgtEl>
                                        <p:attrNameLst>
                                          <p:attrName>style.visibility</p:attrName>
                                        </p:attrNameLst>
                                      </p:cBhvr>
                                      <p:to>
                                        <p:strVal val="visible"/>
                                      </p:to>
                                    </p:set>
                                    <p:anim calcmode="lin" valueType="num">
                                      <p:cBhvr additive="base">
                                        <p:cTn id="52" dur="500" fill="hold"/>
                                        <p:tgtEl>
                                          <p:spTgt spid="4"/>
                                        </p:tgtEl>
                                        <p:attrNameLst>
                                          <p:attrName>ppt_x</p:attrName>
                                        </p:attrNameLst>
                                      </p:cBhvr>
                                      <p:tavLst>
                                        <p:tav tm="0">
                                          <p:val>
                                            <p:strVal val="#ppt_x"/>
                                          </p:val>
                                        </p:tav>
                                        <p:tav tm="100000">
                                          <p:val>
                                            <p:strVal val="#ppt_x"/>
                                          </p:val>
                                        </p:tav>
                                      </p:tavLst>
                                    </p:anim>
                                    <p:anim calcmode="lin" valueType="num">
                                      <p:cBhvr additive="base">
                                        <p:cTn id="53" dur="500" fill="hold"/>
                                        <p:tgtEl>
                                          <p:spTgt spid="4"/>
                                        </p:tgtEl>
                                        <p:attrNameLst>
                                          <p:attrName>ppt_y</p:attrName>
                                        </p:attrNameLst>
                                      </p:cBhvr>
                                      <p:tavLst>
                                        <p:tav tm="0">
                                          <p:val>
                                            <p:strVal val="1+#ppt_h/2"/>
                                          </p:val>
                                        </p:tav>
                                        <p:tav tm="100000">
                                          <p:val>
                                            <p:strVal val="#ppt_y"/>
                                          </p:val>
                                        </p:tav>
                                      </p:tavLst>
                                    </p:anim>
                                  </p:childTnLst>
                                </p:cTn>
                              </p:par>
                              <p:par>
                                <p:cTn id="54" presetID="2" presetClass="entr" presetSubtype="4" fill="hold" grpId="0" nodeType="withEffect">
                                  <p:stCondLst>
                                    <p:cond delay="0"/>
                                  </p:stCondLst>
                                  <p:childTnLst>
                                    <p:set>
                                      <p:cBhvr>
                                        <p:cTn id="55" dur="1" fill="hold">
                                          <p:stCondLst>
                                            <p:cond delay="0"/>
                                          </p:stCondLst>
                                        </p:cTn>
                                        <p:tgtEl>
                                          <p:spTgt spid="7"/>
                                        </p:tgtEl>
                                        <p:attrNameLst>
                                          <p:attrName>style.visibility</p:attrName>
                                        </p:attrNameLst>
                                      </p:cBhvr>
                                      <p:to>
                                        <p:strVal val="visible"/>
                                      </p:to>
                                    </p:set>
                                    <p:anim calcmode="lin" valueType="num">
                                      <p:cBhvr additive="base">
                                        <p:cTn id="56" dur="500" fill="hold"/>
                                        <p:tgtEl>
                                          <p:spTgt spid="7"/>
                                        </p:tgtEl>
                                        <p:attrNameLst>
                                          <p:attrName>ppt_x</p:attrName>
                                        </p:attrNameLst>
                                      </p:cBhvr>
                                      <p:tavLst>
                                        <p:tav tm="0">
                                          <p:val>
                                            <p:strVal val="#ppt_x"/>
                                          </p:val>
                                        </p:tav>
                                        <p:tav tm="100000">
                                          <p:val>
                                            <p:strVal val="#ppt_x"/>
                                          </p:val>
                                        </p:tav>
                                      </p:tavLst>
                                    </p:anim>
                                    <p:anim calcmode="lin" valueType="num">
                                      <p:cBhvr additive="base">
                                        <p:cTn id="57"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58" fill="hold">
                      <p:stCondLst>
                        <p:cond delay="indefinite"/>
                      </p:stCondLst>
                      <p:childTnLst>
                        <p:par>
                          <p:cTn id="59" fill="hold">
                            <p:stCondLst>
                              <p:cond delay="0"/>
                            </p:stCondLst>
                            <p:childTnLst>
                              <p:par>
                                <p:cTn id="60" presetID="2" presetClass="entr" presetSubtype="4" fill="hold" nodeType="clickEffect">
                                  <p:stCondLst>
                                    <p:cond delay="0"/>
                                  </p:stCondLst>
                                  <p:childTnLst>
                                    <p:set>
                                      <p:cBhvr>
                                        <p:cTn id="61" dur="1" fill="hold">
                                          <p:stCondLst>
                                            <p:cond delay="0"/>
                                          </p:stCondLst>
                                        </p:cTn>
                                        <p:tgtEl>
                                          <p:spTgt spid="2">
                                            <p:txEl>
                                              <p:pRg st="6" end="6"/>
                                            </p:txEl>
                                          </p:spTgt>
                                        </p:tgtEl>
                                        <p:attrNameLst>
                                          <p:attrName>style.visibility</p:attrName>
                                        </p:attrNameLst>
                                      </p:cBhvr>
                                      <p:to>
                                        <p:strVal val="visible"/>
                                      </p:to>
                                    </p:set>
                                    <p:anim calcmode="lin" valueType="num">
                                      <p:cBhvr additive="base">
                                        <p:cTn id="62"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63" dur="500" fill="hold"/>
                                        <p:tgtEl>
                                          <p:spTgt spid="2">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7"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US" dirty="0" smtClean="0">
                <a:latin typeface="Times New Roman" pitchFamily="18" charset="0"/>
                <a:cs typeface="Times New Roman" pitchFamily="18" charset="0"/>
              </a:rPr>
              <a:t>No eating, no drinking or chewing gum in the lab</a:t>
            </a:r>
          </a:p>
          <a:p>
            <a:r>
              <a:rPr lang="en-US" dirty="0" smtClean="0">
                <a:latin typeface="Times New Roman" pitchFamily="18" charset="0"/>
                <a:cs typeface="Times New Roman" pitchFamily="18" charset="0"/>
              </a:rPr>
              <a:t>Students have to turn off their cell phones in the lab (no cell phones on the lab benches either please because the </a:t>
            </a:r>
            <a:r>
              <a:rPr lang="en-US" smtClean="0">
                <a:latin typeface="Times New Roman" pitchFamily="18" charset="0"/>
                <a:cs typeface="Times New Roman" pitchFamily="18" charset="0"/>
              </a:rPr>
              <a:t>organic many solvent dissolve/destroy </a:t>
            </a:r>
            <a:r>
              <a:rPr lang="en-US" dirty="0" smtClean="0">
                <a:latin typeface="Times New Roman" pitchFamily="18" charset="0"/>
                <a:cs typeface="Times New Roman" pitchFamily="18" charset="0"/>
              </a:rPr>
              <a:t>the screens!)</a:t>
            </a:r>
          </a:p>
          <a:p>
            <a:r>
              <a:rPr lang="en-US" dirty="0" smtClean="0">
                <a:latin typeface="Times New Roman" pitchFamily="18" charset="0"/>
                <a:cs typeface="Times New Roman" pitchFamily="18" charset="0"/>
              </a:rPr>
              <a:t>No hats or headsets in the lab</a:t>
            </a:r>
          </a:p>
          <a:p>
            <a:r>
              <a:rPr lang="en-US" dirty="0" smtClean="0">
                <a:latin typeface="Times New Roman" pitchFamily="18" charset="0"/>
                <a:cs typeface="Times New Roman" pitchFamily="18" charset="0"/>
              </a:rPr>
              <a:t>Backpacks have to be properly stowed </a:t>
            </a:r>
          </a:p>
          <a:p>
            <a:r>
              <a:rPr lang="en-US" b="1" i="1" dirty="0" smtClean="0">
                <a:solidFill>
                  <a:srgbClr val="002060"/>
                </a:solidFill>
                <a:latin typeface="Times New Roman" pitchFamily="18" charset="0"/>
                <a:cs typeface="Times New Roman" pitchFamily="18" charset="0"/>
              </a:rPr>
              <a:t>Please inform the instructor immediately if you have any health conditions that could cause problems or need special consideration i.e., diabetes, pregnancy, use of strong drugs, broken arms, broken legs, etc. It is also advisable to consult your physician as well and ask him/her if it is ok to be in a chemistry lab at this point in time.</a:t>
            </a:r>
          </a:p>
          <a:p>
            <a:endParaRPr lang="en-US" dirty="0" smtClean="0">
              <a:latin typeface="Times New Roman" pitchFamily="18" charset="0"/>
              <a:cs typeface="Times New Roman" pitchFamily="18" charset="0"/>
            </a:endParaRPr>
          </a:p>
          <a:p>
            <a:endParaRPr lang="en-US" dirty="0">
              <a:latin typeface="Times New Roman" pitchFamily="18" charset="0"/>
              <a:cs typeface="Times New Roman" pitchFamily="18" charset="0"/>
            </a:endParaRPr>
          </a:p>
        </p:txBody>
      </p:sp>
      <p:sp>
        <p:nvSpPr>
          <p:cNvPr id="3" name="Title 2"/>
          <p:cNvSpPr>
            <a:spLocks noGrp="1"/>
          </p:cNvSpPr>
          <p:nvPr>
            <p:ph type="title"/>
          </p:nvPr>
        </p:nvSpPr>
        <p:spPr/>
        <p:txBody>
          <a:bodyPr>
            <a:normAutofit/>
          </a:bodyPr>
          <a:lstStyle/>
          <a:p>
            <a:pPr algn="ctr"/>
            <a:r>
              <a:rPr lang="en-US" sz="4000" dirty="0" smtClean="0">
                <a:solidFill>
                  <a:srgbClr val="002060"/>
                </a:solidFill>
                <a:latin typeface="Times New Roman" pitchFamily="18" charset="0"/>
                <a:cs typeface="Times New Roman" pitchFamily="18" charset="0"/>
              </a:rPr>
              <a:t>Safety – Other Issues I</a:t>
            </a:r>
            <a:endParaRPr lang="en-US" sz="4000" dirty="0">
              <a:solidFill>
                <a:srgbClr val="002060"/>
              </a:solidFill>
              <a:latin typeface="Times New Roman" pitchFamily="18" charset="0"/>
              <a:cs typeface="Times New Roman" pitchFamily="18" charset="0"/>
            </a:endParaRPr>
          </a:p>
        </p:txBody>
      </p:sp>
    </p:spTree>
    <p:extLst>
      <p:ext uri="{BB962C8B-B14F-4D97-AF65-F5344CB8AC3E}">
        <p14:creationId xmlns:p14="http://schemas.microsoft.com/office/powerpoint/2010/main" val="155361194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barn(inVertical)">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barn(inVertical)">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barn(inVertical)">
                                      <p:cBhvr>
                                        <p:cTn id="22" dur="5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barn(inVertical)">
                                      <p:cBhvr>
                                        <p:cTn id="27" dur="5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524000"/>
            <a:ext cx="6553200" cy="4876800"/>
          </a:xfrm>
        </p:spPr>
        <p:txBody>
          <a:bodyPr>
            <a:normAutofit fontScale="85000" lnSpcReduction="20000"/>
          </a:bodyPr>
          <a:lstStyle/>
          <a:p>
            <a:r>
              <a:rPr lang="en-US" b="1" dirty="0">
                <a:solidFill>
                  <a:srgbClr val="003300"/>
                </a:solidFill>
                <a:latin typeface="Times New Roman" pitchFamily="18" charset="0"/>
                <a:cs typeface="Times New Roman" pitchFamily="18" charset="0"/>
              </a:rPr>
              <a:t>Glass waste </a:t>
            </a:r>
            <a:r>
              <a:rPr lang="en-US" dirty="0">
                <a:latin typeface="Times New Roman" pitchFamily="18" charset="0"/>
                <a:cs typeface="Times New Roman" pitchFamily="18" charset="0"/>
              </a:rPr>
              <a:t>(</a:t>
            </a:r>
            <a:r>
              <a:rPr lang="en-US" b="1" dirty="0">
                <a:solidFill>
                  <a:srgbClr val="C00000"/>
                </a:solidFill>
                <a:latin typeface="Times New Roman" pitchFamily="18" charset="0"/>
                <a:cs typeface="Times New Roman" pitchFamily="18" charset="0"/>
              </a:rPr>
              <a:t>and only glass waste</a:t>
            </a:r>
            <a:r>
              <a:rPr lang="en-US" dirty="0">
                <a:solidFill>
                  <a:srgbClr val="C00000"/>
                </a:solidFill>
                <a:latin typeface="Times New Roman" pitchFamily="18" charset="0"/>
                <a:cs typeface="Times New Roman" pitchFamily="18" charset="0"/>
              </a:rPr>
              <a:t>!</a:t>
            </a:r>
            <a:r>
              <a:rPr lang="en-US" dirty="0">
                <a:latin typeface="Times New Roman" pitchFamily="18" charset="0"/>
                <a:cs typeface="Times New Roman" pitchFamily="18" charset="0"/>
              </a:rPr>
              <a:t>) has to be placed in the appropriate boxes (white-blue</a:t>
            </a:r>
            <a:r>
              <a:rPr lang="en-US" dirty="0" smtClean="0">
                <a:latin typeface="Times New Roman" pitchFamily="18" charset="0"/>
                <a:cs typeface="Times New Roman" pitchFamily="18" charset="0"/>
              </a:rPr>
              <a:t>). The container will be considered full if it is 75 % filled.</a:t>
            </a:r>
            <a:endParaRPr lang="en-US" dirty="0">
              <a:latin typeface="Times New Roman" pitchFamily="18" charset="0"/>
              <a:cs typeface="Times New Roman" pitchFamily="18" charset="0"/>
            </a:endParaRPr>
          </a:p>
          <a:p>
            <a:r>
              <a:rPr lang="en-US" b="1" dirty="0">
                <a:solidFill>
                  <a:srgbClr val="003300"/>
                </a:solidFill>
                <a:latin typeface="Times New Roman" pitchFamily="18" charset="0"/>
                <a:cs typeface="Times New Roman" pitchFamily="18" charset="0"/>
              </a:rPr>
              <a:t>Sharps</a:t>
            </a:r>
            <a:r>
              <a:rPr lang="en-US" dirty="0">
                <a:latin typeface="Times New Roman" pitchFamily="18" charset="0"/>
                <a:cs typeface="Times New Roman" pitchFamily="18" charset="0"/>
              </a:rPr>
              <a:t> i.e., razor blades, syringe needles without the caps, etc. have to be placed in the sharps container (plastic boxes in the hood). The container will be considered full if it is </a:t>
            </a:r>
            <a:r>
              <a:rPr lang="en-US" dirty="0" smtClean="0">
                <a:latin typeface="Times New Roman" pitchFamily="18" charset="0"/>
                <a:cs typeface="Times New Roman" pitchFamily="18" charset="0"/>
              </a:rPr>
              <a:t>75 % </a:t>
            </a:r>
            <a:r>
              <a:rPr lang="en-US" dirty="0">
                <a:latin typeface="Times New Roman" pitchFamily="18" charset="0"/>
                <a:cs typeface="Times New Roman" pitchFamily="18" charset="0"/>
              </a:rPr>
              <a:t>filled.</a:t>
            </a:r>
          </a:p>
          <a:p>
            <a:r>
              <a:rPr lang="en-US" b="1" dirty="0">
                <a:solidFill>
                  <a:srgbClr val="003300"/>
                </a:solidFill>
                <a:latin typeface="Times New Roman" pitchFamily="18" charset="0"/>
                <a:cs typeface="Times New Roman" pitchFamily="18" charset="0"/>
              </a:rPr>
              <a:t>Solid waste</a:t>
            </a:r>
            <a:r>
              <a:rPr lang="en-US" dirty="0">
                <a:solidFill>
                  <a:srgbClr val="003300"/>
                </a:solidFill>
                <a:latin typeface="Times New Roman" pitchFamily="18" charset="0"/>
                <a:cs typeface="Times New Roman" pitchFamily="18" charset="0"/>
              </a:rPr>
              <a:t> </a:t>
            </a:r>
            <a:r>
              <a:rPr lang="en-US" dirty="0">
                <a:latin typeface="Times New Roman" pitchFamily="18" charset="0"/>
                <a:cs typeface="Times New Roman" pitchFamily="18" charset="0"/>
              </a:rPr>
              <a:t>and </a:t>
            </a:r>
            <a:r>
              <a:rPr lang="en-US" b="1" dirty="0">
                <a:solidFill>
                  <a:srgbClr val="003300"/>
                </a:solidFill>
                <a:latin typeface="Times New Roman" pitchFamily="18" charset="0"/>
                <a:cs typeface="Times New Roman" pitchFamily="18" charset="0"/>
              </a:rPr>
              <a:t>liquid waste </a:t>
            </a:r>
            <a:r>
              <a:rPr lang="en-US" dirty="0">
                <a:latin typeface="Times New Roman" pitchFamily="18" charset="0"/>
                <a:cs typeface="Times New Roman" pitchFamily="18" charset="0"/>
              </a:rPr>
              <a:t>have to be placed in the container provided by lab support.</a:t>
            </a:r>
            <a:r>
              <a:rPr lang="en-US" dirty="0">
                <a:solidFill>
                  <a:srgbClr val="FF0000"/>
                </a:solidFill>
                <a:latin typeface="Times New Roman" pitchFamily="18" charset="0"/>
                <a:cs typeface="Times New Roman" pitchFamily="18" charset="0"/>
              </a:rPr>
              <a:t> </a:t>
            </a:r>
            <a:r>
              <a:rPr lang="en-US" b="1" dirty="0">
                <a:solidFill>
                  <a:srgbClr val="C00000"/>
                </a:solidFill>
                <a:latin typeface="Times New Roman" pitchFamily="18" charset="0"/>
                <a:cs typeface="Times New Roman" pitchFamily="18" charset="0"/>
              </a:rPr>
              <a:t>Acetone has to be collected and disposed as organic liquid waste!</a:t>
            </a:r>
          </a:p>
          <a:p>
            <a:r>
              <a:rPr lang="en-US" dirty="0">
                <a:latin typeface="Times New Roman" pitchFamily="18" charset="0"/>
                <a:cs typeface="Times New Roman" pitchFamily="18" charset="0"/>
              </a:rPr>
              <a:t>The waste containers have to have a waste manifest attached to them and have to </a:t>
            </a:r>
            <a:r>
              <a:rPr lang="en-US" dirty="0" smtClean="0">
                <a:latin typeface="Times New Roman" pitchFamily="18" charset="0"/>
                <a:cs typeface="Times New Roman" pitchFamily="18" charset="0"/>
              </a:rPr>
              <a:t>be kept </a:t>
            </a:r>
            <a:r>
              <a:rPr lang="en-US" dirty="0">
                <a:latin typeface="Times New Roman" pitchFamily="18" charset="0"/>
                <a:cs typeface="Times New Roman" pitchFamily="18" charset="0"/>
              </a:rPr>
              <a:t>closed when not in use</a:t>
            </a:r>
          </a:p>
          <a:p>
            <a:r>
              <a:rPr lang="en-US" dirty="0">
                <a:latin typeface="Times New Roman" pitchFamily="18" charset="0"/>
                <a:cs typeface="Times New Roman" pitchFamily="18" charset="0"/>
              </a:rPr>
              <a:t>If the containers are </a:t>
            </a:r>
            <a:r>
              <a:rPr lang="en-US" dirty="0" smtClean="0">
                <a:latin typeface="Times New Roman" pitchFamily="18" charset="0"/>
                <a:cs typeface="Times New Roman" pitchFamily="18" charset="0"/>
              </a:rPr>
              <a:t>full (90 %), </a:t>
            </a:r>
            <a:r>
              <a:rPr lang="en-US" dirty="0">
                <a:latin typeface="Times New Roman" pitchFamily="18" charset="0"/>
                <a:cs typeface="Times New Roman" pitchFamily="18" charset="0"/>
              </a:rPr>
              <a:t>inform the teaching assistant </a:t>
            </a:r>
            <a:r>
              <a:rPr lang="en-US" b="1" dirty="0">
                <a:latin typeface="Times New Roman" pitchFamily="18" charset="0"/>
                <a:cs typeface="Times New Roman" pitchFamily="18" charset="0"/>
              </a:rPr>
              <a:t>immediately</a:t>
            </a:r>
            <a:r>
              <a:rPr lang="en-US" dirty="0">
                <a:latin typeface="Times New Roman" pitchFamily="18" charset="0"/>
                <a:cs typeface="Times New Roman" pitchFamily="18" charset="0"/>
              </a:rPr>
              <a:t> so that </a:t>
            </a:r>
            <a:r>
              <a:rPr lang="en-US" dirty="0" smtClean="0">
                <a:latin typeface="Times New Roman" pitchFamily="18" charset="0"/>
                <a:cs typeface="Times New Roman" pitchFamily="18" charset="0"/>
              </a:rPr>
              <a:t>s/he </a:t>
            </a:r>
            <a:r>
              <a:rPr lang="en-US" dirty="0">
                <a:latin typeface="Times New Roman" pitchFamily="18" charset="0"/>
                <a:cs typeface="Times New Roman" pitchFamily="18" charset="0"/>
              </a:rPr>
              <a:t>can obtain a new container from lab </a:t>
            </a:r>
            <a:r>
              <a:rPr lang="en-US" dirty="0" smtClean="0">
                <a:latin typeface="Times New Roman" pitchFamily="18" charset="0"/>
                <a:cs typeface="Times New Roman" pitchFamily="18" charset="0"/>
              </a:rPr>
              <a:t>support immediately</a:t>
            </a:r>
            <a:endParaRPr lang="en-US" dirty="0">
              <a:latin typeface="Times New Roman" pitchFamily="18" charset="0"/>
              <a:cs typeface="Times New Roman" pitchFamily="18" charset="0"/>
            </a:endParaRPr>
          </a:p>
        </p:txBody>
      </p:sp>
      <p:sp>
        <p:nvSpPr>
          <p:cNvPr id="3" name="Title 2"/>
          <p:cNvSpPr>
            <a:spLocks noGrp="1"/>
          </p:cNvSpPr>
          <p:nvPr>
            <p:ph type="title"/>
          </p:nvPr>
        </p:nvSpPr>
        <p:spPr/>
        <p:txBody>
          <a:bodyPr>
            <a:normAutofit/>
          </a:bodyPr>
          <a:lstStyle/>
          <a:p>
            <a:pPr algn="ctr"/>
            <a:r>
              <a:rPr lang="en-US" sz="4000" dirty="0" smtClean="0">
                <a:solidFill>
                  <a:srgbClr val="002060"/>
                </a:solidFill>
                <a:latin typeface="Times New Roman" pitchFamily="18" charset="0"/>
                <a:cs typeface="Times New Roman" pitchFamily="18" charset="0"/>
              </a:rPr>
              <a:t>Safety – Waste Management</a:t>
            </a:r>
            <a:endParaRPr lang="en-US" sz="4000" dirty="0">
              <a:solidFill>
                <a:srgbClr val="002060"/>
              </a:solidFill>
              <a:latin typeface="Times New Roman" pitchFamily="18" charset="0"/>
              <a:cs typeface="Times New Roman" pitchFamily="18" charset="0"/>
            </a:endParaRPr>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10400" y="1671320"/>
            <a:ext cx="1432560" cy="19100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Picture 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032171" y="3840480"/>
            <a:ext cx="1463040" cy="19507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1301648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1026"/>
                                        </p:tgtEl>
                                        <p:attrNameLst>
                                          <p:attrName>style.visibility</p:attrName>
                                        </p:attrNameLst>
                                      </p:cBhvr>
                                      <p:to>
                                        <p:strVal val="visible"/>
                                      </p:to>
                                    </p:set>
                                    <p:anim calcmode="lin" valueType="num">
                                      <p:cBhvr additive="base">
                                        <p:cTn id="11" dur="500" fill="hold"/>
                                        <p:tgtEl>
                                          <p:spTgt spid="1026"/>
                                        </p:tgtEl>
                                        <p:attrNameLst>
                                          <p:attrName>ppt_x</p:attrName>
                                        </p:attrNameLst>
                                      </p:cBhvr>
                                      <p:tavLst>
                                        <p:tav tm="0">
                                          <p:val>
                                            <p:strVal val="#ppt_x"/>
                                          </p:val>
                                        </p:tav>
                                        <p:tav tm="100000">
                                          <p:val>
                                            <p:strVal val="#ppt_x"/>
                                          </p:val>
                                        </p:tav>
                                      </p:tavLst>
                                    </p:anim>
                                    <p:anim calcmode="lin" valueType="num">
                                      <p:cBhvr additive="base">
                                        <p:cTn id="12" dur="500" fill="hold"/>
                                        <p:tgtEl>
                                          <p:spTgt spid="1026"/>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2">
                                            <p:txEl>
                                              <p:pRg st="1" end="1"/>
                                            </p:txEl>
                                          </p:spTgt>
                                        </p:tgtEl>
                                        <p:attrNameLst>
                                          <p:attrName>style.visibility</p:attrName>
                                        </p:attrNameLst>
                                      </p:cBhvr>
                                      <p:to>
                                        <p:strVal val="visible"/>
                                      </p:to>
                                    </p:set>
                                    <p:anim calcmode="lin" valueType="num">
                                      <p:cBhvr additive="base">
                                        <p:cTn id="17"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2">
                                            <p:txEl>
                                              <p:pRg st="1" end="1"/>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5"/>
                                        </p:tgtEl>
                                        <p:attrNameLst>
                                          <p:attrName>style.visibility</p:attrName>
                                        </p:attrNameLst>
                                      </p:cBhvr>
                                      <p:to>
                                        <p:strVal val="visible"/>
                                      </p:to>
                                    </p:set>
                                    <p:anim calcmode="lin" valueType="num">
                                      <p:cBhvr additive="base">
                                        <p:cTn id="21" dur="500" fill="hold"/>
                                        <p:tgtEl>
                                          <p:spTgt spid="5"/>
                                        </p:tgtEl>
                                        <p:attrNameLst>
                                          <p:attrName>ppt_x</p:attrName>
                                        </p:attrNameLst>
                                      </p:cBhvr>
                                      <p:tavLst>
                                        <p:tav tm="0">
                                          <p:val>
                                            <p:strVal val="#ppt_x"/>
                                          </p:val>
                                        </p:tav>
                                        <p:tav tm="100000">
                                          <p:val>
                                            <p:strVal val="#ppt_x"/>
                                          </p:val>
                                        </p:tav>
                                      </p:tavLst>
                                    </p:anim>
                                    <p:anim calcmode="lin" valueType="num">
                                      <p:cBhvr additive="base">
                                        <p:cTn id="22"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2">
                                            <p:txEl>
                                              <p:pRg st="2" end="2"/>
                                            </p:txEl>
                                          </p:spTgt>
                                        </p:tgtEl>
                                        <p:attrNameLst>
                                          <p:attrName>style.visibility</p:attrName>
                                        </p:attrNameLst>
                                      </p:cBhvr>
                                      <p:to>
                                        <p:strVal val="visible"/>
                                      </p:to>
                                    </p:set>
                                    <p:anim calcmode="lin" valueType="num">
                                      <p:cBhvr additive="base">
                                        <p:cTn id="27"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nodeType="clickEffect">
                                  <p:stCondLst>
                                    <p:cond delay="0"/>
                                  </p:stCondLst>
                                  <p:childTnLst>
                                    <p:set>
                                      <p:cBhvr>
                                        <p:cTn id="32" dur="1" fill="hold">
                                          <p:stCondLst>
                                            <p:cond delay="0"/>
                                          </p:stCondLst>
                                        </p:cTn>
                                        <p:tgtEl>
                                          <p:spTgt spid="2">
                                            <p:txEl>
                                              <p:pRg st="3" end="3"/>
                                            </p:txEl>
                                          </p:spTgt>
                                        </p:tgtEl>
                                        <p:attrNameLst>
                                          <p:attrName>style.visibility</p:attrName>
                                        </p:attrNameLst>
                                      </p:cBhvr>
                                      <p:to>
                                        <p:strVal val="visible"/>
                                      </p:to>
                                    </p:set>
                                    <p:anim calcmode="lin" valueType="num">
                                      <p:cBhvr additive="base">
                                        <p:cTn id="33"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nodeType="clickEffect">
                                  <p:stCondLst>
                                    <p:cond delay="0"/>
                                  </p:stCondLst>
                                  <p:childTnLst>
                                    <p:set>
                                      <p:cBhvr>
                                        <p:cTn id="38" dur="1" fill="hold">
                                          <p:stCondLst>
                                            <p:cond delay="0"/>
                                          </p:stCondLst>
                                        </p:cTn>
                                        <p:tgtEl>
                                          <p:spTgt spid="2">
                                            <p:txEl>
                                              <p:pRg st="4" end="4"/>
                                            </p:txEl>
                                          </p:spTgt>
                                        </p:tgtEl>
                                        <p:attrNameLst>
                                          <p:attrName>style.visibility</p:attrName>
                                        </p:attrNameLst>
                                      </p:cBhvr>
                                      <p:to>
                                        <p:strVal val="visible"/>
                                      </p:to>
                                    </p:set>
                                    <p:anim calcmode="lin" valueType="num">
                                      <p:cBhvr additive="base">
                                        <p:cTn id="39"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r>
              <a:rPr lang="en-US" b="1" i="1" dirty="0" smtClean="0">
                <a:solidFill>
                  <a:srgbClr val="003300"/>
                </a:solidFill>
                <a:latin typeface="Times New Roman" pitchFamily="18" charset="0"/>
                <a:cs typeface="Times New Roman" pitchFamily="18" charset="0"/>
              </a:rPr>
              <a:t>Glassware</a:t>
            </a:r>
          </a:p>
          <a:p>
            <a:pPr lvl="1"/>
            <a:r>
              <a:rPr lang="en-US" dirty="0">
                <a:solidFill>
                  <a:srgbClr val="003300"/>
                </a:solidFill>
                <a:latin typeface="Times New Roman" pitchFamily="18" charset="0"/>
                <a:cs typeface="Times New Roman" pitchFamily="18" charset="0"/>
              </a:rPr>
              <a:t>Glass is fragile and can break easily during usage and cleaning</a:t>
            </a:r>
          </a:p>
          <a:p>
            <a:pPr lvl="1"/>
            <a:r>
              <a:rPr lang="en-US" dirty="0" smtClean="0">
                <a:solidFill>
                  <a:srgbClr val="003300"/>
                </a:solidFill>
                <a:latin typeface="Times New Roman" pitchFamily="18" charset="0"/>
                <a:cs typeface="Times New Roman" pitchFamily="18" charset="0"/>
              </a:rPr>
              <a:t>Glassware has to be inspected for cracks prior to its use or cleaning</a:t>
            </a:r>
          </a:p>
          <a:p>
            <a:pPr lvl="1"/>
            <a:r>
              <a:rPr lang="en-US" dirty="0" smtClean="0">
                <a:solidFill>
                  <a:srgbClr val="003300"/>
                </a:solidFill>
                <a:latin typeface="Times New Roman" pitchFamily="18" charset="0"/>
                <a:cs typeface="Times New Roman" pitchFamily="18" charset="0"/>
              </a:rPr>
              <a:t>The student has to be cautious when touching it </a:t>
            </a:r>
            <a:br>
              <a:rPr lang="en-US" dirty="0" smtClean="0">
                <a:solidFill>
                  <a:srgbClr val="003300"/>
                </a:solidFill>
                <a:latin typeface="Times New Roman" pitchFamily="18" charset="0"/>
                <a:cs typeface="Times New Roman" pitchFamily="18" charset="0"/>
              </a:rPr>
            </a:br>
            <a:r>
              <a:rPr lang="en-US" dirty="0" smtClean="0">
                <a:solidFill>
                  <a:srgbClr val="003300"/>
                </a:solidFill>
                <a:latin typeface="Times New Roman" pitchFamily="18" charset="0"/>
                <a:cs typeface="Times New Roman" pitchFamily="18" charset="0"/>
              </a:rPr>
              <a:t>because it can be hot i.e., heated beaker or Pasteur </a:t>
            </a:r>
            <a:br>
              <a:rPr lang="en-US" dirty="0" smtClean="0">
                <a:solidFill>
                  <a:srgbClr val="003300"/>
                </a:solidFill>
                <a:latin typeface="Times New Roman" pitchFamily="18" charset="0"/>
                <a:cs typeface="Times New Roman" pitchFamily="18" charset="0"/>
              </a:rPr>
            </a:br>
            <a:r>
              <a:rPr lang="en-US" dirty="0" smtClean="0">
                <a:solidFill>
                  <a:srgbClr val="003300"/>
                </a:solidFill>
                <a:latin typeface="Times New Roman" pitchFamily="18" charset="0"/>
                <a:cs typeface="Times New Roman" pitchFamily="18" charset="0"/>
              </a:rPr>
              <a:t>pipette after pulling capillary spotters</a:t>
            </a:r>
          </a:p>
          <a:p>
            <a:pPr lvl="1"/>
            <a:r>
              <a:rPr lang="en-US" dirty="0" smtClean="0">
                <a:solidFill>
                  <a:srgbClr val="003300"/>
                </a:solidFill>
                <a:latin typeface="Times New Roman" pitchFamily="18" charset="0"/>
                <a:cs typeface="Times New Roman" pitchFamily="18" charset="0"/>
              </a:rPr>
              <a:t>Broken glassware of any kind has to be properly </a:t>
            </a:r>
            <a:br>
              <a:rPr lang="en-US" dirty="0" smtClean="0">
                <a:solidFill>
                  <a:srgbClr val="003300"/>
                </a:solidFill>
                <a:latin typeface="Times New Roman" pitchFamily="18" charset="0"/>
                <a:cs typeface="Times New Roman" pitchFamily="18" charset="0"/>
              </a:rPr>
            </a:br>
            <a:r>
              <a:rPr lang="en-US" dirty="0" smtClean="0">
                <a:solidFill>
                  <a:srgbClr val="003300"/>
                </a:solidFill>
                <a:latin typeface="Times New Roman" pitchFamily="18" charset="0"/>
                <a:cs typeface="Times New Roman" pitchFamily="18" charset="0"/>
              </a:rPr>
              <a:t>disposed off </a:t>
            </a:r>
            <a:r>
              <a:rPr lang="en-US" b="1" dirty="0" smtClean="0">
                <a:solidFill>
                  <a:srgbClr val="003300"/>
                </a:solidFill>
                <a:latin typeface="Times New Roman" pitchFamily="18" charset="0"/>
                <a:cs typeface="Times New Roman" pitchFamily="18" charset="0"/>
              </a:rPr>
              <a:t>immediately</a:t>
            </a:r>
            <a:r>
              <a:rPr lang="en-US" dirty="0" smtClean="0">
                <a:solidFill>
                  <a:srgbClr val="003300"/>
                </a:solidFill>
                <a:latin typeface="Times New Roman" pitchFamily="18" charset="0"/>
                <a:cs typeface="Times New Roman" pitchFamily="18" charset="0"/>
              </a:rPr>
              <a:t> </a:t>
            </a:r>
          </a:p>
          <a:p>
            <a:r>
              <a:rPr lang="en-US" b="1" i="1" dirty="0" smtClean="0">
                <a:solidFill>
                  <a:srgbClr val="002060"/>
                </a:solidFill>
                <a:latin typeface="Times New Roman" pitchFamily="18" charset="0"/>
                <a:cs typeface="Times New Roman" pitchFamily="18" charset="0"/>
              </a:rPr>
              <a:t>Hotplate</a:t>
            </a:r>
          </a:p>
          <a:p>
            <a:pPr lvl="1"/>
            <a:r>
              <a:rPr lang="en-US" dirty="0" smtClean="0">
                <a:solidFill>
                  <a:srgbClr val="002060"/>
                </a:solidFill>
                <a:latin typeface="Times New Roman" pitchFamily="18" charset="0"/>
                <a:cs typeface="Times New Roman" pitchFamily="18" charset="0"/>
              </a:rPr>
              <a:t>Aluminum blocks have to be handled carefully as </a:t>
            </a:r>
            <a:br>
              <a:rPr lang="en-US" dirty="0" smtClean="0">
                <a:solidFill>
                  <a:srgbClr val="002060"/>
                </a:solidFill>
                <a:latin typeface="Times New Roman" pitchFamily="18" charset="0"/>
                <a:cs typeface="Times New Roman" pitchFamily="18" charset="0"/>
              </a:rPr>
            </a:br>
            <a:r>
              <a:rPr lang="en-US" dirty="0" smtClean="0">
                <a:solidFill>
                  <a:srgbClr val="002060"/>
                </a:solidFill>
                <a:latin typeface="Times New Roman" pitchFamily="18" charset="0"/>
                <a:cs typeface="Times New Roman" pitchFamily="18" charset="0"/>
              </a:rPr>
              <a:t>well because it is impossible to see if it is hot or not</a:t>
            </a:r>
          </a:p>
          <a:p>
            <a:pPr lvl="1"/>
            <a:r>
              <a:rPr lang="en-US" dirty="0" smtClean="0">
                <a:solidFill>
                  <a:srgbClr val="002060"/>
                </a:solidFill>
                <a:latin typeface="Times New Roman" pitchFamily="18" charset="0"/>
                <a:cs typeface="Times New Roman" pitchFamily="18" charset="0"/>
              </a:rPr>
              <a:t>The power cable of the hotplate should not display </a:t>
            </a:r>
            <a:r>
              <a:rPr lang="en-US" dirty="0">
                <a:solidFill>
                  <a:srgbClr val="002060"/>
                </a:solidFill>
                <a:latin typeface="Times New Roman" pitchFamily="18" charset="0"/>
                <a:cs typeface="Times New Roman" pitchFamily="18" charset="0"/>
              </a:rPr>
              <a:t/>
            </a:r>
            <a:br>
              <a:rPr lang="en-US" dirty="0">
                <a:solidFill>
                  <a:srgbClr val="002060"/>
                </a:solidFill>
                <a:latin typeface="Times New Roman" pitchFamily="18" charset="0"/>
                <a:cs typeface="Times New Roman" pitchFamily="18" charset="0"/>
              </a:rPr>
            </a:br>
            <a:r>
              <a:rPr lang="en-US" dirty="0" smtClean="0">
                <a:solidFill>
                  <a:srgbClr val="002060"/>
                </a:solidFill>
                <a:latin typeface="Times New Roman" pitchFamily="18" charset="0"/>
                <a:cs typeface="Times New Roman" pitchFamily="18" charset="0"/>
              </a:rPr>
              <a:t>any wires (if they do, please inform the teaching </a:t>
            </a:r>
            <a:br>
              <a:rPr lang="en-US" dirty="0" smtClean="0">
                <a:solidFill>
                  <a:srgbClr val="002060"/>
                </a:solidFill>
                <a:latin typeface="Times New Roman" pitchFamily="18" charset="0"/>
                <a:cs typeface="Times New Roman" pitchFamily="18" charset="0"/>
              </a:rPr>
            </a:br>
            <a:r>
              <a:rPr lang="en-US" dirty="0" smtClean="0">
                <a:solidFill>
                  <a:srgbClr val="002060"/>
                </a:solidFill>
                <a:latin typeface="Times New Roman" pitchFamily="18" charset="0"/>
                <a:cs typeface="Times New Roman" pitchFamily="18" charset="0"/>
              </a:rPr>
              <a:t>assistant immediately before you </a:t>
            </a:r>
            <a:r>
              <a:rPr lang="en-US" smtClean="0">
                <a:solidFill>
                  <a:srgbClr val="002060"/>
                </a:solidFill>
                <a:latin typeface="Times New Roman" pitchFamily="18" charset="0"/>
                <a:cs typeface="Times New Roman" pitchFamily="18" charset="0"/>
              </a:rPr>
              <a:t>get electrocuted)</a:t>
            </a:r>
            <a:endParaRPr lang="en-US" dirty="0" smtClean="0">
              <a:solidFill>
                <a:srgbClr val="002060"/>
              </a:solidFill>
              <a:latin typeface="Times New Roman" pitchFamily="18" charset="0"/>
              <a:cs typeface="Times New Roman" pitchFamily="18" charset="0"/>
            </a:endParaRPr>
          </a:p>
        </p:txBody>
      </p:sp>
      <p:sp>
        <p:nvSpPr>
          <p:cNvPr id="3" name="Title 2"/>
          <p:cNvSpPr>
            <a:spLocks noGrp="1"/>
          </p:cNvSpPr>
          <p:nvPr>
            <p:ph type="title"/>
          </p:nvPr>
        </p:nvSpPr>
        <p:spPr/>
        <p:txBody>
          <a:bodyPr>
            <a:normAutofit/>
          </a:bodyPr>
          <a:lstStyle/>
          <a:p>
            <a:pPr algn="ctr"/>
            <a:r>
              <a:rPr lang="en-US" sz="4000" dirty="0">
                <a:solidFill>
                  <a:srgbClr val="002060"/>
                </a:solidFill>
                <a:latin typeface="Times New Roman" pitchFamily="18" charset="0"/>
                <a:cs typeface="Times New Roman" pitchFamily="18" charset="0"/>
              </a:rPr>
              <a:t>Safety – Other Issues </a:t>
            </a:r>
            <a:r>
              <a:rPr lang="en-US" sz="4000" dirty="0" smtClean="0">
                <a:solidFill>
                  <a:srgbClr val="002060"/>
                </a:solidFill>
                <a:latin typeface="Times New Roman" pitchFamily="18" charset="0"/>
                <a:cs typeface="Times New Roman" pitchFamily="18" charset="0"/>
              </a:rPr>
              <a:t>II</a:t>
            </a:r>
            <a:endParaRPr lang="en-US" sz="4000" dirty="0"/>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162800" y="2697638"/>
            <a:ext cx="1282540" cy="12647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15" name="Group 14"/>
          <p:cNvGrpSpPr/>
          <p:nvPr/>
        </p:nvGrpSpPr>
        <p:grpSpPr>
          <a:xfrm>
            <a:off x="7163953" y="2722398"/>
            <a:ext cx="1282540" cy="1264762"/>
            <a:chOff x="7239000" y="2371725"/>
            <a:chExt cx="1282540" cy="1264762"/>
          </a:xfrm>
        </p:grpSpPr>
        <p:sp>
          <p:nvSpPr>
            <p:cNvPr id="4" name="Rectangle 3"/>
            <p:cNvSpPr/>
            <p:nvPr/>
          </p:nvSpPr>
          <p:spPr>
            <a:xfrm>
              <a:off x="7239000" y="2371725"/>
              <a:ext cx="1282540" cy="1264762"/>
            </a:xfrm>
            <a:prstGeom prst="rect">
              <a:avLst/>
            </a:prstGeom>
            <a:noFill/>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7239000" y="2371725"/>
              <a:ext cx="1282540" cy="1264762"/>
              <a:chOff x="7239000" y="2371725"/>
              <a:chExt cx="1282540" cy="1264762"/>
            </a:xfrm>
          </p:grpSpPr>
          <p:cxnSp>
            <p:nvCxnSpPr>
              <p:cNvPr id="6" name="Straight Connector 5"/>
              <p:cNvCxnSpPr/>
              <p:nvPr/>
            </p:nvCxnSpPr>
            <p:spPr>
              <a:xfrm>
                <a:off x="7239000" y="2371725"/>
                <a:ext cx="1282540" cy="1264762"/>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flipH="1">
                <a:off x="7239000" y="2371725"/>
                <a:ext cx="1282540" cy="1264762"/>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grpSp>
      </p:grpSp>
      <p:sp>
        <p:nvSpPr>
          <p:cNvPr id="5" name="AutoShape 2" descr="data:image/jpeg;base64,/9j/4AAQSkZJRgABAQAAAQABAAD/2wCEAAkGBxMSEhUUExQVFhIWFRwXGBgVFBYYGBoXFBUXHRgWHBUaHCggGRwoHBcVITEhJSkrLi4uGB8zODQsNygtLisBCgoKDg0OGxAQGiwkICYyLC8tNDQ1LCwtNC0sLSwsLCwvLywsLCwsLCwsLCwuLDAsLywsLTQsLCwvLCwsLCw0NP/AABEIAOQA3QMBEQACEQEDEQH/xAAbAAEAAgMBAQAAAAAAAAAAAAAABQYBAgMEB//EAE0QAAEDAgMDBgkHCAkEAwAAAAEAAgMEEQUSIQYxQRNRYXGBkRQiMlKSobHS8AcjQmJygsEVFjNzk5Si4VNUVWODhLLR8SV0s8IkNDX/xAAbAQEAAgMBAQAAAAAAAAAAAAAAAQUCAwYEB//EADMRAQABAwIEAwcEAgIDAAAAAAABAgMRBCEFEjFBUWGBEyJxkaGx8BTB0eEGMiNCFTTx/9oADAMBAAIRAxEAPwD7igICAgICAgICAgICAgICAgICAgICAgICAgICAgICAgICAgICAgICAgICAgICAgICAgICAgICAgICAgIMFyAEGUBBpJKG2vxNu1a7l2mjGe84ZRTM5w1gza5t9zpzC+nqWNma94uTvmflnb6FWOzrdbmIgICAgICDXMgyEGUGj5ACBxO7sF1rquU01U0z1np6RlMUzMTPg3WxAgXQEBAQEBAQEGCUGAEGyDAKiJiRlSMOaDvHwFFVMVdYTE4eKSpAkt8dXtXN3dfy8Rxny9I7fPLfFuZt5esG66OmqKoiqOkvO2BWQA3WNNcVxzUzmBlZAgIMEoNM4BAO87uxYVXKaaopmd56eiYpmYy6LNAg8wZkaL6uFwCd9id3cB3KtvV/pLMVT71UbRPlM5+PSIz4zDbnnq22h6Gm699uuK6Yqp6S1TGByzGEGwQEBAQEBAKDWyDZBhx001KirMRsQ88I8p9i0neDbeOOnt6F46NorvRE0zMbxOOsd9s/PO8RDZV2pzltT1Adpx3dy0aDiNN+OSqfej6/35FduaXWR1hde7UXos25rnswiMzhVa+q+cB+Og/ivmt65Ny7NcTv2XVm1/x4T2Gz5xrvXY8C1037c0VdY/J/n1Vmot8lTrWzZGlenjGsjT2JiOs/n9MLNHNUxQTZmrXwXVRdsY8Pz6TlN6jlqdoZc2uVwH1ha/Zv71a2bvtIzyzEee2fTr88NdVPLtl0W1iwSgAIOIjJPjWIBu0jQ8dCO1eaLVdVf/JiYic0z0nvtPwz17+DPmiI931YiqLuI6V4dLxGKtRXarnvt/Hqyqt4piXoVu1IvGqiwtf4+LLkf8i1U80WqZ6f/f4+b2aS3mcu2GVGYfG9evgOt9pT7Ofye/8APza9Rb5Ze0ro3nYFljTVFUc1PQbLIEBAQakoNkBAQEBBrJuPUtV+cWqp8p+yY6qxLVlkp5iT7SvmkXK7d2qqjxlcU2ee29FbXkNvfQ99+IuvVf1d67TmJ2n6T3+bVZsRNWO6qnFWvdqCAePs7Fq/TTFOYXf6WqilacEqQ3Unh7F6OFaynS35qq6KXWWpqnEOWMV+bQLDX62rWXeaekM9LY5d5evAJ76dH/PsXv8A8fvTTqZo8c/z+zRraMbpiGYOvYOFvOaR7V2Nq9FzOImPjEx93gqp5fB0W5iICDDjYXWF2uKKJqnsmIyrE9Zll6/+PwXzSu9VF6qunxXFFnmtJgYiA0E8R7F0tPH+W1TzR1jr5vB+nmZmIQGK1WY2+LLmb16q/dm5Kz01rljL04HPYgdnd/Jenht2bOrpx3/P5atZRmJlN4hUZG9JXV8b10aezyR1n8+v2yrbFvnqb0UmZoW7g9+Lunjy+07ou08tT0K1ahAQEBAQEBAQc6g+KvFxCqqnT1VUziYx94ZUdUfPiPi333+NeZc3quOV12cREb7beP7PVRp/ewpmKYoGv3X7bb1S2dPVVTzT1dBptLNVCSpJBLC4b/FuOz8bXCwoiaaqqZ+PrDyXaZtXYnz/AD9nzOKZ35QMYdp5O/TMG6s5rjQ26101VFMcPivG/X69fhK+/V2pp5NumfPOZ2+T6Yy4juPjVclMRNeVDOJuYU92O/8AyDHmdm324W32t1cVdfoZ/T+1xGPr4fddxpKYtdv3+PzfRNm2cea/tU8AtzVrObwhy+vnssBdbtXbV3aaJimZ3norMMrYgQcGT6kHnVXZ4jT7aq1c2xM4+fdsmjbMPBi1aWEjhZUfHNdet3ps09Jx9np01mK4ypdRirTIQQbXtfq6FR06aeXOXRUaWqKMpuWQmJpG+x3dDtVprjaiPj91bTTEXZiVExjFuTqAw3zOOhvu1IFhx3aq80uim5YmuJ6fxl0WnsRVazmPh47Zlddn5tA53QT3FU8VU2r8VT0hQ62jeaYd8Vri82WWo1NepuTcratNYimE1gclx8cfgq//AMauTmqj8/N5V+rpxKUXWvGICAgICAgICDnP5JXk1/8A69fwZUdVTmmyuIO4/wA180mjrjxXlFHNTmFM2+wxzmMEdzLI8MjAtq6zjrfQDKHEnoV7wTUxTXVNe1MRmZ8I2/dYafXeyt1RG09vzw8Vh2CLngsc0tkjOSRpsS11r3uNCCCCDxusK9JN3WUxb3pr3iY8JzE/LvHk8PENRTXHNGzg/BGDC4n/AEmSxyl3EuNUMzushzh2roJ4TVOoquZ2mJp79OXEbdNtlZGrmJWvHoGwUz5N/JsLrbs1h5I6SbALxaj/AB2PZUxaq96J3nynr8kW9VPPmp89j2UkgqqWR5L558wlFhlaWxl/i2Fw1rgG677rTqL1dVi7apoxTRjl8ZzON/Oc58lrRxCZzmrtj07feX1DC4BFHrvXt4PYp0enqvXdpn8x8VPqLnta9nnbX5pbDcPj8FUTxSq9rqa/+sdPRumxy2symF3LwCCv4rPkkuPjUr55xSuqnW1TRPj95Wmmt89GGlU7lmdIHq5x0LRfvzqaYrn/AGp6/BNuPY1vmWNYTUOrTyDQ4xRiRzXOyhwe5+VoNjqcruhXOj1NinR4vTiKpxG2e0bz5RsvY4jyW4piPj+3yfQtm2cvTNezyXNDm36RqD0/7Kvo4ZevVXbdPWj794j4qTU34puRPipOLbOOnfVVNyw0rnNiFhYuija95dfeCSW6cxVlprlzTUWrE0Z5/wDfxjM4jHwjd6o19UcuJ6dPXafosQeW07HgFpcwOtzXYCAqCujGoqontOPq2WqovXN/zxV3A8X5WVzQScrrG5vz69Cs9ZovY24qnG611NimLeYxt4dp22+r6XgvisLj0D1LfwO5Tp6Ll+v4R5/mHKav3q+WEvG64BXXae5Ny1TXPeHhmMThstyBAQEBAQEHOWcNte+vGxI7SNy03b9FqY5s7+UzHriNvVlTRNXR5cQq8otz7lRca4jNmJszHX6/kt1i1z7qPimJBr7WvpvvZcpZsTVTnLpNNppqoz0caqtAbDPqRTzte7nDHB0cnc2Qu6grDhkRRqZtVf8AeJj12mPnjHq8WttTREraWCGvY5tslTCWHpkg8Zp7WOePuhdvYsW7VMRRG38qKapnqjZ2ZsGfbhC53bG4uPrat6O6U2kdyjKeIbp547/YZ8671R27UIazuz14P0aemJ+/UPFv4Yj6S06i5Fq1Vc8ImU0xnZD4rjhZob6nnXzqmbuozM1bS6DTaGK94bYJJncHDjb2/wDKwoomL1NEdco1dPJTMSuT5A0XJAHOV9Krrpt081c4iHPxEzOIayTgC/A8bi3evNqtdb09EVzvE9MYx82VNEzOFUx6rbvJ0v8AHrXAXq51F+qqN13orVXSIcMJrRcWNx8XC1TzWq4q/MNupszjeElBSsGIE2HztI09sMrr6f4oXcWOH6a/p6J5cR19ZxE/ZR1Xa42y9GyLAyOaICwiqZWgfVc/O31PCtqLdNH+sfnRqqmZ3lFUxvhVTLxlFTKOqR8mX1WSaKZnMxGTu22ow8zSQ0rCQHtzzFtwRDGLAAjcXOLW9WZUut4dEXp1dEZqxtGM+92qx3xHbxw9Wn1E0RhXtnNnWw1NU2MERMkaLuJIDjE1zwHHU+UN54kKi4jc1Fy1a9r/ALYnPaMZmInwWcazNvlytFTWC7WN3A/BVTduzVRyUf6x9fNpt2Z3rqWKjfdo6l3/AAqqatLTM/m6puRiqYd1YsBAQEBAQYJQaSPIFwLnmv8AisLlVVNMzTGZ8ExETO7xYlTF8dyBmG+y5/jmiuXtPF3Ec9PXHh/T06e5FFe3R8x27wtxgc4EiwGo69CejXVUvBtTFN+InzdLp9Xy26ozicTjxy67M0sgL6OoaM5jvcG7XxvzMuLgEEHQgjm51Osqoqro1Wnnbm+ExVGJ+vWPV59ZqYvRMzGFpfUF2H01QfLpnMc/ntETFP8Aw8oexd3t2cz3evA6fNR1EG/LJURDpD3Pc31PCkccDm5eSld9GOiD/wDEmyt7wI3j7yD24S4OdXSOIDeWLLk6BsULATfgAS/1rTqLPtrVVue8TCYnExL5rtdTz1DWzhnJ0olYA5zvnJGveGh4ZbxWkuFrm5Gtly+hs06KqbVc5uTE9vdjEZxM+OI8MOm0PEIt4in8jw/l9E2Vw3I0E8Pb8XWjgulnUaj29Ue7T0+Kt4lqeerELISu0noqXimZnjIDS0cARa/Tbh2ql4jZ/VaOqKaJpxvGds+nb1xPk9FE8lyJmcqXjtIcpdvIBIu7K0DcLnrsuZ0FFuMc/fr2xH9ug0d6ObEbfWUBs7WObkfICwPcGtdcOjeSfEyvHPYgXA38VYcV0NvE+w35d5jvEePw8fBld1VN2OWY33/P3X2U2qKF3E8rH2Oiz+2MK64HVM6OjLm78e/LnUVfg78RO60TagdZicz2wjvVu1MYpByOHQ048p/IU/WXOYH+oPKHdmjrQ0Vtc7VoJYzpjpgRYfakMnqQVnEZnUdOXSOPKHM+V3PI8kvP4DqC4K9M67iFcTHfEfCNv7l0XDbFNcRE9OrrsvUumaHG+uouNdy16qz+nmafR6OIUU25xS+gMg8QNzEc9t56L8F2Gn0tX6ai3NU0+OOvwz1j0383MzX70zjL0hWLUICAgICDBCDFkGmQ5r38UDQdJ3k+r1rVyVTc5pnbHTz8Z/b1ZZjlxjd4sUwSKdj2PHiyNLXW5nAg+1Vl3gunquxet+7VE526Z+DbRqK6dlajYRDBWBuaelzRTtA8YsByTi3EgtEg6ulenT8Os2M8sbTOcbbTGcfdjVdqq2mUpgzWOfWQAgxPImbbUFlVH41ujM157V72t12PwuWmgLZiHSukLjl1Fg1rG69TAe1CXrwXBI6bNkLjmP0jfK0XysHM0Zj3ohW4ryUsUO81dbLyn6ts0j5R6LA37yJTGPxCSakgIBaZDK4WHk07btFublHR9y112qK5zVEeHpPZNNUx0TzWgblNu3Rbp5aIxCJnPVlZocpS67Q21vpE8w4Ac5Wm5NzmpiiIx3ny8Ijxn6Mo5cTl467DA/dbXeCNCqbW8F56uexOJ8O3i9FrUzR1VvBcAZNSS00mrWSSQnnu2QuY4W3EZmEc1gsv/HXZ1EXonHTPx/7bec+bKrU75h1pqsvhw2V3lio5N/2+Smjf/ECrizZos0RRRGIh5ZmZmZl6to8HmlnaWAGKRrI5rkDKyOYSXt9K4ztt0raiHHbyqcw02XyzI/J+tdE5kfcZL/dQh2xCha1lJQs8kuDn/qqeznE/afkH3igg8fw2OqdU1MgL6eEcnFHchr5m3zvsCMxLiyNt9Lgkb1T39BXRXNem2mqrNU98eXl1mfH4PXa1M008sp3ZvBjTxMMxGZrG5j9YAXPeq+zw+qrU1arUxy0RMzEevf4Nuo1U3fdp3WAQNzZrDNz8f5roosWvae1imObx7/28HPVjlzs6rcxEBAQEBAQEBAQQOXkK6w/R1bCSOAmhA1t9aPf+rRL34Xg0NPm5JmXPa/jOOgvZouTlaLmzRoLoh7rIMSyBrS47gCToToBroNSgq+zuHOfUvqsr44DmMMb9HZpcnKy5d7A7ILNOvjOOl0S99Oc+ISnhFTsYOuZ73O9TGIJtECAgIITBTlqq1n95HL+0haD64yiUTQUx8OMEhDY45X1UTeMpmB1HQwuluOdw5kFxRDSSFrrZmg5TmbcA2cL6jmOp16UFdxagqXVTzGLNkhZEJg5t4m53GUhp1LiC21tLgX3IlnkWvnjpYhaClyyS8xeBeGPpN/nD1N50FjIuomImMSgY0AADcBYdQUUURRTFNMYiNoTM5nMsrJAgICAgICAgICCE2qGRkc/9XmbK639GQWSdzHuP3UTCaa4EAjUHUEIhlAQEEJgTs89ZLw5VsI/wGDN/G947ESm0QICAghMOsK6qB3ujhePs2kb7Qe9EpOroY5SwvYHFjg9hO9rhuII1H4oh6EBBzqJgxrnuNmtaXE8waLk9yCK2SgLaZr3j5yYmd/PmmOa3Y0tb91EymUQICAgICAgICAgICDWRgcCCAQRYg7iDvCCF2ZcY+VpXEk077MvvMLxmi142F2fcRKcRAgisexJ0TWsiGaplJbE3hf6UjuZjRqewcUHpwjDxTxNjBJtq5x3uc4kueekuJPag47R4s2kpZqhwzCKMvy3ALso8kE86Cj4t8q9PE+ryTU72RUzHwgOLjLPIHksztJBaLRggbrnXmCTj+UyjMkjeUidFDTtlklZK0gyvIDYIo98p8q5G45RvOgW+gqeVjZJkfHnaHZJAGvbmF8rmgmzhxF0ETjbvB6iKqP6It5CY+a1zgY5D0B9weh9+CJTyIEBBAY+41EjaNm5wD6h3mw38j7TyC3qDkSngEQygICAgICAgICAgICAggsfifE4VkQu6NmWVn9JDe5t9Zurh1uHFEpqGUPaHNN2uAII4gi4KIboISEf9RkJ1IpI8vQHTTZu/K3uCJ7JaqqGxsc95sxjS5x5mtFye4IhSdn8C/KTWV2IAStk+cpqV4Bhhif8Aoy5m6SVzbEudfyrACyC501FFG0NjjYxo3BjGtA7AEEbiuydDUi01NC4+cGBrx0tkbZzT0ghBEbP1clHVnD6iV0rHs5SjllN5HNZ+lgc76b2aOvvLTruQW2eFr2uY4BzXAgg7iCLEFBFbIPcaSPMSbZ2AneWRyPawk/Za1EymUQ82IVzII3SSOysaNfwAHEk6AIPBs5SvDXzSi007+UcDva21o4/usAv0lyJlMIgQEBAQEBAQEBBqSgy0IMoCDWRtwRzi3egrOCYlJTU8UM1NU54mBhcyPlWuyC1wWEm2nEBEvdLtJG0saWTCSS+RhjyvflF3BocRew1PMiHLDRLLVmoML4Y+Q5IiUszPcJMzSGtcbAAv3nXMOZEvL8p0rhhlQ1ujpckA/wAxKyInueUQscUOSMMYAA1oa0Hd4osB1aBBE4RiE0VPCcRMLKmSTk7RZiwve53JtF7m5aAg609RVmtlY+KMUIiaY5Q/5x0pPjNLL7rX1sNw338UIj5Q/F8AkGj2YlTgHolcY3jqLXn1ILPUyuax7g3MWtJDRvJAJA7dyCI2RroTTQsbNG6QMGYBwzBx1cC29xqTvRMp5EIGoaJq9rHasp4hKG8OVlc5rXEc7Wsdb7d0T2TyIEGLoMoCAgICAgIMOKAAgygICAgwUFe2wo5XRxTQC81NM2YN89li2WO9tCY3OtbiGoJTBcUiqoWTQuDo3i4PEc7SODgbgg7iCggvlM/+kOfwmlt1+Fw/zQS+0uMeB07qgxueyMtMgbvbGXAPkAtrlaS63EAoPBXsjxGOllpponxx1Uc5c12YFsea7Rbc65GhtaxQemv2lgjqYqVt5aiV36OLK4xsAJdLJcjIwbtdSSAAUEdt/Yihad5xGnsOljnO9QaT2ILUAgpO3sMdRLT0TGMNTPI1735RnipYnB0sma125rCMbr5zzIJ0bJ0fCED7LntHcHInL24bhUNOHCGNrMxu6w1Nt1ydTx7yiHtQYcg1QbhAQEBAQEAoMAIMoCAgICAgWQVPENlZYpX1OGzNp5ZHZpYZGl1NM63lOYCDG86XezU21BuUEDtdiGIPZTx1NHDHH4dS3ljqs4J8JjsBEYw7U850QfSJGBwIIBBFiCLgg7wRxCD5lN8m7oHOFPBSTREnIZZJ6aaMON+TdLADy7BwzWIFhcoLFsTsRFQGSW0ZqZbBzoo+TYxg3RsaSTa9iXOJLiATuFg83yk1ghfhzskjy2uD8sTDJIQ2nmzZWDU7x2IOz9pa2p8WioZY76ctXDkWN6RDcySdVmjpQSezGzgpA975HT1ctjNO8AOeRuaGjRkY4MGgQTqAgICAgICAgINTdBsgICAgICAgICAgIKb8qRf4PTCLLypxCmEee+TPywLc2XXLca21sgiYtqMVY+rEwwzJRuYJHF9RCPnImvBBIfpZwGtteCCGh+W5wNpsPcwF4YHcuAC4gEX5WNmQFrmuu4jQ3QWar23rWSww/kp/KT5uSBrKbxhG3M83aXWAFtTYagcUHlrq6slxDDBVUsdOzl5i0CoE0hLaSXflYGga8CUH0VAQEBAQEBAQEBAQEBAQEBAQEBAQEBAQVL5Rh81SHi3EaQj9uB7CUHas2Hp5q41khc+4YTCT8yZYQ4Mmc36TmtcQL6Deg+W7J1orNo6gywXbN4RA5skYLeTiYxgGo8qzLO+3ZB9J2X2LNJUmR07pYYojDSRuFzDE9+Z7S86u1DWg8GtAQdMZGfGMPb/RwVUtuk8iwH+J3egtiAgICAgICAgICAgICAgICAgICAgICAgq/wAoVNM+ni5GJ0z46unlyMLQS2KZrnauIA0HrQR8HygPdNLD+TawyQhpkbEaeUs5QXaDlltcgXte9kETR1MENdLXswrFhPMzI4cjCWfRzPDBLo45G3PR0m4TMnyhZJGxPw7EGve1z2NEUTnFrLZjlbKTpmbp0oNMDrX1eLGoEFTFDHQ8kPCIHw3kkqA5wAcNfFYzd0oLwgICAgICAgICAgICAgICAgICAgICDBKDF0Ff2xxySBscNM0PralxZC0+S2wu+d/1GN1POSBxQevZjAWUUPJtJe9zi+WR3lyyv8uRx5ye4ADggl0FR2oFsTwlw38pUt+66lcSO9jD2BBbkBAQEBAQEGCUAFBlAQEBAQEGCgwg2QEBAQEGpKDICCpSf/uszf2a4s6D4S3lO23J9yC3ICCo1w5bGqdttKSkkmv9epe2Jo68scvf0oLYUAINkBAQEBBrvQbICAgICCofny7+zMUv/wBsw+sS2Hag3/Oqr3/kqryfrKXNb7HK3CDU7cW0dh2Jg83ggd/Ex5B70D8+B/Z+J/uTv90Gfz6H9n4n+5O/3QDtyeGHYmf8qB/qeEGRt5DbWmxAO800FRf1NI9aDX8/WcKHEz/kZR6zZBt+ftOB87DWwk8JaKov/A1yDLdvqU+TFWOHO2hqiP8AxoI7HtpYKlgZ/wBWgs7MXU9JUMe4WIylxiOmt9LHQIOWzNZh9NITDS15nlIa6aakq3yOuR5U0jTlboCdQNLoPoKAgqWP0NVT1Rr6VgnDomxT05OV7mRue5skLzpnGc+IdHDdqg5x7cuyhz8NxJrXC7SKdshsd12MeXMPQQg3h20e7ycLxL70MLPU6YFBvJtm9nl4biLRzthjk/hilcfUg0O3rP6jif7hMg2i29hO+lxBv2qCo/BpQYft5GDpRYmRzigmt6wEGZNtdQGYfiTz0UuUelI5o9aDI2qqj5OFVn3n0rfbMg1fthPH+mwuvaOeJsM/qjkJ9SDH59X8nDsTd/ky3/W5qDA24edBhmJ5uY08YHpGXKO9Bu7aypbq/Cq0N+o6mkd6LZboNPz9b/UMU/cJfwQW9AQEBAQEBAQEBAQEBAQEBAQEBAQEBAQEBAQEBAQEBAQEBAQEBAQEBAQEBAQEBAQEBAQEBAQEBAQRWIYuYXBrmAki4s8nj9lePU62mxVFMxM58ETOHKLHS54ZydnONhmcRv8AurXRxGmq5FuaaomfFHM9zasndyf7Q8PudXerBkeFn+6/a9nmc9u9BgVpO7kv2vMSPM5xbv5kHSOZ7tWiMjokJ/8ATqQbZpPNZ6Z9xAzSeaz0z7iBmk81npn3EDNJ5rPTPudaBmk81npno+p1oGaTzWemfc60DNJ5rPTPuIGaTzWemfcQM0nms9M+4gZpPNZ6Z9zqQM0nms9M9P1OpBpPPI0XyAj6rnE8eAZfm3c6xrq5YzgcIMTz2sGgnSxc64N7WPiaa271qo1Nuvvv4Iy9WaTzWemfcW9Jmk81npn3EDNJ5rPTPudaBmk81npn3OtBpJO5ou4RtHTIR7Wdfcsaq6aYzVOBu2SQ65WftD7iyichmk81npn3EDNJ5rPTPuIM5pPNZ6Z9xBBbRTBk0bnXtkcL66E310/DVU/EK4t36KqumJj8/MsKurw0dS180LW62fe4FgN97Cw03cBu7V5rV2m5et00b4n87R9uyO73uY85s1IHjPa/KAaa2NiTutbePK0ABK6FsYla8tv4FqQNOWA1A0BsOHsJ57IOjM/ig0ni3sSJQSGl1ybHXiTa/GyDuyplZoylsCf6UAb+o9Hxa4S7TpzIMoCAgICAgICAgICDlyAzZuJ39NtxWv2cc/MOq2AgICCOxoNytzF48bTIGk+SfO03XXj1nLyxzTPXtjwnxRLSJsHim5uGtOt72yC1wND4q9NrHJGOmITDeGWna67Xi9vPJ0cRwvz2WY9Aro9+dveg7seCARqCgSRhws4Ag8CLjuUVUxVGJgc6akZGLMaGjoH4rC3aotxiiIgwy6mYd7Wm/QPjiVsGPBI/Mb3BBnwZnmt7ggwKVnmt7vjmCAaVnmN7ggeCs80dyDLaZgtZo03abkHVAQEBAQEBAQEBAQEBAQc54GvFntDhv1F1hXbprjFURI2DAABYWGg04LKIiIxAzZSFkGUH/9k="/>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 name="AutoShape 4" descr="data:image/jpeg;base64,/9j/4AAQSkZJRgABAQAAAQABAAD/2wCEAAkGBxMSEhUUExQVFhIWFRwXGBgVFBYYGBoXFBUXHRgWHBUaHCggGRwoHBcVITEhJSkrLi4uGB8zODQsNygtLisBCgoKDg0OGxAQGiwkICYyLC8tNDQ1LCwtNC0sLSwsLCwvLywsLCwsLCwsLCwuLDAsLywsLTQsLCwvLCwsLCw0NP/AABEIAOQA3QMBEQACEQEDEQH/xAAbAAEAAgMBAQAAAAAAAAAAAAAABQYBAgMEB//EAE0QAAEDAgMDBgkHCAkEAwAAAAEAAgMEEQUSIQYxQRNRYXGBkRQiMlKSobHS8AcjQmJygsEVFjNzk5Si4VNUVWODhLLR8SV0s8IkNDX/xAAbAQEAAgMBAQAAAAAAAAAAAAAAAQUCAwYEB//EADMRAQABAwIEAwcEAgIDAAAAAAABAgMRBCEFEjFBUWGBEyJxkaGx8BTB0eEGMiNCFTTx/9oADAMBAAIRAxEAPwD7igICAgICAgICAgICAgICAgICAgICAgICAgICAgICAgICAgICAgICAgICAgICAgICAgICAgICAgICAgIMFyAEGUBBpJKG2vxNu1a7l2mjGe84ZRTM5w1gza5t9zpzC+nqWNma94uTvmflnb6FWOzrdbmIgICAgICDXMgyEGUGj5ACBxO7sF1rquU01U0z1np6RlMUzMTPg3WxAgXQEBAQEBAQEGCUGAEGyDAKiJiRlSMOaDvHwFFVMVdYTE4eKSpAkt8dXtXN3dfy8Rxny9I7fPLfFuZt5esG66OmqKoiqOkvO2BWQA3WNNcVxzUzmBlZAgIMEoNM4BAO87uxYVXKaaopmd56eiYpmYy6LNAg8wZkaL6uFwCd9id3cB3KtvV/pLMVT71UbRPlM5+PSIz4zDbnnq22h6Gm699uuK6Yqp6S1TGByzGEGwQEBAQEBAKDWyDZBhx001KirMRsQ88I8p9i0neDbeOOnt6F46NorvRE0zMbxOOsd9s/PO8RDZV2pzltT1Adpx3dy0aDiNN+OSqfej6/35FduaXWR1hde7UXos25rnswiMzhVa+q+cB+Og/ivmt65Ny7NcTv2XVm1/x4T2Gz5xrvXY8C1037c0VdY/J/n1Vmot8lTrWzZGlenjGsjT2JiOs/n9MLNHNUxQTZmrXwXVRdsY8Pz6TlN6jlqdoZc2uVwH1ha/Zv71a2bvtIzyzEee2fTr88NdVPLtl0W1iwSgAIOIjJPjWIBu0jQ8dCO1eaLVdVf/JiYic0z0nvtPwz17+DPmiI931YiqLuI6V4dLxGKtRXarnvt/Hqyqt4piXoVu1IvGqiwtf4+LLkf8i1U80WqZ6f/f4+b2aS3mcu2GVGYfG9evgOt9pT7Ofye/8APza9Rb5Ze0ro3nYFljTVFUc1PQbLIEBAQakoNkBAQEBBrJuPUtV+cWqp8p+yY6qxLVlkp5iT7SvmkXK7d2qqjxlcU2ee29FbXkNvfQ99+IuvVf1d67TmJ2n6T3+bVZsRNWO6qnFWvdqCAePs7Fq/TTFOYXf6WqilacEqQ3Unh7F6OFaynS35qq6KXWWpqnEOWMV+bQLDX62rWXeaekM9LY5d5evAJ76dH/PsXv8A8fvTTqZo8c/z+zRraMbpiGYOvYOFvOaR7V2Nq9FzOImPjEx93gqp5fB0W5iICDDjYXWF2uKKJqnsmIyrE9Zll6/+PwXzSu9VF6qunxXFFnmtJgYiA0E8R7F0tPH+W1TzR1jr5vB+nmZmIQGK1WY2+LLmb16q/dm5Kz01rljL04HPYgdnd/Jenht2bOrpx3/P5atZRmJlN4hUZG9JXV8b10aezyR1n8+v2yrbFvnqb0UmZoW7g9+Lunjy+07ou08tT0K1ahAQEBAQEBAQc6g+KvFxCqqnT1VUziYx94ZUdUfPiPi333+NeZc3quOV12cREb7beP7PVRp/ewpmKYoGv3X7bb1S2dPVVTzT1dBptLNVCSpJBLC4b/FuOz8bXCwoiaaqqZ+PrDyXaZtXYnz/AD9nzOKZ35QMYdp5O/TMG6s5rjQ26101VFMcPivG/X69fhK+/V2pp5NumfPOZ2+T6Yy4juPjVclMRNeVDOJuYU92O/8AyDHmdm324W32t1cVdfoZ/T+1xGPr4fddxpKYtdv3+PzfRNm2cea/tU8AtzVrObwhy+vnssBdbtXbV3aaJimZ3norMMrYgQcGT6kHnVXZ4jT7aq1c2xM4+fdsmjbMPBi1aWEjhZUfHNdet3ps09Jx9np01mK4ypdRirTIQQbXtfq6FR06aeXOXRUaWqKMpuWQmJpG+x3dDtVprjaiPj91bTTEXZiVExjFuTqAw3zOOhvu1IFhx3aq80uim5YmuJ6fxl0WnsRVazmPh47Zlddn5tA53QT3FU8VU2r8VT0hQ62jeaYd8Vri82WWo1NepuTcratNYimE1gclx8cfgq//AMauTmqj8/N5V+rpxKUXWvGICAgICAgICDnP5JXk1/8A69fwZUdVTmmyuIO4/wA180mjrjxXlFHNTmFM2+wxzmMEdzLI8MjAtq6zjrfQDKHEnoV7wTUxTXVNe1MRmZ8I2/dYafXeyt1RG09vzw8Vh2CLngsc0tkjOSRpsS11r3uNCCCCDxusK9JN3WUxb3pr3iY8JzE/LvHk8PENRTXHNGzg/BGDC4n/AEmSxyl3EuNUMzushzh2roJ4TVOoquZ2mJp79OXEbdNtlZGrmJWvHoGwUz5N/JsLrbs1h5I6SbALxaj/AB2PZUxaq96J3nynr8kW9VPPmp89j2UkgqqWR5L558wlFhlaWxl/i2Fw1rgG677rTqL1dVi7apoxTRjl8ZzON/Oc58lrRxCZzmrtj07feX1DC4BFHrvXt4PYp0enqvXdpn8x8VPqLnta9nnbX5pbDcPj8FUTxSq9rqa/+sdPRumxy2symF3LwCCv4rPkkuPjUr55xSuqnW1TRPj95Wmmt89GGlU7lmdIHq5x0LRfvzqaYrn/AGp6/BNuPY1vmWNYTUOrTyDQ4xRiRzXOyhwe5+VoNjqcruhXOj1NinR4vTiKpxG2e0bz5RsvY4jyW4piPj+3yfQtm2cvTNezyXNDm36RqD0/7Kvo4ZevVXbdPWj794j4qTU34puRPipOLbOOnfVVNyw0rnNiFhYuija95dfeCSW6cxVlprlzTUWrE0Z5/wDfxjM4jHwjd6o19UcuJ6dPXafosQeW07HgFpcwOtzXYCAqCujGoqontOPq2WqovXN/zxV3A8X5WVzQScrrG5vz69Cs9ZovY24qnG611NimLeYxt4dp22+r6XgvisLj0D1LfwO5Tp6Ll+v4R5/mHKav3q+WEvG64BXXae5Ny1TXPeHhmMThstyBAQEBAQEHOWcNte+vGxI7SNy03b9FqY5s7+UzHriNvVlTRNXR5cQq8otz7lRca4jNmJszHX6/kt1i1z7qPimJBr7WvpvvZcpZsTVTnLpNNppqoz0caqtAbDPqRTzte7nDHB0cnc2Qu6grDhkRRqZtVf8AeJj12mPnjHq8WttTREraWCGvY5tslTCWHpkg8Zp7WOePuhdvYsW7VMRRG38qKapnqjZ2ZsGfbhC53bG4uPrat6O6U2kdyjKeIbp547/YZ8671R27UIazuz14P0aemJ+/UPFv4Yj6S06i5Fq1Vc8ImU0xnZD4rjhZob6nnXzqmbuozM1bS6DTaGK94bYJJncHDjb2/wDKwoomL1NEdco1dPJTMSuT5A0XJAHOV9Krrpt081c4iHPxEzOIayTgC/A8bi3evNqtdb09EVzvE9MYx82VNEzOFUx6rbvJ0v8AHrXAXq51F+qqN13orVXSIcMJrRcWNx8XC1TzWq4q/MNupszjeElBSsGIE2HztI09sMrr6f4oXcWOH6a/p6J5cR19ZxE/ZR1Xa42y9GyLAyOaICwiqZWgfVc/O31PCtqLdNH+sfnRqqmZ3lFUxvhVTLxlFTKOqR8mX1WSaKZnMxGTu22ow8zSQ0rCQHtzzFtwRDGLAAjcXOLW9WZUut4dEXp1dEZqxtGM+92qx3xHbxw9Wn1E0RhXtnNnWw1NU2MERMkaLuJIDjE1zwHHU+UN54kKi4jc1Fy1a9r/ALYnPaMZmInwWcazNvlytFTWC7WN3A/BVTduzVRyUf6x9fNpt2Z3rqWKjfdo6l3/AAqqatLTM/m6puRiqYd1YsBAQEBAQYJQaSPIFwLnmv8AisLlVVNMzTGZ8ExETO7xYlTF8dyBmG+y5/jmiuXtPF3Ec9PXHh/T06e5FFe3R8x27wtxgc4EiwGo69CejXVUvBtTFN+InzdLp9Xy26ozicTjxy67M0sgL6OoaM5jvcG7XxvzMuLgEEHQgjm51Osqoqro1Wnnbm+ExVGJ+vWPV59ZqYvRMzGFpfUF2H01QfLpnMc/ntETFP8Aw8oexd3t2cz3evA6fNR1EG/LJURDpD3Pc31PCkccDm5eSld9GOiD/wDEmyt7wI3j7yD24S4OdXSOIDeWLLk6BsULATfgAS/1rTqLPtrVVue8TCYnExL5rtdTz1DWzhnJ0olYA5zvnJGveGh4ZbxWkuFrm5Gtly+hs06KqbVc5uTE9vdjEZxM+OI8MOm0PEIt4in8jw/l9E2Vw3I0E8Pb8XWjgulnUaj29Ue7T0+Kt4lqeerELISu0noqXimZnjIDS0cARa/Tbh2ql4jZ/VaOqKaJpxvGds+nb1xPk9FE8lyJmcqXjtIcpdvIBIu7K0DcLnrsuZ0FFuMc/fr2xH9ug0d6ObEbfWUBs7WObkfICwPcGtdcOjeSfEyvHPYgXA38VYcV0NvE+w35d5jvEePw8fBld1VN2OWY33/P3X2U2qKF3E8rH2Oiz+2MK64HVM6OjLm78e/LnUVfg78RO60TagdZicz2wjvVu1MYpByOHQ048p/IU/WXOYH+oPKHdmjrQ0Vtc7VoJYzpjpgRYfakMnqQVnEZnUdOXSOPKHM+V3PI8kvP4DqC4K9M67iFcTHfEfCNv7l0XDbFNcRE9OrrsvUumaHG+uouNdy16qz+nmafR6OIUU25xS+gMg8QNzEc9t56L8F2Gn0tX6ai3NU0+OOvwz1j0383MzX70zjL0hWLUICAgICDBCDFkGmQ5r38UDQdJ3k+r1rVyVTc5pnbHTz8Z/b1ZZjlxjd4sUwSKdj2PHiyNLXW5nAg+1Vl3gunquxet+7VE526Z+DbRqK6dlajYRDBWBuaelzRTtA8YsByTi3EgtEg6ulenT8Os2M8sbTOcbbTGcfdjVdqq2mUpgzWOfWQAgxPImbbUFlVH41ujM157V72t12PwuWmgLZiHSukLjl1Fg1rG69TAe1CXrwXBI6bNkLjmP0jfK0XysHM0Zj3ohW4ryUsUO81dbLyn6ts0j5R6LA37yJTGPxCSakgIBaZDK4WHk07btFublHR9y112qK5zVEeHpPZNNUx0TzWgblNu3Rbp5aIxCJnPVlZocpS67Q21vpE8w4Ac5Wm5NzmpiiIx3ny8Ijxn6Mo5cTl467DA/dbXeCNCqbW8F56uexOJ8O3i9FrUzR1VvBcAZNSS00mrWSSQnnu2QuY4W3EZmEc1gsv/HXZ1EXonHTPx/7bec+bKrU75h1pqsvhw2V3lio5N/2+Smjf/ECrizZos0RRRGIh5ZmZmZl6to8HmlnaWAGKRrI5rkDKyOYSXt9K4ztt0raiHHbyqcw02XyzI/J+tdE5kfcZL/dQh2xCha1lJQs8kuDn/qqeznE/afkH3igg8fw2OqdU1MgL6eEcnFHchr5m3zvsCMxLiyNt9Lgkb1T39BXRXNem2mqrNU98eXl1mfH4PXa1M008sp3ZvBjTxMMxGZrG5j9YAXPeq+zw+qrU1arUxy0RMzEevf4Nuo1U3fdp3WAQNzZrDNz8f5roosWvae1imObx7/28HPVjlzs6rcxEBAQEBAQEBAQQOXkK6w/R1bCSOAmhA1t9aPf+rRL34Xg0NPm5JmXPa/jOOgvZouTlaLmzRoLoh7rIMSyBrS47gCToToBroNSgq+zuHOfUvqsr44DmMMb9HZpcnKy5d7A7ILNOvjOOl0S99Oc+ISnhFTsYOuZ73O9TGIJtECAgIITBTlqq1n95HL+0haD64yiUTQUx8OMEhDY45X1UTeMpmB1HQwuluOdw5kFxRDSSFrrZmg5TmbcA2cL6jmOp16UFdxagqXVTzGLNkhZEJg5t4m53GUhp1LiC21tLgX3IlnkWvnjpYhaClyyS8xeBeGPpN/nD1N50FjIuomImMSgY0AADcBYdQUUURRTFNMYiNoTM5nMsrJAgICAgICAgICCE2qGRkc/9XmbK639GQWSdzHuP3UTCaa4EAjUHUEIhlAQEEJgTs89ZLw5VsI/wGDN/G947ESm0QICAghMOsK6qB3ujhePs2kb7Qe9EpOroY5SwvYHFjg9hO9rhuII1H4oh6EBBzqJgxrnuNmtaXE8waLk9yCK2SgLaZr3j5yYmd/PmmOa3Y0tb91EymUQICAgICAgICAgICDWRgcCCAQRYg7iDvCCF2ZcY+VpXEk077MvvMLxmi142F2fcRKcRAgisexJ0TWsiGaplJbE3hf6UjuZjRqewcUHpwjDxTxNjBJtq5x3uc4kueekuJPag47R4s2kpZqhwzCKMvy3ALso8kE86Cj4t8q9PE+ryTU72RUzHwgOLjLPIHksztJBaLRggbrnXmCTj+UyjMkjeUidFDTtlklZK0gyvIDYIo98p8q5G45RvOgW+gqeVjZJkfHnaHZJAGvbmF8rmgmzhxF0ETjbvB6iKqP6It5CY+a1zgY5D0B9weh9+CJTyIEBBAY+41EjaNm5wD6h3mw38j7TyC3qDkSngEQygICAgICAgICAgICAggsfifE4VkQu6NmWVn9JDe5t9Zurh1uHFEpqGUPaHNN2uAII4gi4KIboISEf9RkJ1IpI8vQHTTZu/K3uCJ7JaqqGxsc95sxjS5x5mtFye4IhSdn8C/KTWV2IAStk+cpqV4Bhhif8Aoy5m6SVzbEudfyrACyC501FFG0NjjYxo3BjGtA7AEEbiuydDUi01NC4+cGBrx0tkbZzT0ghBEbP1clHVnD6iV0rHs5SjllN5HNZ+lgc76b2aOvvLTruQW2eFr2uY4BzXAgg7iCLEFBFbIPcaSPMSbZ2AneWRyPawk/Za1EymUQ82IVzII3SSOysaNfwAHEk6AIPBs5SvDXzSi007+UcDva21o4/usAv0lyJlMIgQEBAQEBAQEBBqSgy0IMoCDWRtwRzi3egrOCYlJTU8UM1NU54mBhcyPlWuyC1wWEm2nEBEvdLtJG0saWTCSS+RhjyvflF3BocRew1PMiHLDRLLVmoML4Y+Q5IiUszPcJMzSGtcbAAv3nXMOZEvL8p0rhhlQ1ujpckA/wAxKyInueUQscUOSMMYAA1oa0Hd4osB1aBBE4RiE0VPCcRMLKmSTk7RZiwve53JtF7m5aAg609RVmtlY+KMUIiaY5Q/5x0pPjNLL7rX1sNw338UIj5Q/F8AkGj2YlTgHolcY3jqLXn1ILPUyuax7g3MWtJDRvJAJA7dyCI2RroTTQsbNG6QMGYBwzBx1cC29xqTvRMp5EIGoaJq9rHasp4hKG8OVlc5rXEc7Wsdb7d0T2TyIEGLoMoCAgICAgIMOKAAgygICAgwUFe2wo5XRxTQC81NM2YN89li2WO9tCY3OtbiGoJTBcUiqoWTQuDo3i4PEc7SODgbgg7iCggvlM/+kOfwmlt1+Fw/zQS+0uMeB07qgxueyMtMgbvbGXAPkAtrlaS63EAoPBXsjxGOllpponxx1Uc5c12YFsea7Rbc65GhtaxQemv2lgjqYqVt5aiV36OLK4xsAJdLJcjIwbtdSSAAUEdt/Yihad5xGnsOljnO9QaT2ILUAgpO3sMdRLT0TGMNTPI1735RnipYnB0sma125rCMbr5zzIJ0bJ0fCED7LntHcHInL24bhUNOHCGNrMxu6w1Nt1ydTx7yiHtQYcg1QbhAQEBAQEAoMAIMoCAgICAgWQVPENlZYpX1OGzNp5ZHZpYZGl1NM63lOYCDG86XezU21BuUEDtdiGIPZTx1NHDHH4dS3ljqs4J8JjsBEYw7U850QfSJGBwIIBBFiCLgg7wRxCD5lN8m7oHOFPBSTREnIZZJ6aaMON+TdLADy7BwzWIFhcoLFsTsRFQGSW0ZqZbBzoo+TYxg3RsaSTa9iXOJLiATuFg83yk1ghfhzskjy2uD8sTDJIQ2nmzZWDU7x2IOz9pa2p8WioZY76ctXDkWN6RDcySdVmjpQSezGzgpA975HT1ctjNO8AOeRuaGjRkY4MGgQTqAgICAgICAgINTdBsgICAgICAgICAgIKb8qRf4PTCLLypxCmEee+TPywLc2XXLca21sgiYtqMVY+rEwwzJRuYJHF9RCPnImvBBIfpZwGtteCCGh+W5wNpsPcwF4YHcuAC4gEX5WNmQFrmuu4jQ3QWar23rWSww/kp/KT5uSBrKbxhG3M83aXWAFtTYagcUHlrq6slxDDBVUsdOzl5i0CoE0hLaSXflYGga8CUH0VAQEBAQEBAQEBAQEBAQEBAQEBAQEBAQVL5Rh81SHi3EaQj9uB7CUHas2Hp5q41khc+4YTCT8yZYQ4Mmc36TmtcQL6Deg+W7J1orNo6gywXbN4RA5skYLeTiYxgGo8qzLO+3ZB9J2X2LNJUmR07pYYojDSRuFzDE9+Z7S86u1DWg8GtAQdMZGfGMPb/RwVUtuk8iwH+J3egtiAgICAgICAgICAgICAgICAgICAgICAgq/wAoVNM+ni5GJ0z46unlyMLQS2KZrnauIA0HrQR8HygPdNLD+TawyQhpkbEaeUs5QXaDlltcgXte9kETR1MENdLXswrFhPMzI4cjCWfRzPDBLo45G3PR0m4TMnyhZJGxPw7EGve1z2NEUTnFrLZjlbKTpmbp0oNMDrX1eLGoEFTFDHQ8kPCIHw3kkqA5wAcNfFYzd0oLwgICAgICAgICAgICAgICAgICAgICDBKDF0Ff2xxySBscNM0PralxZC0+S2wu+d/1GN1POSBxQevZjAWUUPJtJe9zi+WR3lyyv8uRx5ye4ADggl0FR2oFsTwlw38pUt+66lcSO9jD2BBbkBAQEBAQEGCUAFBlAQEBAQEGCgwg2QEBAQEGpKDICCpSf/uszf2a4s6D4S3lO23J9yC3ICCo1w5bGqdttKSkkmv9epe2Jo68scvf0oLYUAINkBAQEBBrvQbICAgICCofny7+zMUv/wBsw+sS2Hag3/Oqr3/kqryfrKXNb7HK3CDU7cW0dh2Jg83ggd/Ex5B70D8+B/Z+J/uTv90Gfz6H9n4n+5O/3QDtyeGHYmf8qB/qeEGRt5DbWmxAO800FRf1NI9aDX8/WcKHEz/kZR6zZBt+ftOB87DWwk8JaKov/A1yDLdvqU+TFWOHO2hqiP8AxoI7HtpYKlgZ/wBWgs7MXU9JUMe4WIylxiOmt9LHQIOWzNZh9NITDS15nlIa6aakq3yOuR5U0jTlboCdQNLoPoKAgqWP0NVT1Rr6VgnDomxT05OV7mRue5skLzpnGc+IdHDdqg5x7cuyhz8NxJrXC7SKdshsd12MeXMPQQg3h20e7ycLxL70MLPU6YFBvJtm9nl4biLRzthjk/hilcfUg0O3rP6jif7hMg2i29hO+lxBv2qCo/BpQYft5GDpRYmRzigmt6wEGZNtdQGYfiTz0UuUelI5o9aDI2qqj5OFVn3n0rfbMg1fthPH+mwuvaOeJsM/qjkJ9SDH59X8nDsTd/ky3/W5qDA24edBhmJ5uY08YHpGXKO9Bu7aypbq/Cq0N+o6mkd6LZboNPz9b/UMU/cJfwQW9AQEBAQEBAQEBAQEBAQEBAQEBAQEBAQEBAQEBAQEBAQEBAQEBAQEBAQEBAQEBAQEBAQEBAQEBAQRWIYuYXBrmAki4s8nj9lePU62mxVFMxM58ETOHKLHS54ZydnONhmcRv8AurXRxGmq5FuaaomfFHM9zasndyf7Q8PudXerBkeFn+6/a9nmc9u9BgVpO7kv2vMSPM5xbv5kHSOZ7tWiMjokJ/8ATqQbZpPNZ6Z9xAzSeaz0z7iBmk81npn3EDNJ5rPTPudaBmk81npno+p1oGaTzWemfc60DNJ5rPTPuIGaTzWemfcQM0nms9M+4gZpPNZ6Z9zqQM0nms9M9P1OpBpPPI0XyAj6rnE8eAZfm3c6xrq5YzgcIMTz2sGgnSxc64N7WPiaa271qo1Nuvvv4Iy9WaTzWemfcW9Jmk81npn3EDNJ5rPTPudaBmk81npn3OtBpJO5ou4RtHTIR7Wdfcsaq6aYzVOBu2SQ65WftD7iyichmk81npn3EDNJ5rPTPuIM5pPNZ6Z9xBBbRTBk0bnXtkcL66E310/DVU/EK4t36KqumJj8/MsKurw0dS180LW62fe4FgN97Cw03cBu7V5rV2m5et00b4n87R9uyO73uY85s1IHjPa/KAaa2NiTutbePK0ABK6FsYla8tv4FqQNOWA1A0BsOHsJ57IOjM/ig0ni3sSJQSGl1ybHXiTa/GyDuyplZoylsCf6UAb+o9Hxa4S7TpzIMoCAgICAgICAgICDlyAzZuJ39NtxWv2cc/MOq2AgICCOxoNytzF48bTIGk+SfO03XXj1nLyxzTPXtjwnxRLSJsHim5uGtOt72yC1wND4q9NrHJGOmITDeGWna67Xi9vPJ0cRwvz2WY9Aro9+dveg7seCARqCgSRhws4Ag8CLjuUVUxVGJgc6akZGLMaGjoH4rC3aotxiiIgwy6mYd7Wm/QPjiVsGPBI/Mb3BBnwZnmt7ggwKVnmt7vjmCAaVnmN7ggeCs80dyDLaZgtZo03abkHVAQEBAQEBAQEBAQEBAQc54GvFntDhv1F1hXbprjFURI2DAABYWGg04LKIiIxAzZSFkGUH/9k="/>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 name="AutoShape 6" descr="data:image/jpeg;base64,/9j/4AAQSkZJRgABAQAAAQABAAD/2wCEAAkGBxMSEhUUExQVFhIWFRwXGBgVFBYYGBoXFBUXHRgWHBUaHCggGRwoHBcVITEhJSkrLi4uGB8zODQsNygtLisBCgoKDg0OGxAQGiwkICYyLC8tNDQ1LCwtNC0sLSwsLCwvLywsLCwsLCwsLCwuLDAsLywsLTQsLCwvLCwsLCw0NP/AABEIAOQA3QMBEQACEQEDEQH/xAAbAAEAAgMBAQAAAAAAAAAAAAAABQYBAgMEB//EAE0QAAEDAgMDBgkHCAkEAwAAAAEAAgMEEQUSIQYxQRNRYXGBkRQiMlKSobHS8AcjQmJygsEVFjNzk5Si4VNUVWODhLLR8SV0s8IkNDX/xAAbAQEAAgMBAQAAAAAAAAAAAAAAAQUCAwYEB//EADMRAQABAwIEAwcEAgIDAAAAAAABAgMRBCEFEjFBUWGBEyJxkaGx8BTB0eEGMiNCFTTx/9oADAMBAAIRAxEAPwD7igICAgICAgICAgICAgICAgICAgICAgICAgICAgICAgICAgICAgICAgICAgICAgICAgICAgICAgICAgIMFyAEGUBBpJKG2vxNu1a7l2mjGe84ZRTM5w1gza5t9zpzC+nqWNma94uTvmflnb6FWOzrdbmIgICAgICDXMgyEGUGj5ACBxO7sF1rquU01U0z1np6RlMUzMTPg3WxAgXQEBAQEBAQEGCUGAEGyDAKiJiRlSMOaDvHwFFVMVdYTE4eKSpAkt8dXtXN3dfy8Rxny9I7fPLfFuZt5esG66OmqKoiqOkvO2BWQA3WNNcVxzUzmBlZAgIMEoNM4BAO87uxYVXKaaopmd56eiYpmYy6LNAg8wZkaL6uFwCd9id3cB3KtvV/pLMVT71UbRPlM5+PSIz4zDbnnq22h6Gm699uuK6Yqp6S1TGByzGEGwQEBAQEBAKDWyDZBhx001KirMRsQ88I8p9i0neDbeOOnt6F46NorvRE0zMbxOOsd9s/PO8RDZV2pzltT1Adpx3dy0aDiNN+OSqfej6/35FduaXWR1hde7UXos25rnswiMzhVa+q+cB+Og/ivmt65Ny7NcTv2XVm1/x4T2Gz5xrvXY8C1037c0VdY/J/n1Vmot8lTrWzZGlenjGsjT2JiOs/n9MLNHNUxQTZmrXwXVRdsY8Pz6TlN6jlqdoZc2uVwH1ha/Zv71a2bvtIzyzEee2fTr88NdVPLtl0W1iwSgAIOIjJPjWIBu0jQ8dCO1eaLVdVf/JiYic0z0nvtPwz17+DPmiI931YiqLuI6V4dLxGKtRXarnvt/Hqyqt4piXoVu1IvGqiwtf4+LLkf8i1U80WqZ6f/f4+b2aS3mcu2GVGYfG9evgOt9pT7Ofye/8APza9Rb5Ze0ro3nYFljTVFUc1PQbLIEBAQakoNkBAQEBBrJuPUtV+cWqp8p+yY6qxLVlkp5iT7SvmkXK7d2qqjxlcU2ee29FbXkNvfQ99+IuvVf1d67TmJ2n6T3+bVZsRNWO6qnFWvdqCAePs7Fq/TTFOYXf6WqilacEqQ3Unh7F6OFaynS35qq6KXWWpqnEOWMV+bQLDX62rWXeaekM9LY5d5evAJ76dH/PsXv8A8fvTTqZo8c/z+zRraMbpiGYOvYOFvOaR7V2Nq9FzOImPjEx93gqp5fB0W5iICDDjYXWF2uKKJqnsmIyrE9Zll6/+PwXzSu9VF6qunxXFFnmtJgYiA0E8R7F0tPH+W1TzR1jr5vB+nmZmIQGK1WY2+LLmb16q/dm5Kz01rljL04HPYgdnd/Jenht2bOrpx3/P5atZRmJlN4hUZG9JXV8b10aezyR1n8+v2yrbFvnqb0UmZoW7g9+Lunjy+07ou08tT0K1ahAQEBAQEBAQc6g+KvFxCqqnT1VUziYx94ZUdUfPiPi333+NeZc3quOV12cREb7beP7PVRp/ewpmKYoGv3X7bb1S2dPVVTzT1dBptLNVCSpJBLC4b/FuOz8bXCwoiaaqqZ+PrDyXaZtXYnz/AD9nzOKZ35QMYdp5O/TMG6s5rjQ26101VFMcPivG/X69fhK+/V2pp5NumfPOZ2+T6Yy4juPjVclMRNeVDOJuYU92O/8AyDHmdm324W32t1cVdfoZ/T+1xGPr4fddxpKYtdv3+PzfRNm2cea/tU8AtzVrObwhy+vnssBdbtXbV3aaJimZ3norMMrYgQcGT6kHnVXZ4jT7aq1c2xM4+fdsmjbMPBi1aWEjhZUfHNdet3ps09Jx9np01mK4ypdRirTIQQbXtfq6FR06aeXOXRUaWqKMpuWQmJpG+x3dDtVprjaiPj91bTTEXZiVExjFuTqAw3zOOhvu1IFhx3aq80uim5YmuJ6fxl0WnsRVazmPh47Zlddn5tA53QT3FU8VU2r8VT0hQ62jeaYd8Vri82WWo1NepuTcratNYimE1gclx8cfgq//AMauTmqj8/N5V+rpxKUXWvGICAgICAgICDnP5JXk1/8A69fwZUdVTmmyuIO4/wA180mjrjxXlFHNTmFM2+wxzmMEdzLI8MjAtq6zjrfQDKHEnoV7wTUxTXVNe1MRmZ8I2/dYafXeyt1RG09vzw8Vh2CLngsc0tkjOSRpsS11r3uNCCCCDxusK9JN3WUxb3pr3iY8JzE/LvHk8PENRTXHNGzg/BGDC4n/AEmSxyl3EuNUMzushzh2roJ4TVOoquZ2mJp79OXEbdNtlZGrmJWvHoGwUz5N/JsLrbs1h5I6SbALxaj/AB2PZUxaq96J3nynr8kW9VPPmp89j2UkgqqWR5L558wlFhlaWxl/i2Fw1rgG677rTqL1dVi7apoxTRjl8ZzON/Oc58lrRxCZzmrtj07feX1DC4BFHrvXt4PYp0enqvXdpn8x8VPqLnta9nnbX5pbDcPj8FUTxSq9rqa/+sdPRumxy2symF3LwCCv4rPkkuPjUr55xSuqnW1TRPj95Wmmt89GGlU7lmdIHq5x0LRfvzqaYrn/AGp6/BNuPY1vmWNYTUOrTyDQ4xRiRzXOyhwe5+VoNjqcruhXOj1NinR4vTiKpxG2e0bz5RsvY4jyW4piPj+3yfQtm2cvTNezyXNDm36RqD0/7Kvo4ZevVXbdPWj794j4qTU34puRPipOLbOOnfVVNyw0rnNiFhYuija95dfeCSW6cxVlprlzTUWrE0Z5/wDfxjM4jHwjd6o19UcuJ6dPXafosQeW07HgFpcwOtzXYCAqCujGoqontOPq2WqovXN/zxV3A8X5WVzQScrrG5vz69Cs9ZovY24qnG611NimLeYxt4dp22+r6XgvisLj0D1LfwO5Tp6Ll+v4R5/mHKav3q+WEvG64BXXae5Ny1TXPeHhmMThstyBAQEBAQEHOWcNte+vGxI7SNy03b9FqY5s7+UzHriNvVlTRNXR5cQq8otz7lRca4jNmJszHX6/kt1i1z7qPimJBr7WvpvvZcpZsTVTnLpNNppqoz0caqtAbDPqRTzte7nDHB0cnc2Qu6grDhkRRqZtVf8AeJj12mPnjHq8WttTREraWCGvY5tslTCWHpkg8Zp7WOePuhdvYsW7VMRRG38qKapnqjZ2ZsGfbhC53bG4uPrat6O6U2kdyjKeIbp547/YZ8671R27UIazuz14P0aemJ+/UPFv4Yj6S06i5Fq1Vc8ImU0xnZD4rjhZob6nnXzqmbuozM1bS6DTaGK94bYJJncHDjb2/wDKwoomL1NEdco1dPJTMSuT5A0XJAHOV9Krrpt081c4iHPxEzOIayTgC/A8bi3evNqtdb09EVzvE9MYx82VNEzOFUx6rbvJ0v8AHrXAXq51F+qqN13orVXSIcMJrRcWNx8XC1TzWq4q/MNupszjeElBSsGIE2HztI09sMrr6f4oXcWOH6a/p6J5cR19ZxE/ZR1Xa42y9GyLAyOaICwiqZWgfVc/O31PCtqLdNH+sfnRqqmZ3lFUxvhVTLxlFTKOqR8mX1WSaKZnMxGTu22ow8zSQ0rCQHtzzFtwRDGLAAjcXOLW9WZUut4dEXp1dEZqxtGM+92qx3xHbxw9Wn1E0RhXtnNnWw1NU2MERMkaLuJIDjE1zwHHU+UN54kKi4jc1Fy1a9r/ALYnPaMZmInwWcazNvlytFTWC7WN3A/BVTduzVRyUf6x9fNpt2Z3rqWKjfdo6l3/AAqqatLTM/m6puRiqYd1YsBAQEBAQYJQaSPIFwLnmv8AisLlVVNMzTGZ8ExETO7xYlTF8dyBmG+y5/jmiuXtPF3Ec9PXHh/T06e5FFe3R8x27wtxgc4EiwGo69CejXVUvBtTFN+InzdLp9Xy26ozicTjxy67M0sgL6OoaM5jvcG7XxvzMuLgEEHQgjm51Osqoqro1Wnnbm+ExVGJ+vWPV59ZqYvRMzGFpfUF2H01QfLpnMc/ntETFP8Aw8oexd3t2cz3evA6fNR1EG/LJURDpD3Pc31PCkccDm5eSld9GOiD/wDEmyt7wI3j7yD24S4OdXSOIDeWLLk6BsULATfgAS/1rTqLPtrVVue8TCYnExL5rtdTz1DWzhnJ0olYA5zvnJGveGh4ZbxWkuFrm5Gtly+hs06KqbVc5uTE9vdjEZxM+OI8MOm0PEIt4in8jw/l9E2Vw3I0E8Pb8XWjgulnUaj29Ue7T0+Kt4lqeerELISu0noqXimZnjIDS0cARa/Tbh2ql4jZ/VaOqKaJpxvGds+nb1xPk9FE8lyJmcqXjtIcpdvIBIu7K0DcLnrsuZ0FFuMc/fr2xH9ug0d6ObEbfWUBs7WObkfICwPcGtdcOjeSfEyvHPYgXA38VYcV0NvE+w35d5jvEePw8fBld1VN2OWY33/P3X2U2qKF3E8rH2Oiz+2MK64HVM6OjLm78e/LnUVfg78RO60TagdZicz2wjvVu1MYpByOHQ048p/IU/WXOYH+oPKHdmjrQ0Vtc7VoJYzpjpgRYfakMnqQVnEZnUdOXSOPKHM+V3PI8kvP4DqC4K9M67iFcTHfEfCNv7l0XDbFNcRE9OrrsvUumaHG+uouNdy16qz+nmafR6OIUU25xS+gMg8QNzEc9t56L8F2Gn0tX6ai3NU0+OOvwz1j0383MzX70zjL0hWLUICAgICDBCDFkGmQ5r38UDQdJ3k+r1rVyVTc5pnbHTz8Z/b1ZZjlxjd4sUwSKdj2PHiyNLXW5nAg+1Vl3gunquxet+7VE526Z+DbRqK6dlajYRDBWBuaelzRTtA8YsByTi3EgtEg6ulenT8Os2M8sbTOcbbTGcfdjVdqq2mUpgzWOfWQAgxPImbbUFlVH41ujM157V72t12PwuWmgLZiHSukLjl1Fg1rG69TAe1CXrwXBI6bNkLjmP0jfK0XysHM0Zj3ohW4ryUsUO81dbLyn6ts0j5R6LA37yJTGPxCSakgIBaZDK4WHk07btFublHR9y112qK5zVEeHpPZNNUx0TzWgblNu3Rbp5aIxCJnPVlZocpS67Q21vpE8w4Ac5Wm5NzmpiiIx3ny8Ijxn6Mo5cTl467DA/dbXeCNCqbW8F56uexOJ8O3i9FrUzR1VvBcAZNSS00mrWSSQnnu2QuY4W3EZmEc1gsv/HXZ1EXonHTPx/7bec+bKrU75h1pqsvhw2V3lio5N/2+Smjf/ECrizZos0RRRGIh5ZmZmZl6to8HmlnaWAGKRrI5rkDKyOYSXt9K4ztt0raiHHbyqcw02XyzI/J+tdE5kfcZL/dQh2xCha1lJQs8kuDn/qqeznE/afkH3igg8fw2OqdU1MgL6eEcnFHchr5m3zvsCMxLiyNt9Lgkb1T39BXRXNem2mqrNU98eXl1mfH4PXa1M008sp3ZvBjTxMMxGZrG5j9YAXPeq+zw+qrU1arUxy0RMzEevf4Nuo1U3fdp3WAQNzZrDNz8f5roosWvae1imObx7/28HPVjlzs6rcxEBAQEBAQEBAQQOXkK6w/R1bCSOAmhA1t9aPf+rRL34Xg0NPm5JmXPa/jOOgvZouTlaLmzRoLoh7rIMSyBrS47gCToToBroNSgq+zuHOfUvqsr44DmMMb9HZpcnKy5d7A7ILNOvjOOl0S99Oc+ISnhFTsYOuZ73O9TGIJtECAgIITBTlqq1n95HL+0haD64yiUTQUx8OMEhDY45X1UTeMpmB1HQwuluOdw5kFxRDSSFrrZmg5TmbcA2cL6jmOp16UFdxagqXVTzGLNkhZEJg5t4m53GUhp1LiC21tLgX3IlnkWvnjpYhaClyyS8xeBeGPpN/nD1N50FjIuomImMSgY0AADcBYdQUUURRTFNMYiNoTM5nMsrJAgICAgICAgICCE2qGRkc/9XmbK639GQWSdzHuP3UTCaa4EAjUHUEIhlAQEEJgTs89ZLw5VsI/wGDN/G947ESm0QICAghMOsK6qB3ujhePs2kb7Qe9EpOroY5SwvYHFjg9hO9rhuII1H4oh6EBBzqJgxrnuNmtaXE8waLk9yCK2SgLaZr3j5yYmd/PmmOa3Y0tb91EymUQICAgICAgICAgICDWRgcCCAQRYg7iDvCCF2ZcY+VpXEk077MvvMLxmi142F2fcRKcRAgisexJ0TWsiGaplJbE3hf6UjuZjRqewcUHpwjDxTxNjBJtq5x3uc4kueekuJPag47R4s2kpZqhwzCKMvy3ALso8kE86Cj4t8q9PE+ryTU72RUzHwgOLjLPIHksztJBaLRggbrnXmCTj+UyjMkjeUidFDTtlklZK0gyvIDYIo98p8q5G45RvOgW+gqeVjZJkfHnaHZJAGvbmF8rmgmzhxF0ETjbvB6iKqP6It5CY+a1zgY5D0B9weh9+CJTyIEBBAY+41EjaNm5wD6h3mw38j7TyC3qDkSngEQygICAgICAgICAgICAggsfifE4VkQu6NmWVn9JDe5t9Zurh1uHFEpqGUPaHNN2uAII4gi4KIboISEf9RkJ1IpI8vQHTTZu/K3uCJ7JaqqGxsc95sxjS5x5mtFye4IhSdn8C/KTWV2IAStk+cpqV4Bhhif8Aoy5m6SVzbEudfyrACyC501FFG0NjjYxo3BjGtA7AEEbiuydDUi01NC4+cGBrx0tkbZzT0ghBEbP1clHVnD6iV0rHs5SjllN5HNZ+lgc76b2aOvvLTruQW2eFr2uY4BzXAgg7iCLEFBFbIPcaSPMSbZ2AneWRyPawk/Za1EymUQ82IVzII3SSOysaNfwAHEk6AIPBs5SvDXzSi007+UcDva21o4/usAv0lyJlMIgQEBAQEBAQEBBqSgy0IMoCDWRtwRzi3egrOCYlJTU8UM1NU54mBhcyPlWuyC1wWEm2nEBEvdLtJG0saWTCSS+RhjyvflF3BocRew1PMiHLDRLLVmoML4Y+Q5IiUszPcJMzSGtcbAAv3nXMOZEvL8p0rhhlQ1ujpckA/wAxKyInueUQscUOSMMYAA1oa0Hd4osB1aBBE4RiE0VPCcRMLKmSTk7RZiwve53JtF7m5aAg609RVmtlY+KMUIiaY5Q/5x0pPjNLL7rX1sNw338UIj5Q/F8AkGj2YlTgHolcY3jqLXn1ILPUyuax7g3MWtJDRvJAJA7dyCI2RroTTQsbNG6QMGYBwzBx1cC29xqTvRMp5EIGoaJq9rHasp4hKG8OVlc5rXEc7Wsdb7d0T2TyIEGLoMoCAgICAgIMOKAAgygICAgwUFe2wo5XRxTQC81NM2YN89li2WO9tCY3OtbiGoJTBcUiqoWTQuDo3i4PEc7SODgbgg7iCggvlM/+kOfwmlt1+Fw/zQS+0uMeB07qgxueyMtMgbvbGXAPkAtrlaS63EAoPBXsjxGOllpponxx1Uc5c12YFsea7Rbc65GhtaxQemv2lgjqYqVt5aiV36OLK4xsAJdLJcjIwbtdSSAAUEdt/Yihad5xGnsOljnO9QaT2ILUAgpO3sMdRLT0TGMNTPI1735RnipYnB0sma125rCMbr5zzIJ0bJ0fCED7LntHcHInL24bhUNOHCGNrMxu6w1Nt1ydTx7yiHtQYcg1QbhAQEBAQEAoMAIMoCAgICAgWQVPENlZYpX1OGzNp5ZHZpYZGl1NM63lOYCDG86XezU21BuUEDtdiGIPZTx1NHDHH4dS3ljqs4J8JjsBEYw7U850QfSJGBwIIBBFiCLgg7wRxCD5lN8m7oHOFPBSTREnIZZJ6aaMON+TdLADy7BwzWIFhcoLFsTsRFQGSW0ZqZbBzoo+TYxg3RsaSTa9iXOJLiATuFg83yk1ghfhzskjy2uD8sTDJIQ2nmzZWDU7x2IOz9pa2p8WioZY76ctXDkWN6RDcySdVmjpQSezGzgpA975HT1ctjNO8AOeRuaGjRkY4MGgQTqAgICAgICAgINTdBsgICAgICAgICAgIKb8qRf4PTCLLypxCmEee+TPywLc2XXLca21sgiYtqMVY+rEwwzJRuYJHF9RCPnImvBBIfpZwGtteCCGh+W5wNpsPcwF4YHcuAC4gEX5WNmQFrmuu4jQ3QWar23rWSww/kp/KT5uSBrKbxhG3M83aXWAFtTYagcUHlrq6slxDDBVUsdOzl5i0CoE0hLaSXflYGga8CUH0VAQEBAQEBAQEBAQEBAQEBAQEBAQEBAQVL5Rh81SHi3EaQj9uB7CUHas2Hp5q41khc+4YTCT8yZYQ4Mmc36TmtcQL6Deg+W7J1orNo6gywXbN4RA5skYLeTiYxgGo8qzLO+3ZB9J2X2LNJUmR07pYYojDSRuFzDE9+Z7S86u1DWg8GtAQdMZGfGMPb/RwVUtuk8iwH+J3egtiAgICAgICAgICAgICAgICAgICAgICAgq/wAoVNM+ni5GJ0z46unlyMLQS2KZrnauIA0HrQR8HygPdNLD+TawyQhpkbEaeUs5QXaDlltcgXte9kETR1MENdLXswrFhPMzI4cjCWfRzPDBLo45G3PR0m4TMnyhZJGxPw7EGve1z2NEUTnFrLZjlbKTpmbp0oNMDrX1eLGoEFTFDHQ8kPCIHw3kkqA5wAcNfFYzd0oLwgICAgICAgICAgICAgICAgICAgICDBKDF0Ff2xxySBscNM0PralxZC0+S2wu+d/1GN1POSBxQevZjAWUUPJtJe9zi+WR3lyyv8uRx5ye4ADggl0FR2oFsTwlw38pUt+66lcSO9jD2BBbkBAQEBAQEGCUAFBlAQEBAQEGCgwg2QEBAQEGpKDICCpSf/uszf2a4s6D4S3lO23J9yC3ICCo1w5bGqdttKSkkmv9epe2Jo68scvf0oLYUAINkBAQEBBrvQbICAgICCofny7+zMUv/wBsw+sS2Hag3/Oqr3/kqryfrKXNb7HK3CDU7cW0dh2Jg83ggd/Ex5B70D8+B/Z+J/uTv90Gfz6H9n4n+5O/3QDtyeGHYmf8qB/qeEGRt5DbWmxAO800FRf1NI9aDX8/WcKHEz/kZR6zZBt+ftOB87DWwk8JaKov/A1yDLdvqU+TFWOHO2hqiP8AxoI7HtpYKlgZ/wBWgs7MXU9JUMe4WIylxiOmt9LHQIOWzNZh9NITDS15nlIa6aakq3yOuR5U0jTlboCdQNLoPoKAgqWP0NVT1Rr6VgnDomxT05OV7mRue5skLzpnGc+IdHDdqg5x7cuyhz8NxJrXC7SKdshsd12MeXMPQQg3h20e7ycLxL70MLPU6YFBvJtm9nl4biLRzthjk/hilcfUg0O3rP6jif7hMg2i29hO+lxBv2qCo/BpQYft5GDpRYmRzigmt6wEGZNtdQGYfiTz0UuUelI5o9aDI2qqj5OFVn3n0rfbMg1fthPH+mwuvaOeJsM/qjkJ9SDH59X8nDsTd/ky3/W5qDA24edBhmJ5uY08YHpGXKO9Bu7aypbq/Cq0N+o6mkd6LZboNPz9b/UMU/cJfwQW9AQEBAQEBAQEBAQEBAQEBAQEBAQEBAQEBAQEBAQEBAQEBAQEBAQEBAQEBAQEBAQEBAQEBAQEBAQRWIYuYXBrmAki4s8nj9lePU62mxVFMxM58ETOHKLHS54ZydnONhmcRv8AurXRxGmq5FuaaomfFHM9zasndyf7Q8PudXerBkeFn+6/a9nmc9u9BgVpO7kv2vMSPM5xbv5kHSOZ7tWiMjokJ/8ATqQbZpPNZ6Z9xAzSeaz0z7iBmk81npn3EDNJ5rPTPudaBmk81npno+p1oGaTzWemfc60DNJ5rPTPuIGaTzWemfcQM0nms9M+4gZpPNZ6Z9zqQM0nms9M9P1OpBpPPI0XyAj6rnE8eAZfm3c6xrq5YzgcIMTz2sGgnSxc64N7WPiaa271qo1Nuvvv4Iy9WaTzWemfcW9Jmk81npn3EDNJ5rPTPudaBmk81npn3OtBpJO5ou4RtHTIR7Wdfcsaq6aYzVOBu2SQ65WftD7iyichmk81npn3EDNJ5rPTPuIM5pPNZ6Z9xBBbRTBk0bnXtkcL66E310/DVU/EK4t36KqumJj8/MsKurw0dS180LW62fe4FgN97Cw03cBu7V5rV2m5et00b4n87R9uyO73uY85s1IHjPa/KAaa2NiTutbePK0ABK6FsYla8tv4FqQNOWA1A0BsOHsJ57IOjM/ig0ni3sSJQSGl1ybHXiTa/GyDuyplZoylsCf6UAb+o9Hxa4S7TpzIMoCAgICAgICAgICDlyAzZuJ39NtxWv2cc/MOq2AgICCOxoNytzF48bTIGk+SfO03XXj1nLyxzTPXtjwnxRLSJsHim5uGtOt72yC1wND4q9NrHJGOmITDeGWna67Xi9vPJ0cRwvz2WY9Aro9+dveg7seCARqCgSRhws4Ag8CLjuUVUxVGJgc6akZGLMaGjoH4rC3aotxiiIgwy6mYd7Wm/QPjiVsGPBI/Mb3BBnwZnmt7ggwKVnmt7vjmCAaVnmN7ggeCs80dyDLaZgtZo03abkHVAQEBAQEBAQEBAQEBAQc54GvFntDhv1F1hXbprjFURI2DAABYWGg04LKIiIxAzZSFkGUH/9k="/>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1031"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62800" y="4572000"/>
            <a:ext cx="1329489" cy="1371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9427435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barn(inVertical)">
                                      <p:cBhvr>
                                        <p:cTn id="7" dur="500"/>
                                        <p:tgtEl>
                                          <p:spTgt spid="2">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barn(inVertical)">
                                      <p:cBhvr>
                                        <p:cTn id="12" dur="5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3" presetClass="entr" presetSubtype="16" fill="hold" nodeType="clickEffect">
                                  <p:stCondLst>
                                    <p:cond delay="0"/>
                                  </p:stCondLst>
                                  <p:childTnLst>
                                    <p:set>
                                      <p:cBhvr>
                                        <p:cTn id="16" dur="1" fill="hold">
                                          <p:stCondLst>
                                            <p:cond delay="0"/>
                                          </p:stCondLst>
                                        </p:cTn>
                                        <p:tgtEl>
                                          <p:spTgt spid="1026"/>
                                        </p:tgtEl>
                                        <p:attrNameLst>
                                          <p:attrName>style.visibility</p:attrName>
                                        </p:attrNameLst>
                                      </p:cBhvr>
                                      <p:to>
                                        <p:strVal val="visible"/>
                                      </p:to>
                                    </p:set>
                                    <p:anim calcmode="lin" valueType="num">
                                      <p:cBhvr>
                                        <p:cTn id="17" dur="500" fill="hold"/>
                                        <p:tgtEl>
                                          <p:spTgt spid="1026"/>
                                        </p:tgtEl>
                                        <p:attrNameLst>
                                          <p:attrName>ppt_w</p:attrName>
                                        </p:attrNameLst>
                                      </p:cBhvr>
                                      <p:tavLst>
                                        <p:tav tm="0">
                                          <p:val>
                                            <p:fltVal val="0"/>
                                          </p:val>
                                        </p:tav>
                                        <p:tav tm="100000">
                                          <p:val>
                                            <p:strVal val="#ppt_w"/>
                                          </p:val>
                                        </p:tav>
                                      </p:tavLst>
                                    </p:anim>
                                    <p:anim calcmode="lin" valueType="num">
                                      <p:cBhvr>
                                        <p:cTn id="18" dur="500" fill="hold"/>
                                        <p:tgtEl>
                                          <p:spTgt spid="1026"/>
                                        </p:tgtEl>
                                        <p:attrNameLst>
                                          <p:attrName>ppt_h</p:attrName>
                                        </p:attrNameLst>
                                      </p:cBhvr>
                                      <p:tavLst>
                                        <p:tav tm="0">
                                          <p:val>
                                            <p:fltVal val="0"/>
                                          </p:val>
                                        </p:tav>
                                        <p:tav tm="100000">
                                          <p:val>
                                            <p:strVal val="#ppt_h"/>
                                          </p:val>
                                        </p:tav>
                                      </p:tavLst>
                                    </p:anim>
                                    <p:animEffect transition="in" filter="fade">
                                      <p:cBhvr>
                                        <p:cTn id="19" dur="500"/>
                                        <p:tgtEl>
                                          <p:spTgt spid="1026"/>
                                        </p:tgtEl>
                                      </p:cBhvr>
                                    </p:animEffect>
                                  </p:childTnLst>
                                </p:cTn>
                              </p:par>
                            </p:childTnLst>
                          </p:cTn>
                        </p:par>
                      </p:childTnLst>
                    </p:cTn>
                  </p:par>
                  <p:par>
                    <p:cTn id="20" fill="hold">
                      <p:stCondLst>
                        <p:cond delay="indefinite"/>
                      </p:stCondLst>
                      <p:childTnLst>
                        <p:par>
                          <p:cTn id="21" fill="hold">
                            <p:stCondLst>
                              <p:cond delay="0"/>
                            </p:stCondLst>
                            <p:childTnLst>
                              <p:par>
                                <p:cTn id="22" presetID="53" presetClass="entr" presetSubtype="16" fill="hold" nodeType="clickEffect">
                                  <p:stCondLst>
                                    <p:cond delay="0"/>
                                  </p:stCondLst>
                                  <p:childTnLst>
                                    <p:set>
                                      <p:cBhvr>
                                        <p:cTn id="23" dur="1" fill="hold">
                                          <p:stCondLst>
                                            <p:cond delay="0"/>
                                          </p:stCondLst>
                                        </p:cTn>
                                        <p:tgtEl>
                                          <p:spTgt spid="15"/>
                                        </p:tgtEl>
                                        <p:attrNameLst>
                                          <p:attrName>style.visibility</p:attrName>
                                        </p:attrNameLst>
                                      </p:cBhvr>
                                      <p:to>
                                        <p:strVal val="visible"/>
                                      </p:to>
                                    </p:set>
                                    <p:anim calcmode="lin" valueType="num">
                                      <p:cBhvr>
                                        <p:cTn id="24" dur="500" fill="hold"/>
                                        <p:tgtEl>
                                          <p:spTgt spid="15"/>
                                        </p:tgtEl>
                                        <p:attrNameLst>
                                          <p:attrName>ppt_w</p:attrName>
                                        </p:attrNameLst>
                                      </p:cBhvr>
                                      <p:tavLst>
                                        <p:tav tm="0">
                                          <p:val>
                                            <p:fltVal val="0"/>
                                          </p:val>
                                        </p:tav>
                                        <p:tav tm="100000">
                                          <p:val>
                                            <p:strVal val="#ppt_w"/>
                                          </p:val>
                                        </p:tav>
                                      </p:tavLst>
                                    </p:anim>
                                    <p:anim calcmode="lin" valueType="num">
                                      <p:cBhvr>
                                        <p:cTn id="25" dur="500" fill="hold"/>
                                        <p:tgtEl>
                                          <p:spTgt spid="15"/>
                                        </p:tgtEl>
                                        <p:attrNameLst>
                                          <p:attrName>ppt_h</p:attrName>
                                        </p:attrNameLst>
                                      </p:cBhvr>
                                      <p:tavLst>
                                        <p:tav tm="0">
                                          <p:val>
                                            <p:fltVal val="0"/>
                                          </p:val>
                                        </p:tav>
                                        <p:tav tm="100000">
                                          <p:val>
                                            <p:strVal val="#ppt_h"/>
                                          </p:val>
                                        </p:tav>
                                      </p:tavLst>
                                    </p:anim>
                                    <p:animEffect transition="in" filter="fade">
                                      <p:cBhvr>
                                        <p:cTn id="26" dur="500"/>
                                        <p:tgtEl>
                                          <p:spTgt spid="15"/>
                                        </p:tgtEl>
                                      </p:cBhvr>
                                    </p:animEffect>
                                  </p:childTnLst>
                                </p:cTn>
                              </p:par>
                            </p:childTnLst>
                          </p:cTn>
                        </p:par>
                      </p:childTnLst>
                    </p:cTn>
                  </p:par>
                  <p:par>
                    <p:cTn id="27" fill="hold">
                      <p:stCondLst>
                        <p:cond delay="indefinite"/>
                      </p:stCondLst>
                      <p:childTnLst>
                        <p:par>
                          <p:cTn id="28" fill="hold">
                            <p:stCondLst>
                              <p:cond delay="0"/>
                            </p:stCondLst>
                            <p:childTnLst>
                              <p:par>
                                <p:cTn id="29" presetID="16" presetClass="entr" presetSubtype="21" fill="hold" nodeType="clickEffect">
                                  <p:stCondLst>
                                    <p:cond delay="0"/>
                                  </p:stCondLst>
                                  <p:childTnLst>
                                    <p:set>
                                      <p:cBhvr>
                                        <p:cTn id="30" dur="1" fill="hold">
                                          <p:stCondLst>
                                            <p:cond delay="0"/>
                                          </p:stCondLst>
                                        </p:cTn>
                                        <p:tgtEl>
                                          <p:spTgt spid="2">
                                            <p:txEl>
                                              <p:pRg st="3" end="3"/>
                                            </p:txEl>
                                          </p:spTgt>
                                        </p:tgtEl>
                                        <p:attrNameLst>
                                          <p:attrName>style.visibility</p:attrName>
                                        </p:attrNameLst>
                                      </p:cBhvr>
                                      <p:to>
                                        <p:strVal val="visible"/>
                                      </p:to>
                                    </p:set>
                                    <p:animEffect transition="in" filter="barn(inVertical)">
                                      <p:cBhvr>
                                        <p:cTn id="31" dur="500"/>
                                        <p:tgtEl>
                                          <p:spTgt spid="2">
                                            <p:txEl>
                                              <p:pRg st="3" end="3"/>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16" presetClass="entr" presetSubtype="21" fill="hold" nodeType="clickEffect">
                                  <p:stCondLst>
                                    <p:cond delay="0"/>
                                  </p:stCondLst>
                                  <p:childTnLst>
                                    <p:set>
                                      <p:cBhvr>
                                        <p:cTn id="35" dur="1" fill="hold">
                                          <p:stCondLst>
                                            <p:cond delay="0"/>
                                          </p:stCondLst>
                                        </p:cTn>
                                        <p:tgtEl>
                                          <p:spTgt spid="2">
                                            <p:txEl>
                                              <p:pRg st="4" end="4"/>
                                            </p:txEl>
                                          </p:spTgt>
                                        </p:tgtEl>
                                        <p:attrNameLst>
                                          <p:attrName>style.visibility</p:attrName>
                                        </p:attrNameLst>
                                      </p:cBhvr>
                                      <p:to>
                                        <p:strVal val="visible"/>
                                      </p:to>
                                    </p:set>
                                    <p:animEffect transition="in" filter="barn(inVertical)">
                                      <p:cBhvr>
                                        <p:cTn id="36" dur="500"/>
                                        <p:tgtEl>
                                          <p:spTgt spid="2">
                                            <p:txEl>
                                              <p:pRg st="4" end="4"/>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16" presetClass="entr" presetSubtype="21" fill="hold" nodeType="clickEffect">
                                  <p:stCondLst>
                                    <p:cond delay="0"/>
                                  </p:stCondLst>
                                  <p:childTnLst>
                                    <p:set>
                                      <p:cBhvr>
                                        <p:cTn id="40" dur="1" fill="hold">
                                          <p:stCondLst>
                                            <p:cond delay="0"/>
                                          </p:stCondLst>
                                        </p:cTn>
                                        <p:tgtEl>
                                          <p:spTgt spid="2">
                                            <p:txEl>
                                              <p:pRg st="5" end="5"/>
                                            </p:txEl>
                                          </p:spTgt>
                                        </p:tgtEl>
                                        <p:attrNameLst>
                                          <p:attrName>style.visibility</p:attrName>
                                        </p:attrNameLst>
                                      </p:cBhvr>
                                      <p:to>
                                        <p:strVal val="visible"/>
                                      </p:to>
                                    </p:set>
                                    <p:animEffect transition="in" filter="barn(inVertical)">
                                      <p:cBhvr>
                                        <p:cTn id="41" dur="500"/>
                                        <p:tgtEl>
                                          <p:spTgt spid="2">
                                            <p:txEl>
                                              <p:pRg st="5" end="5"/>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16" presetClass="entr" presetSubtype="21" fill="hold" nodeType="clickEffect">
                                  <p:stCondLst>
                                    <p:cond delay="0"/>
                                  </p:stCondLst>
                                  <p:childTnLst>
                                    <p:set>
                                      <p:cBhvr>
                                        <p:cTn id="45" dur="1" fill="hold">
                                          <p:stCondLst>
                                            <p:cond delay="0"/>
                                          </p:stCondLst>
                                        </p:cTn>
                                        <p:tgtEl>
                                          <p:spTgt spid="2">
                                            <p:txEl>
                                              <p:pRg st="6" end="6"/>
                                            </p:txEl>
                                          </p:spTgt>
                                        </p:tgtEl>
                                        <p:attrNameLst>
                                          <p:attrName>style.visibility</p:attrName>
                                        </p:attrNameLst>
                                      </p:cBhvr>
                                      <p:to>
                                        <p:strVal val="visible"/>
                                      </p:to>
                                    </p:set>
                                    <p:animEffect transition="in" filter="barn(inVertical)">
                                      <p:cBhvr>
                                        <p:cTn id="46" dur="500"/>
                                        <p:tgtEl>
                                          <p:spTgt spid="2">
                                            <p:txEl>
                                              <p:pRg st="6" end="6"/>
                                            </p:txEl>
                                          </p:spTgt>
                                        </p:tgtEl>
                                      </p:cBhvr>
                                    </p:animEffect>
                                  </p:childTnLst>
                                </p:cTn>
                              </p:par>
                              <p:par>
                                <p:cTn id="47" presetID="53" presetClass="entr" presetSubtype="16" fill="hold" nodeType="withEffect">
                                  <p:stCondLst>
                                    <p:cond delay="0"/>
                                  </p:stCondLst>
                                  <p:childTnLst>
                                    <p:set>
                                      <p:cBhvr>
                                        <p:cTn id="48" dur="1" fill="hold">
                                          <p:stCondLst>
                                            <p:cond delay="0"/>
                                          </p:stCondLst>
                                        </p:cTn>
                                        <p:tgtEl>
                                          <p:spTgt spid="1031"/>
                                        </p:tgtEl>
                                        <p:attrNameLst>
                                          <p:attrName>style.visibility</p:attrName>
                                        </p:attrNameLst>
                                      </p:cBhvr>
                                      <p:to>
                                        <p:strVal val="visible"/>
                                      </p:to>
                                    </p:set>
                                    <p:anim calcmode="lin" valueType="num">
                                      <p:cBhvr>
                                        <p:cTn id="49" dur="500" fill="hold"/>
                                        <p:tgtEl>
                                          <p:spTgt spid="1031"/>
                                        </p:tgtEl>
                                        <p:attrNameLst>
                                          <p:attrName>ppt_w</p:attrName>
                                        </p:attrNameLst>
                                      </p:cBhvr>
                                      <p:tavLst>
                                        <p:tav tm="0">
                                          <p:val>
                                            <p:fltVal val="0"/>
                                          </p:val>
                                        </p:tav>
                                        <p:tav tm="100000">
                                          <p:val>
                                            <p:strVal val="#ppt_w"/>
                                          </p:val>
                                        </p:tav>
                                      </p:tavLst>
                                    </p:anim>
                                    <p:anim calcmode="lin" valueType="num">
                                      <p:cBhvr>
                                        <p:cTn id="50" dur="500" fill="hold"/>
                                        <p:tgtEl>
                                          <p:spTgt spid="1031"/>
                                        </p:tgtEl>
                                        <p:attrNameLst>
                                          <p:attrName>ppt_h</p:attrName>
                                        </p:attrNameLst>
                                      </p:cBhvr>
                                      <p:tavLst>
                                        <p:tav tm="0">
                                          <p:val>
                                            <p:fltVal val="0"/>
                                          </p:val>
                                        </p:tav>
                                        <p:tav tm="100000">
                                          <p:val>
                                            <p:strVal val="#ppt_h"/>
                                          </p:val>
                                        </p:tav>
                                      </p:tavLst>
                                    </p:anim>
                                    <p:animEffect transition="in" filter="fade">
                                      <p:cBhvr>
                                        <p:cTn id="51" dur="500"/>
                                        <p:tgtEl>
                                          <p:spTgt spid="1031"/>
                                        </p:tgtEl>
                                      </p:cBhvr>
                                    </p:animEffect>
                                  </p:childTnLst>
                                </p:cTn>
                              </p:par>
                            </p:childTnLst>
                          </p:cTn>
                        </p:par>
                      </p:childTnLst>
                    </p:cTn>
                  </p:par>
                  <p:par>
                    <p:cTn id="52" fill="hold">
                      <p:stCondLst>
                        <p:cond delay="indefinite"/>
                      </p:stCondLst>
                      <p:childTnLst>
                        <p:par>
                          <p:cTn id="53" fill="hold">
                            <p:stCondLst>
                              <p:cond delay="0"/>
                            </p:stCondLst>
                            <p:childTnLst>
                              <p:par>
                                <p:cTn id="54" presetID="16" presetClass="entr" presetSubtype="21" fill="hold" nodeType="clickEffect">
                                  <p:stCondLst>
                                    <p:cond delay="0"/>
                                  </p:stCondLst>
                                  <p:childTnLst>
                                    <p:set>
                                      <p:cBhvr>
                                        <p:cTn id="55" dur="1" fill="hold">
                                          <p:stCondLst>
                                            <p:cond delay="0"/>
                                          </p:stCondLst>
                                        </p:cTn>
                                        <p:tgtEl>
                                          <p:spTgt spid="2">
                                            <p:txEl>
                                              <p:pRg st="7" end="7"/>
                                            </p:txEl>
                                          </p:spTgt>
                                        </p:tgtEl>
                                        <p:attrNameLst>
                                          <p:attrName>style.visibility</p:attrName>
                                        </p:attrNameLst>
                                      </p:cBhvr>
                                      <p:to>
                                        <p:strVal val="visible"/>
                                      </p:to>
                                    </p:set>
                                    <p:animEffect transition="in" filter="barn(inVertical)">
                                      <p:cBhvr>
                                        <p:cTn id="56" dur="500"/>
                                        <p:tgtEl>
                                          <p:spTgt spid="2">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524000"/>
            <a:ext cx="8229600" cy="4572000"/>
          </a:xfrm>
        </p:spPr>
        <p:txBody>
          <a:bodyPr>
            <a:normAutofit fontScale="92500" lnSpcReduction="10000"/>
          </a:bodyPr>
          <a:lstStyle/>
          <a:p>
            <a:r>
              <a:rPr lang="en-US" b="1" dirty="0">
                <a:solidFill>
                  <a:srgbClr val="C00000"/>
                </a:solidFill>
                <a:latin typeface="Times New Roman" pitchFamily="18" charset="0"/>
                <a:cs typeface="Times New Roman" pitchFamily="18" charset="0"/>
              </a:rPr>
              <a:t>Goal: Creation of a safe work </a:t>
            </a:r>
            <a:r>
              <a:rPr lang="en-US" b="1" dirty="0" smtClean="0">
                <a:solidFill>
                  <a:srgbClr val="C00000"/>
                </a:solidFill>
                <a:latin typeface="Times New Roman" pitchFamily="18" charset="0"/>
                <a:cs typeface="Times New Roman" pitchFamily="18" charset="0"/>
              </a:rPr>
              <a:t>environment</a:t>
            </a:r>
            <a:endParaRPr lang="en-US" b="1" dirty="0">
              <a:solidFill>
                <a:srgbClr val="C00000"/>
              </a:solidFill>
              <a:latin typeface="Times New Roman" pitchFamily="18" charset="0"/>
              <a:cs typeface="Times New Roman" pitchFamily="18" charset="0"/>
            </a:endParaRPr>
          </a:p>
          <a:p>
            <a:r>
              <a:rPr lang="en-US" b="1" dirty="0">
                <a:solidFill>
                  <a:srgbClr val="C00000"/>
                </a:solidFill>
                <a:latin typeface="Times New Roman" pitchFamily="18" charset="0"/>
                <a:cs typeface="Times New Roman" pitchFamily="18" charset="0"/>
              </a:rPr>
              <a:t>The experiments will be safe if the procedures are followed properly. Understanding what you are </a:t>
            </a:r>
            <a:r>
              <a:rPr lang="en-US" b="1" dirty="0" smtClean="0">
                <a:solidFill>
                  <a:srgbClr val="C00000"/>
                </a:solidFill>
                <a:latin typeface="Times New Roman" pitchFamily="18" charset="0"/>
                <a:cs typeface="Times New Roman" pitchFamily="18" charset="0"/>
              </a:rPr>
              <a:t>going to do in </a:t>
            </a:r>
            <a:r>
              <a:rPr lang="en-US" b="1" dirty="0">
                <a:solidFill>
                  <a:srgbClr val="C00000"/>
                </a:solidFill>
                <a:latin typeface="Times New Roman" pitchFamily="18" charset="0"/>
                <a:cs typeface="Times New Roman" pitchFamily="18" charset="0"/>
              </a:rPr>
              <a:t>the lab helps a </a:t>
            </a:r>
            <a:r>
              <a:rPr lang="en-US" b="1" dirty="0" smtClean="0">
                <a:solidFill>
                  <a:srgbClr val="C00000"/>
                </a:solidFill>
                <a:latin typeface="Times New Roman" pitchFamily="18" charset="0"/>
                <a:cs typeface="Times New Roman" pitchFamily="18" charset="0"/>
              </a:rPr>
              <a:t>lot and some c</a:t>
            </a:r>
            <a:r>
              <a:rPr lang="en-US" b="1" dirty="0" smtClean="0">
                <a:solidFill>
                  <a:srgbClr val="C00000"/>
                </a:solidFill>
                <a:latin typeface="Times New Roman" pitchFamily="18" charset="0"/>
                <a:cs typeface="Times New Roman" pitchFamily="18" charset="0"/>
                <a:sym typeface="Wingdings" pitchFamily="2" charset="2"/>
              </a:rPr>
              <a:t>ommon sense could not hurt either here. </a:t>
            </a:r>
            <a:r>
              <a:rPr lang="en-US" b="1" dirty="0">
                <a:solidFill>
                  <a:srgbClr val="C00000"/>
                </a:solidFill>
                <a:latin typeface="Times New Roman" pitchFamily="18" charset="0"/>
                <a:cs typeface="Times New Roman" pitchFamily="18" charset="0"/>
                <a:sym typeface="Wingdings" pitchFamily="2" charset="2"/>
              </a:rPr>
              <a:t></a:t>
            </a:r>
            <a:endParaRPr lang="en-US" b="1" dirty="0">
              <a:solidFill>
                <a:srgbClr val="C00000"/>
              </a:solidFill>
              <a:latin typeface="Times New Roman" pitchFamily="18" charset="0"/>
              <a:cs typeface="Times New Roman" pitchFamily="18" charset="0"/>
            </a:endParaRPr>
          </a:p>
          <a:p>
            <a:r>
              <a:rPr lang="en-US" b="1" dirty="0">
                <a:solidFill>
                  <a:srgbClr val="C00000"/>
                </a:solidFill>
                <a:latin typeface="Times New Roman" pitchFamily="18" charset="0"/>
                <a:cs typeface="Times New Roman" pitchFamily="18" charset="0"/>
              </a:rPr>
              <a:t>Failure to observe the basic rules above (and others that arise from the hazards of specific chemicals as indicated </a:t>
            </a:r>
            <a:r>
              <a:rPr lang="en-US" b="1" dirty="0" smtClean="0">
                <a:solidFill>
                  <a:srgbClr val="C00000"/>
                </a:solidFill>
                <a:latin typeface="Times New Roman" pitchFamily="18" charset="0"/>
                <a:cs typeface="Times New Roman" pitchFamily="18" charset="0"/>
              </a:rPr>
              <a:t/>
            </a:r>
            <a:br>
              <a:rPr lang="en-US" b="1" dirty="0" smtClean="0">
                <a:solidFill>
                  <a:srgbClr val="C00000"/>
                </a:solidFill>
                <a:latin typeface="Times New Roman" pitchFamily="18" charset="0"/>
                <a:cs typeface="Times New Roman" pitchFamily="18" charset="0"/>
              </a:rPr>
            </a:br>
            <a:r>
              <a:rPr lang="en-US" b="1" dirty="0" smtClean="0">
                <a:solidFill>
                  <a:srgbClr val="C00000"/>
                </a:solidFill>
                <a:latin typeface="Times New Roman" pitchFamily="18" charset="0"/>
                <a:cs typeface="Times New Roman" pitchFamily="18" charset="0"/>
              </a:rPr>
              <a:t>in </a:t>
            </a:r>
            <a:r>
              <a:rPr lang="en-US" b="1" dirty="0">
                <a:solidFill>
                  <a:srgbClr val="C00000"/>
                </a:solidFill>
                <a:latin typeface="Times New Roman" pitchFamily="18" charset="0"/>
                <a:cs typeface="Times New Roman" pitchFamily="18" charset="0"/>
              </a:rPr>
              <a:t>the reader and/or the MSDS) will endanger everybody present in the lab</a:t>
            </a:r>
          </a:p>
          <a:p>
            <a:r>
              <a:rPr lang="en-US" b="1" dirty="0">
                <a:solidFill>
                  <a:srgbClr val="C00000"/>
                </a:solidFill>
                <a:latin typeface="Times New Roman" pitchFamily="18" charset="0"/>
                <a:cs typeface="Times New Roman" pitchFamily="18" charset="0"/>
              </a:rPr>
              <a:t>No tolerance policy: dismissal from in-lab meeting </a:t>
            </a:r>
            <a:r>
              <a:rPr lang="en-US" b="1" dirty="0" smtClean="0">
                <a:solidFill>
                  <a:srgbClr val="C00000"/>
                </a:solidFill>
                <a:latin typeface="Times New Roman" pitchFamily="18" charset="0"/>
                <a:cs typeface="Times New Roman" pitchFamily="18" charset="0"/>
              </a:rPr>
              <a:t>and </a:t>
            </a:r>
            <a:r>
              <a:rPr lang="en-US" b="1" dirty="0">
                <a:solidFill>
                  <a:srgbClr val="C00000"/>
                </a:solidFill>
                <a:latin typeface="Times New Roman" pitchFamily="18" charset="0"/>
                <a:cs typeface="Times New Roman" pitchFamily="18" charset="0"/>
              </a:rPr>
              <a:t>point deduction, dismissal from class </a:t>
            </a:r>
            <a:r>
              <a:rPr lang="en-US" b="1" dirty="0" smtClean="0">
                <a:solidFill>
                  <a:srgbClr val="C00000"/>
                </a:solidFill>
                <a:latin typeface="Times New Roman" pitchFamily="18" charset="0"/>
                <a:cs typeface="Times New Roman" pitchFamily="18" charset="0"/>
              </a:rPr>
              <a:t>on </a:t>
            </a:r>
            <a:r>
              <a:rPr lang="en-US" b="1" dirty="0">
                <a:solidFill>
                  <a:srgbClr val="C00000"/>
                </a:solidFill>
                <a:latin typeface="Times New Roman" pitchFamily="18" charset="0"/>
                <a:cs typeface="Times New Roman" pitchFamily="18" charset="0"/>
              </a:rPr>
              <a:t>safety grounds </a:t>
            </a:r>
            <a:r>
              <a:rPr lang="en-US" b="1" dirty="0" smtClean="0">
                <a:solidFill>
                  <a:srgbClr val="C00000"/>
                </a:solidFill>
                <a:latin typeface="Times New Roman" pitchFamily="18" charset="0"/>
                <a:cs typeface="Times New Roman" pitchFamily="18" charset="0"/>
              </a:rPr>
              <a:t/>
            </a:r>
            <a:br>
              <a:rPr lang="en-US" b="1" dirty="0" smtClean="0">
                <a:solidFill>
                  <a:srgbClr val="C00000"/>
                </a:solidFill>
                <a:latin typeface="Times New Roman" pitchFamily="18" charset="0"/>
                <a:cs typeface="Times New Roman" pitchFamily="18" charset="0"/>
              </a:rPr>
            </a:br>
            <a:r>
              <a:rPr lang="en-US" b="1" dirty="0" smtClean="0">
                <a:solidFill>
                  <a:srgbClr val="C00000"/>
                </a:solidFill>
                <a:latin typeface="Times New Roman" pitchFamily="18" charset="0"/>
                <a:cs typeface="Times New Roman" pitchFamily="18" charset="0"/>
              </a:rPr>
              <a:t>and </a:t>
            </a:r>
            <a:r>
              <a:rPr lang="en-US" b="1" dirty="0">
                <a:solidFill>
                  <a:srgbClr val="C00000"/>
                </a:solidFill>
                <a:latin typeface="Times New Roman" pitchFamily="18" charset="0"/>
                <a:cs typeface="Times New Roman" pitchFamily="18" charset="0"/>
              </a:rPr>
              <a:t>a report to the Dean of Students </a:t>
            </a:r>
          </a:p>
        </p:txBody>
      </p:sp>
      <p:sp>
        <p:nvSpPr>
          <p:cNvPr id="3" name="Title 2"/>
          <p:cNvSpPr>
            <a:spLocks noGrp="1"/>
          </p:cNvSpPr>
          <p:nvPr>
            <p:ph type="title"/>
          </p:nvPr>
        </p:nvSpPr>
        <p:spPr/>
        <p:txBody>
          <a:bodyPr>
            <a:normAutofit/>
          </a:bodyPr>
          <a:lstStyle/>
          <a:p>
            <a:pPr algn="ctr"/>
            <a:r>
              <a:rPr lang="en-US" sz="4000" dirty="0" smtClean="0">
                <a:solidFill>
                  <a:srgbClr val="002060"/>
                </a:solidFill>
                <a:latin typeface="Times New Roman" pitchFamily="18" charset="0"/>
                <a:cs typeface="Times New Roman" pitchFamily="18" charset="0"/>
              </a:rPr>
              <a:t>Safety – Bottom line </a:t>
            </a:r>
            <a:endParaRPr lang="en-US" sz="4000" dirty="0">
              <a:solidFill>
                <a:srgbClr val="002060"/>
              </a:solidFill>
              <a:latin typeface="Times New Roman" pitchFamily="18" charset="0"/>
              <a:cs typeface="Times New Roman" pitchFamily="18" charset="0"/>
            </a:endParaRPr>
          </a:p>
        </p:txBody>
      </p:sp>
      <p:pic>
        <p:nvPicPr>
          <p:cNvPr id="1026" name="Picture 2" descr="Chemist animated emoticon"/>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7086600" y="1447800"/>
            <a:ext cx="790575" cy="5048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4886427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barn(inVertical)">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barn(inVertical)">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barn(inVertical)">
                                      <p:cBhvr>
                                        <p:cTn id="22" dur="5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aper">
  <a:themeElements>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Paper">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Paper">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2185</TotalTime>
  <Words>665</Words>
  <Application>Microsoft Office PowerPoint</Application>
  <PresentationFormat>On-screen Show (4:3)</PresentationFormat>
  <Paragraphs>53</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Paper</vt:lpstr>
      <vt:lpstr>Lecture 1a</vt:lpstr>
      <vt:lpstr>Safety - Issues</vt:lpstr>
      <vt:lpstr>Safety – Dress Code</vt:lpstr>
      <vt:lpstr>Safety – Personal Protective Equipment</vt:lpstr>
      <vt:lpstr>Safety – Other Issues I</vt:lpstr>
      <vt:lpstr>Safety – Waste Management</vt:lpstr>
      <vt:lpstr>Safety – Other Issues II</vt:lpstr>
      <vt:lpstr>Safety – Bottom line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Chem 30BL – Lecture 1a</dc:title>
  <dc:creator>A. Bacher</dc:creator>
  <cp:lastModifiedBy>Alf Bacher</cp:lastModifiedBy>
  <cp:revision>119</cp:revision>
  <dcterms:created xsi:type="dcterms:W3CDTF">2010-09-14T23:40:55Z</dcterms:created>
  <dcterms:modified xsi:type="dcterms:W3CDTF">2014-09-12T17:44:22Z</dcterms:modified>
</cp:coreProperties>
</file>