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4" r:id="rId3"/>
    <p:sldId id="266" r:id="rId4"/>
    <p:sldId id="259" r:id="rId5"/>
    <p:sldId id="257" r:id="rId6"/>
    <p:sldId id="258" r:id="rId7"/>
    <p:sldId id="263" r:id="rId8"/>
    <p:sldId id="262" r:id="rId9"/>
    <p:sldId id="260" r:id="rId10"/>
    <p:sldId id="26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660033"/>
    <a:srgbClr val="0000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90" y="-1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D672C2-6A03-47F4-B8FB-492AD257FE51}"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2097475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672C2-6A03-47F4-B8FB-492AD257FE51}"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3170643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672C2-6A03-47F4-B8FB-492AD257FE51}"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2370354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672C2-6A03-47F4-B8FB-492AD257FE51}"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2845569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D672C2-6A03-47F4-B8FB-492AD257FE51}" type="datetimeFigureOut">
              <a:rPr lang="en-US" smtClean="0"/>
              <a:t>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383734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D672C2-6A03-47F4-B8FB-492AD257FE51}" type="datetimeFigureOut">
              <a:rPr lang="en-US" smtClean="0"/>
              <a:t>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3166403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D672C2-6A03-47F4-B8FB-492AD257FE51}" type="datetimeFigureOut">
              <a:rPr lang="en-US" smtClean="0"/>
              <a:t>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1272580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D672C2-6A03-47F4-B8FB-492AD257FE51}" type="datetimeFigureOut">
              <a:rPr lang="en-US" smtClean="0"/>
              <a:t>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897050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D672C2-6A03-47F4-B8FB-492AD257FE51}" type="datetimeFigureOut">
              <a:rPr lang="en-US" smtClean="0"/>
              <a:t>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3474900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D672C2-6A03-47F4-B8FB-492AD257FE51}" type="datetimeFigureOut">
              <a:rPr lang="en-US" smtClean="0"/>
              <a:t>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3229229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D672C2-6A03-47F4-B8FB-492AD257FE51}" type="datetimeFigureOut">
              <a:rPr lang="en-US" smtClean="0"/>
              <a:t>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2B650-82FB-4E44-9EAF-18D97BD0C157}" type="slidenum">
              <a:rPr lang="en-US" smtClean="0"/>
              <a:t>‹#›</a:t>
            </a:fld>
            <a:endParaRPr lang="en-US"/>
          </a:p>
        </p:txBody>
      </p:sp>
    </p:spTree>
    <p:extLst>
      <p:ext uri="{BB962C8B-B14F-4D97-AF65-F5344CB8AC3E}">
        <p14:creationId xmlns:p14="http://schemas.microsoft.com/office/powerpoint/2010/main" val="871797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672C2-6A03-47F4-B8FB-492AD257FE51}" type="datetimeFigureOut">
              <a:rPr lang="en-US" smtClean="0"/>
              <a:t>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02B650-82FB-4E44-9EAF-18D97BD0C157}" type="slidenum">
              <a:rPr lang="en-US" smtClean="0"/>
              <a:t>‹#›</a:t>
            </a:fld>
            <a:endParaRPr lang="en-US"/>
          </a:p>
        </p:txBody>
      </p:sp>
    </p:spTree>
    <p:extLst>
      <p:ext uri="{BB962C8B-B14F-4D97-AF65-F5344CB8AC3E}">
        <p14:creationId xmlns:p14="http://schemas.microsoft.com/office/powerpoint/2010/main" val="37235336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hem.ucla.edu/~bacher" TargetMode="External"/><Relationship Id="rId2" Type="http://schemas.openxmlformats.org/officeDocument/2006/relationships/hyperlink" Target="mailto:bacher@chem.ucla.edu" TargetMode="External"/><Relationship Id="rId1" Type="http://schemas.openxmlformats.org/officeDocument/2006/relationships/slideLayout" Target="../slideLayouts/slideLayout2.xml"/><Relationship Id="rId4" Type="http://schemas.openxmlformats.org/officeDocument/2006/relationships/hyperlink" Target="http://www.piazza.com/ucla/winter2015/chem30b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smtClean="0">
                <a:solidFill>
                  <a:schemeClr val="tx1"/>
                </a:solidFill>
                <a:latin typeface="Times New Roman" pitchFamily="18" charset="0"/>
                <a:cs typeface="Times New Roman" pitchFamily="18" charset="0"/>
              </a:rPr>
              <a:t>Lecture 1a</a:t>
            </a:r>
            <a:endParaRPr lang="en-US" b="1" i="1"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a:off x="1143000" y="3928404"/>
            <a:ext cx="6858000" cy="567396"/>
          </a:xfrm>
          <a:noFill/>
        </p:spPr>
        <p:txBody>
          <a:bodyPr>
            <a:prstTxWarp prst="textDeflate">
              <a:avLst/>
            </a:prstTxWarp>
            <a:normAutofit fontScale="92500" lnSpcReduction="10000"/>
          </a:bodyPr>
          <a:lstStyle/>
          <a:p>
            <a:r>
              <a:rPr lang="en-US" sz="3600" b="1" i="1" dirty="0" smtClean="0">
                <a:solidFill>
                  <a:srgbClr val="C00000"/>
                </a:solidFill>
                <a:latin typeface="Times New Roman" pitchFamily="18" charset="0"/>
                <a:cs typeface="Times New Roman" pitchFamily="18" charset="0"/>
              </a:rPr>
              <a:t>Administrative Issues</a:t>
            </a:r>
            <a:endParaRPr lang="en-US" sz="3600" b="1" i="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476967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000" dirty="0" smtClean="0">
                <a:solidFill>
                  <a:srgbClr val="002060"/>
                </a:solidFill>
              </a:rPr>
              <a:t>Instructor Information</a:t>
            </a:r>
            <a:endParaRPr lang="en-US" sz="4000" dirty="0">
              <a:solidFill>
                <a:srgbClr val="002060"/>
              </a:solidFill>
            </a:endParaRPr>
          </a:p>
        </p:txBody>
      </p:sp>
      <p:sp>
        <p:nvSpPr>
          <p:cNvPr id="2" name="Content Placeholder 1"/>
          <p:cNvSpPr>
            <a:spLocks noGrp="1"/>
          </p:cNvSpPr>
          <p:nvPr>
            <p:ph idx="1"/>
          </p:nvPr>
        </p:nvSpPr>
        <p:spPr>
          <a:xfrm>
            <a:off x="457200" y="1524000"/>
            <a:ext cx="8305800" cy="4572000"/>
          </a:xfrm>
        </p:spPr>
        <p:txBody>
          <a:bodyPr>
            <a:normAutofit/>
          </a:bodyPr>
          <a:lstStyle/>
          <a:p>
            <a:r>
              <a:rPr lang="en-US" sz="2000" dirty="0" smtClean="0">
                <a:latin typeface="Times New Roman" pitchFamily="18" charset="0"/>
                <a:cs typeface="Times New Roman" pitchFamily="18" charset="0"/>
              </a:rPr>
              <a:t>Office: Young Hall 3077E</a:t>
            </a:r>
          </a:p>
          <a:p>
            <a:r>
              <a:rPr lang="en-US" sz="2000" dirty="0" smtClean="0">
                <a:latin typeface="Times New Roman" pitchFamily="18" charset="0"/>
                <a:cs typeface="Times New Roman" pitchFamily="18" charset="0"/>
              </a:rPr>
              <a:t>Office hours: M-F 10-11 am and M 3-4 pm in YH 3077 or by appointment </a:t>
            </a:r>
            <a:r>
              <a:rPr lang="en-US" sz="2000" dirty="0">
                <a:latin typeface="Times New Roman" pitchFamily="18" charset="0"/>
                <a:cs typeface="Times New Roman" pitchFamily="18" charset="0"/>
              </a:rPr>
              <a:t>(</a:t>
            </a:r>
            <a:r>
              <a:rPr lang="en-US" sz="2000" dirty="0" smtClean="0">
                <a:latin typeface="Times New Roman" pitchFamily="18" charset="0"/>
                <a:cs typeface="Times New Roman" pitchFamily="18" charset="0"/>
              </a:rPr>
              <a:t>please do not schedule an appointment before 8 am or after 4:30 pm, if you do make an appointment, make sure to show up on time!)</a:t>
            </a:r>
          </a:p>
          <a:p>
            <a:r>
              <a:rPr lang="en-US" sz="2000" dirty="0" smtClean="0">
                <a:latin typeface="Times New Roman" pitchFamily="18" charset="0"/>
                <a:cs typeface="Times New Roman" pitchFamily="18" charset="0"/>
              </a:rPr>
              <a:t>Email: </a:t>
            </a:r>
            <a:r>
              <a:rPr lang="en-US" sz="2000" dirty="0" smtClean="0">
                <a:latin typeface="Times New Roman" pitchFamily="18" charset="0"/>
                <a:cs typeface="Times New Roman" pitchFamily="18" charset="0"/>
                <a:hlinkClick r:id="rId2"/>
              </a:rPr>
              <a:t>bacher@chem.ucla.edu</a:t>
            </a:r>
            <a:endParaRPr lang="en-US"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Course </a:t>
            </a:r>
            <a:r>
              <a:rPr lang="en-US" sz="2000" dirty="0">
                <a:latin typeface="Times New Roman" pitchFamily="18" charset="0"/>
                <a:cs typeface="Times New Roman" pitchFamily="18" charset="0"/>
              </a:rPr>
              <a:t>website: </a:t>
            </a:r>
            <a:r>
              <a:rPr lang="en-US" sz="2000" dirty="0">
                <a:latin typeface="Times New Roman" pitchFamily="18" charset="0"/>
                <a:cs typeface="Times New Roman" pitchFamily="18" charset="0"/>
                <a:hlinkClick r:id="rId3"/>
              </a:rPr>
              <a:t>www.chem.ucla.edu/~</a:t>
            </a:r>
            <a:r>
              <a:rPr lang="en-US" sz="2000" dirty="0" smtClean="0">
                <a:latin typeface="Times New Roman" pitchFamily="18" charset="0"/>
                <a:cs typeface="Times New Roman" pitchFamily="18" charset="0"/>
                <a:hlinkClick r:id="rId3"/>
              </a:rPr>
              <a:t>bacher</a:t>
            </a:r>
            <a:r>
              <a:rPr lang="en-US" sz="2000" dirty="0">
                <a:latin typeface="Times New Roman" pitchFamily="18" charset="0"/>
                <a:cs typeface="Times New Roman" pitchFamily="18" charset="0"/>
              </a:rPr>
              <a:t> (Please note that the instructor does not use CCLE website)</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Course discussion board: </a:t>
            </a:r>
            <a:r>
              <a:rPr lang="en-US" sz="2000" dirty="0" smtClean="0">
                <a:latin typeface="Times New Roman" pitchFamily="18" charset="0"/>
                <a:cs typeface="Times New Roman" pitchFamily="18" charset="0"/>
                <a:hlinkClick r:id="rId4"/>
              </a:rPr>
              <a:t>www.piazza.com/ucla/winter2015/chem30bl</a:t>
            </a:r>
            <a:endParaRPr lang="en-US" sz="2000" dirty="0" smtClean="0">
              <a:latin typeface="Times New Roman" pitchFamily="18" charset="0"/>
              <a:cs typeface="Times New Roman" pitchFamily="18" charset="0"/>
            </a:endParaRPr>
          </a:p>
          <a:p>
            <a:r>
              <a:rPr lang="en-US" sz="2000" b="1" dirty="0" smtClean="0">
                <a:solidFill>
                  <a:srgbClr val="C00000"/>
                </a:solidFill>
                <a:latin typeface="Times New Roman" pitchFamily="18" charset="0"/>
                <a:cs typeface="Times New Roman" pitchFamily="18" charset="0"/>
              </a:rPr>
              <a:t>The course discussion board has to be used for general questions only. </a:t>
            </a:r>
            <a:br>
              <a:rPr lang="en-US" sz="2000" b="1" dirty="0" smtClean="0">
                <a:solidFill>
                  <a:srgbClr val="C00000"/>
                </a:solidFill>
                <a:latin typeface="Times New Roman" pitchFamily="18" charset="0"/>
                <a:cs typeface="Times New Roman" pitchFamily="18" charset="0"/>
              </a:rPr>
            </a:br>
            <a:r>
              <a:rPr lang="en-US" sz="2000" b="1" dirty="0" smtClean="0">
                <a:solidFill>
                  <a:srgbClr val="C00000"/>
                </a:solidFill>
                <a:latin typeface="Times New Roman" pitchFamily="18" charset="0"/>
                <a:cs typeface="Times New Roman" pitchFamily="18" charset="0"/>
              </a:rPr>
              <a:t>This means that you cannot post homework or quiz questions! </a:t>
            </a:r>
            <a:endParaRPr lang="en-US"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Sign up for Scifinder asap</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607031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Course Overview I</a:t>
            </a:r>
            <a:endParaRPr lang="en-US" dirty="0">
              <a:solidFill>
                <a:srgbClr val="002060"/>
              </a:solidFill>
            </a:endParaRPr>
          </a:p>
        </p:txBody>
      </p:sp>
      <p:sp>
        <p:nvSpPr>
          <p:cNvPr id="17" name="Content Placeholder 16"/>
          <p:cNvSpPr>
            <a:spLocks noGrp="1"/>
          </p:cNvSpPr>
          <p:nvPr>
            <p:ph idx="1"/>
          </p:nvPr>
        </p:nvSpPr>
        <p:spPr>
          <a:xfrm>
            <a:off x="457200" y="1524000"/>
            <a:ext cx="8382000" cy="4525963"/>
          </a:xfrm>
        </p:spPr>
        <p:txBody>
          <a:bodyPr>
            <a:normAutofit fontScale="92500" lnSpcReduction="20000"/>
          </a:bodyPr>
          <a:lstStyle/>
          <a:p>
            <a:r>
              <a:rPr lang="en-US" b="1" dirty="0" smtClean="0"/>
              <a:t>Why do students take chemistry labs?</a:t>
            </a:r>
          </a:p>
          <a:p>
            <a:pPr lvl="1">
              <a:buFont typeface="Arial" panose="020B0604020202020204" pitchFamily="34" charset="0"/>
              <a:buChar char="•"/>
            </a:pPr>
            <a:r>
              <a:rPr lang="en-US" dirty="0" smtClean="0">
                <a:solidFill>
                  <a:srgbClr val="002060"/>
                </a:solidFill>
              </a:rPr>
              <a:t>Most lecture courses provide a theoretical background in general and in organic chemistry but usually do not consider the practical aspects of the experiment much</a:t>
            </a:r>
          </a:p>
          <a:p>
            <a:pPr lvl="1">
              <a:buFont typeface="Arial" panose="020B0604020202020204" pitchFamily="34" charset="0"/>
              <a:buChar char="•"/>
            </a:pPr>
            <a:r>
              <a:rPr lang="en-US" dirty="0" smtClean="0">
                <a:solidFill>
                  <a:srgbClr val="002060"/>
                </a:solidFill>
              </a:rPr>
              <a:t>Conducting an experiment in lab is often times much more complicated than chemistry conducted on paper because many details have a significant impact on the overall outcome of the experiment</a:t>
            </a:r>
          </a:p>
          <a:p>
            <a:pPr lvl="1">
              <a:buFont typeface="Arial" panose="020B0604020202020204" pitchFamily="34" charset="0"/>
              <a:buChar char="•"/>
            </a:pPr>
            <a:r>
              <a:rPr lang="en-US" dirty="0" smtClean="0">
                <a:solidFill>
                  <a:srgbClr val="002060"/>
                </a:solidFill>
              </a:rPr>
              <a:t>Performing an actual experiment in the lab is a learning experience on how to combine many theoretical and practical aspects together (i.e., theory of the reaction, </a:t>
            </a:r>
            <a:br>
              <a:rPr lang="en-US" dirty="0" smtClean="0">
                <a:solidFill>
                  <a:srgbClr val="002060"/>
                </a:solidFill>
              </a:rPr>
            </a:br>
            <a:r>
              <a:rPr lang="en-US" dirty="0" smtClean="0">
                <a:solidFill>
                  <a:srgbClr val="002060"/>
                </a:solidFill>
              </a:rPr>
              <a:t>Le Châtelier Principle, polarity, acidity, kinetics, etc.)</a:t>
            </a:r>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2279943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7">
                                            <p:txEl>
                                              <p:pRg st="1" end="1"/>
                                            </p:txEl>
                                          </p:spTgt>
                                        </p:tgtEl>
                                        <p:attrNameLst>
                                          <p:attrName>style.visibility</p:attrName>
                                        </p:attrNameLst>
                                      </p:cBhvr>
                                      <p:to>
                                        <p:strVal val="visible"/>
                                      </p:to>
                                    </p:set>
                                    <p:animEffect transition="in" filter="barn(inVertical)">
                                      <p:cBhvr>
                                        <p:cTn id="7" dur="500"/>
                                        <p:tgtEl>
                                          <p:spTgt spid="1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7">
                                            <p:txEl>
                                              <p:pRg st="2" end="2"/>
                                            </p:txEl>
                                          </p:spTgt>
                                        </p:tgtEl>
                                        <p:attrNameLst>
                                          <p:attrName>style.visibility</p:attrName>
                                        </p:attrNameLst>
                                      </p:cBhvr>
                                      <p:to>
                                        <p:strVal val="visible"/>
                                      </p:to>
                                    </p:set>
                                    <p:animEffect transition="in" filter="barn(inVertical)">
                                      <p:cBhvr>
                                        <p:cTn id="12" dur="500"/>
                                        <p:tgtEl>
                                          <p:spTgt spid="1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7">
                                            <p:txEl>
                                              <p:pRg st="3" end="3"/>
                                            </p:txEl>
                                          </p:spTgt>
                                        </p:tgtEl>
                                        <p:attrNameLst>
                                          <p:attrName>style.visibility</p:attrName>
                                        </p:attrNameLst>
                                      </p:cBhvr>
                                      <p:to>
                                        <p:strVal val="visible"/>
                                      </p:to>
                                    </p:set>
                                    <p:animEffect transition="in" filter="barn(inVertical)">
                                      <p:cBhvr>
                                        <p:cTn id="17" dur="500"/>
                                        <p:tgtEl>
                                          <p:spTgt spid="1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Course Overview II</a:t>
            </a:r>
            <a:endParaRPr lang="en-US" dirty="0"/>
          </a:p>
        </p:txBody>
      </p:sp>
      <p:sp>
        <p:nvSpPr>
          <p:cNvPr id="3" name="Content Placeholder 2"/>
          <p:cNvSpPr>
            <a:spLocks noGrp="1"/>
          </p:cNvSpPr>
          <p:nvPr>
            <p:ph idx="1"/>
          </p:nvPr>
        </p:nvSpPr>
        <p:spPr>
          <a:xfrm>
            <a:off x="381000" y="1600200"/>
            <a:ext cx="8382000" cy="4525963"/>
          </a:xfrm>
        </p:spPr>
        <p:txBody>
          <a:bodyPr>
            <a:normAutofit fontScale="62500" lnSpcReduction="20000"/>
          </a:bodyPr>
          <a:lstStyle/>
          <a:p>
            <a:r>
              <a:rPr lang="en-US" sz="3800" b="1" i="1" dirty="0" smtClean="0"/>
              <a:t>Experiments and Activities</a:t>
            </a:r>
          </a:p>
          <a:p>
            <a:pPr lvl="1">
              <a:buFont typeface="Arial" panose="020B0604020202020204" pitchFamily="34" charset="0"/>
              <a:buChar char="•"/>
            </a:pPr>
            <a:r>
              <a:rPr lang="en-US" b="1" i="1" dirty="0">
                <a:solidFill>
                  <a:srgbClr val="002060"/>
                </a:solidFill>
              </a:rPr>
              <a:t>Meeting </a:t>
            </a:r>
            <a:r>
              <a:rPr lang="en-US" b="1" i="1" dirty="0" smtClean="0">
                <a:solidFill>
                  <a:srgbClr val="002060"/>
                </a:solidFill>
              </a:rPr>
              <a:t>1 : </a:t>
            </a:r>
            <a:r>
              <a:rPr lang="en-US" dirty="0" smtClean="0">
                <a:solidFill>
                  <a:srgbClr val="002060"/>
                </a:solidFill>
              </a:rPr>
              <a:t>Check-in</a:t>
            </a:r>
            <a:r>
              <a:rPr lang="en-US" dirty="0">
                <a:solidFill>
                  <a:srgbClr val="002060"/>
                </a:solidFill>
              </a:rPr>
              <a:t>, Coenzyme Synthesis of </a:t>
            </a:r>
            <a:r>
              <a:rPr lang="en-US" dirty="0" smtClean="0">
                <a:solidFill>
                  <a:srgbClr val="002060"/>
                </a:solidFill>
              </a:rPr>
              <a:t>Benzoin, </a:t>
            </a:r>
            <a:r>
              <a:rPr lang="en-US" dirty="0">
                <a:solidFill>
                  <a:srgbClr val="002060"/>
                </a:solidFill>
              </a:rPr>
              <a:t>Molecular Modeling (</a:t>
            </a:r>
            <a:r>
              <a:rPr lang="en-US" dirty="0" smtClean="0">
                <a:solidFill>
                  <a:srgbClr val="002060"/>
                </a:solidFill>
              </a:rPr>
              <a:t>I)</a:t>
            </a:r>
          </a:p>
          <a:p>
            <a:pPr lvl="1">
              <a:buFont typeface="Arial" panose="020B0604020202020204" pitchFamily="34" charset="0"/>
              <a:buChar char="•"/>
            </a:pPr>
            <a:r>
              <a:rPr lang="en-US" b="1" i="1" dirty="0" smtClean="0">
                <a:solidFill>
                  <a:srgbClr val="002060"/>
                </a:solidFill>
              </a:rPr>
              <a:t>Meeting 2: </a:t>
            </a:r>
            <a:r>
              <a:rPr lang="en-US" dirty="0" smtClean="0">
                <a:solidFill>
                  <a:srgbClr val="002060"/>
                </a:solidFill>
              </a:rPr>
              <a:t>Elimination Reaction: Cyclohexene (</a:t>
            </a:r>
            <a:r>
              <a:rPr lang="en-US" i="1" dirty="0" smtClean="0">
                <a:solidFill>
                  <a:srgbClr val="002060"/>
                </a:solidFill>
              </a:rPr>
              <a:t>Simple Distillation)</a:t>
            </a:r>
            <a:endParaRPr lang="en-US" dirty="0">
              <a:solidFill>
                <a:srgbClr val="002060"/>
              </a:solidFill>
            </a:endParaRPr>
          </a:p>
          <a:p>
            <a:pPr lvl="1">
              <a:buFont typeface="Arial" panose="020B0604020202020204" pitchFamily="34" charset="0"/>
              <a:buChar char="•"/>
            </a:pPr>
            <a:r>
              <a:rPr lang="en-US" b="1" i="1" dirty="0">
                <a:solidFill>
                  <a:srgbClr val="002060"/>
                </a:solidFill>
              </a:rPr>
              <a:t>Meeting </a:t>
            </a:r>
            <a:r>
              <a:rPr lang="en-US" b="1" i="1" dirty="0" smtClean="0">
                <a:solidFill>
                  <a:srgbClr val="002060"/>
                </a:solidFill>
              </a:rPr>
              <a:t>3: </a:t>
            </a:r>
            <a:r>
              <a:rPr lang="en-US" dirty="0" smtClean="0">
                <a:solidFill>
                  <a:srgbClr val="002060"/>
                </a:solidFill>
              </a:rPr>
              <a:t>Reduction </a:t>
            </a:r>
            <a:r>
              <a:rPr lang="en-US" dirty="0">
                <a:solidFill>
                  <a:srgbClr val="002060"/>
                </a:solidFill>
              </a:rPr>
              <a:t>of </a:t>
            </a:r>
            <a:r>
              <a:rPr lang="en-US" i="1" dirty="0">
                <a:solidFill>
                  <a:srgbClr val="002060"/>
                </a:solidFill>
              </a:rPr>
              <a:t>D</a:t>
            </a:r>
            <a:r>
              <a:rPr lang="en-US" dirty="0">
                <a:solidFill>
                  <a:srgbClr val="002060"/>
                </a:solidFill>
              </a:rPr>
              <a:t>-(+)-Camphor</a:t>
            </a:r>
            <a:r>
              <a:rPr lang="en-US" dirty="0" smtClean="0">
                <a:solidFill>
                  <a:srgbClr val="002060"/>
                </a:solidFill>
              </a:rPr>
              <a:t>: (-)-</a:t>
            </a:r>
            <a:r>
              <a:rPr lang="en-US" dirty="0">
                <a:solidFill>
                  <a:srgbClr val="002060"/>
                </a:solidFill>
              </a:rPr>
              <a:t>Isoborneol/(+)-</a:t>
            </a:r>
            <a:r>
              <a:rPr lang="en-US" dirty="0" smtClean="0">
                <a:solidFill>
                  <a:srgbClr val="002060"/>
                </a:solidFill>
              </a:rPr>
              <a:t>Borneol </a:t>
            </a:r>
            <a:br>
              <a:rPr lang="en-US" dirty="0" smtClean="0">
                <a:solidFill>
                  <a:srgbClr val="002060"/>
                </a:solidFill>
              </a:rPr>
            </a:br>
            <a:r>
              <a:rPr lang="en-US" dirty="0" smtClean="0">
                <a:solidFill>
                  <a:srgbClr val="002060"/>
                </a:solidFill>
              </a:rPr>
              <a:t>(</a:t>
            </a:r>
            <a:r>
              <a:rPr lang="en-US" i="1" dirty="0" smtClean="0">
                <a:solidFill>
                  <a:srgbClr val="002060"/>
                </a:solidFill>
              </a:rPr>
              <a:t>GC </a:t>
            </a:r>
            <a:r>
              <a:rPr lang="en-US" i="1" dirty="0">
                <a:solidFill>
                  <a:srgbClr val="002060"/>
                </a:solidFill>
              </a:rPr>
              <a:t>Analysis, </a:t>
            </a:r>
            <a:r>
              <a:rPr lang="en-US" i="1" dirty="0" smtClean="0">
                <a:solidFill>
                  <a:srgbClr val="002060"/>
                </a:solidFill>
              </a:rPr>
              <a:t>Polarimetry)</a:t>
            </a:r>
          </a:p>
          <a:p>
            <a:pPr lvl="1">
              <a:buFont typeface="Arial" panose="020B0604020202020204" pitchFamily="34" charset="0"/>
              <a:buChar char="•"/>
            </a:pPr>
            <a:r>
              <a:rPr lang="en-US" b="1" i="1" dirty="0">
                <a:solidFill>
                  <a:srgbClr val="002060"/>
                </a:solidFill>
              </a:rPr>
              <a:t>Meeting </a:t>
            </a:r>
            <a:r>
              <a:rPr lang="en-US" b="1" i="1" dirty="0" smtClean="0">
                <a:solidFill>
                  <a:srgbClr val="002060"/>
                </a:solidFill>
              </a:rPr>
              <a:t>4: </a:t>
            </a:r>
            <a:r>
              <a:rPr lang="en-US" dirty="0" smtClean="0">
                <a:solidFill>
                  <a:srgbClr val="002060"/>
                </a:solidFill>
              </a:rPr>
              <a:t>Oxidation </a:t>
            </a:r>
            <a:r>
              <a:rPr lang="en-US" dirty="0">
                <a:solidFill>
                  <a:srgbClr val="002060"/>
                </a:solidFill>
              </a:rPr>
              <a:t>of Benzoin </a:t>
            </a:r>
            <a:r>
              <a:rPr lang="en-US" dirty="0" smtClean="0">
                <a:solidFill>
                  <a:srgbClr val="002060"/>
                </a:solidFill>
              </a:rPr>
              <a:t>(</a:t>
            </a:r>
            <a:r>
              <a:rPr lang="en-US" dirty="0">
                <a:solidFill>
                  <a:srgbClr val="002060"/>
                </a:solidFill>
              </a:rPr>
              <a:t>Phase Transfer Catalysis</a:t>
            </a:r>
            <a:r>
              <a:rPr lang="en-US" dirty="0" smtClean="0">
                <a:solidFill>
                  <a:srgbClr val="002060"/>
                </a:solidFill>
              </a:rPr>
              <a:t>), </a:t>
            </a:r>
            <a:r>
              <a:rPr lang="en-US" dirty="0">
                <a:solidFill>
                  <a:srgbClr val="002060"/>
                </a:solidFill>
              </a:rPr>
              <a:t>Molecular Modeling (</a:t>
            </a:r>
            <a:r>
              <a:rPr lang="en-US" dirty="0" smtClean="0">
                <a:solidFill>
                  <a:srgbClr val="002060"/>
                </a:solidFill>
              </a:rPr>
              <a:t>II)  (</a:t>
            </a:r>
            <a:r>
              <a:rPr lang="en-US" i="1" dirty="0" smtClean="0">
                <a:solidFill>
                  <a:srgbClr val="002060"/>
                </a:solidFill>
              </a:rPr>
              <a:t>Recrystallization</a:t>
            </a:r>
            <a:r>
              <a:rPr lang="en-US" i="1" dirty="0">
                <a:solidFill>
                  <a:srgbClr val="002060"/>
                </a:solidFill>
              </a:rPr>
              <a:t>, Column </a:t>
            </a:r>
            <a:r>
              <a:rPr lang="en-US" i="1" dirty="0" smtClean="0">
                <a:solidFill>
                  <a:srgbClr val="002060"/>
                </a:solidFill>
              </a:rPr>
              <a:t>Chromatography, HPLC)</a:t>
            </a:r>
          </a:p>
          <a:p>
            <a:pPr lvl="1">
              <a:buFont typeface="Arial" panose="020B0604020202020204" pitchFamily="34" charset="0"/>
              <a:buChar char="•"/>
            </a:pPr>
            <a:r>
              <a:rPr lang="en-US" b="1" i="1" dirty="0">
                <a:solidFill>
                  <a:srgbClr val="002060"/>
                </a:solidFill>
              </a:rPr>
              <a:t>Meeting </a:t>
            </a:r>
            <a:r>
              <a:rPr lang="en-US" b="1" i="1" dirty="0" smtClean="0">
                <a:solidFill>
                  <a:srgbClr val="002060"/>
                </a:solidFill>
              </a:rPr>
              <a:t>5: </a:t>
            </a:r>
            <a:r>
              <a:rPr lang="en-US" dirty="0" smtClean="0">
                <a:solidFill>
                  <a:srgbClr val="002060"/>
                </a:solidFill>
              </a:rPr>
              <a:t>Aldol Condensation (</a:t>
            </a:r>
            <a:r>
              <a:rPr lang="en-US" i="1" dirty="0" smtClean="0">
                <a:solidFill>
                  <a:srgbClr val="002060"/>
                </a:solidFill>
              </a:rPr>
              <a:t>TLC </a:t>
            </a:r>
            <a:r>
              <a:rPr lang="en-US" i="1" dirty="0">
                <a:solidFill>
                  <a:srgbClr val="002060"/>
                </a:solidFill>
              </a:rPr>
              <a:t>analysis, UV-Vis,</a:t>
            </a:r>
            <a:r>
              <a:rPr lang="en-US" dirty="0">
                <a:solidFill>
                  <a:srgbClr val="002060"/>
                </a:solidFill>
              </a:rPr>
              <a:t> </a:t>
            </a:r>
            <a:r>
              <a:rPr lang="en-US" i="1" dirty="0" smtClean="0">
                <a:solidFill>
                  <a:srgbClr val="002060"/>
                </a:solidFill>
              </a:rPr>
              <a:t>Recrystallization)</a:t>
            </a:r>
          </a:p>
          <a:p>
            <a:pPr lvl="1">
              <a:buFont typeface="Arial" panose="020B0604020202020204" pitchFamily="34" charset="0"/>
              <a:buChar char="•"/>
            </a:pPr>
            <a:r>
              <a:rPr lang="en-US" b="1" i="1" dirty="0">
                <a:solidFill>
                  <a:srgbClr val="002060"/>
                </a:solidFill>
              </a:rPr>
              <a:t>Meeting </a:t>
            </a:r>
            <a:r>
              <a:rPr lang="en-US" b="1" i="1" dirty="0" smtClean="0">
                <a:solidFill>
                  <a:srgbClr val="002060"/>
                </a:solidFill>
              </a:rPr>
              <a:t>6: </a:t>
            </a:r>
            <a:r>
              <a:rPr lang="en-US" dirty="0" smtClean="0">
                <a:solidFill>
                  <a:srgbClr val="002060"/>
                </a:solidFill>
              </a:rPr>
              <a:t>Diels-Alder Reaction</a:t>
            </a:r>
            <a:r>
              <a:rPr lang="en-US" b="1" dirty="0" smtClean="0">
                <a:solidFill>
                  <a:srgbClr val="002060"/>
                </a:solidFill>
              </a:rPr>
              <a:t> </a:t>
            </a:r>
            <a:r>
              <a:rPr lang="en-US" dirty="0" smtClean="0">
                <a:solidFill>
                  <a:srgbClr val="002060"/>
                </a:solidFill>
              </a:rPr>
              <a:t>(</a:t>
            </a:r>
            <a:r>
              <a:rPr lang="en-US" i="1" dirty="0" smtClean="0">
                <a:solidFill>
                  <a:srgbClr val="002060"/>
                </a:solidFill>
              </a:rPr>
              <a:t>Recrystallization)</a:t>
            </a:r>
            <a:endParaRPr lang="en-US" dirty="0">
              <a:solidFill>
                <a:srgbClr val="002060"/>
              </a:solidFill>
            </a:endParaRPr>
          </a:p>
          <a:p>
            <a:pPr lvl="1">
              <a:buFont typeface="Arial" panose="020B0604020202020204" pitchFamily="34" charset="0"/>
              <a:buChar char="•"/>
            </a:pPr>
            <a:r>
              <a:rPr lang="en-US" b="1" i="1" dirty="0" smtClean="0">
                <a:solidFill>
                  <a:srgbClr val="002060"/>
                </a:solidFill>
              </a:rPr>
              <a:t>Meeting 7: </a:t>
            </a:r>
            <a:r>
              <a:rPr lang="en-US" dirty="0" smtClean="0">
                <a:solidFill>
                  <a:srgbClr val="002060"/>
                </a:solidFill>
              </a:rPr>
              <a:t>Synthesis </a:t>
            </a:r>
            <a:r>
              <a:rPr lang="en-US" dirty="0">
                <a:solidFill>
                  <a:srgbClr val="002060"/>
                </a:solidFill>
              </a:rPr>
              <a:t>and Identification </a:t>
            </a:r>
            <a:r>
              <a:rPr lang="en-US" dirty="0" smtClean="0">
                <a:solidFill>
                  <a:srgbClr val="002060"/>
                </a:solidFill>
              </a:rPr>
              <a:t>of </a:t>
            </a:r>
            <a:r>
              <a:rPr lang="en-US" dirty="0">
                <a:solidFill>
                  <a:srgbClr val="002060"/>
                </a:solidFill>
              </a:rPr>
              <a:t>an Ester </a:t>
            </a:r>
            <a:r>
              <a:rPr lang="en-US" dirty="0" smtClean="0">
                <a:solidFill>
                  <a:srgbClr val="002060"/>
                </a:solidFill>
              </a:rPr>
              <a:t>(</a:t>
            </a:r>
            <a:r>
              <a:rPr lang="en-US" i="1" dirty="0" smtClean="0">
                <a:solidFill>
                  <a:srgbClr val="002060"/>
                </a:solidFill>
              </a:rPr>
              <a:t>Extraction</a:t>
            </a:r>
            <a:r>
              <a:rPr lang="en-US" i="1" dirty="0">
                <a:solidFill>
                  <a:srgbClr val="002060"/>
                </a:solidFill>
              </a:rPr>
              <a:t>, Vacuum Distillation, NMR </a:t>
            </a:r>
            <a:r>
              <a:rPr lang="en-US" i="1" dirty="0" smtClean="0">
                <a:solidFill>
                  <a:srgbClr val="002060"/>
                </a:solidFill>
              </a:rPr>
              <a:t>spectroscopy)</a:t>
            </a:r>
          </a:p>
          <a:p>
            <a:pPr lvl="1">
              <a:buFont typeface="Arial" panose="020B0604020202020204" pitchFamily="34" charset="0"/>
              <a:buChar char="•"/>
            </a:pPr>
            <a:r>
              <a:rPr lang="en-US" b="1" i="1" dirty="0">
                <a:solidFill>
                  <a:srgbClr val="002060"/>
                </a:solidFill>
              </a:rPr>
              <a:t>Meeting </a:t>
            </a:r>
            <a:r>
              <a:rPr lang="en-US" b="1" i="1" dirty="0" smtClean="0">
                <a:solidFill>
                  <a:srgbClr val="002060"/>
                </a:solidFill>
              </a:rPr>
              <a:t>8: </a:t>
            </a:r>
            <a:r>
              <a:rPr lang="en-US" dirty="0" smtClean="0">
                <a:solidFill>
                  <a:srgbClr val="002060"/>
                </a:solidFill>
              </a:rPr>
              <a:t>Grignard </a:t>
            </a:r>
            <a:r>
              <a:rPr lang="en-US" dirty="0">
                <a:solidFill>
                  <a:srgbClr val="002060"/>
                </a:solidFill>
              </a:rPr>
              <a:t>Reaction </a:t>
            </a:r>
            <a:r>
              <a:rPr lang="en-US" dirty="0" smtClean="0">
                <a:solidFill>
                  <a:srgbClr val="002060"/>
                </a:solidFill>
              </a:rPr>
              <a:t>(</a:t>
            </a:r>
            <a:r>
              <a:rPr lang="en-US" dirty="0">
                <a:solidFill>
                  <a:srgbClr val="002060"/>
                </a:solidFill>
              </a:rPr>
              <a:t>Asymmetric Synthesis</a:t>
            </a:r>
            <a:r>
              <a:rPr lang="en-US" dirty="0" smtClean="0">
                <a:solidFill>
                  <a:srgbClr val="002060"/>
                </a:solidFill>
              </a:rPr>
              <a:t>) (</a:t>
            </a:r>
            <a:r>
              <a:rPr lang="en-US" i="1" dirty="0" smtClean="0">
                <a:solidFill>
                  <a:srgbClr val="002060"/>
                </a:solidFill>
              </a:rPr>
              <a:t>Recrystallization</a:t>
            </a:r>
            <a:r>
              <a:rPr lang="en-US" i="1" dirty="0">
                <a:solidFill>
                  <a:srgbClr val="002060"/>
                </a:solidFill>
              </a:rPr>
              <a:t>, </a:t>
            </a:r>
            <a:r>
              <a:rPr lang="en-US" i="1" dirty="0" smtClean="0">
                <a:solidFill>
                  <a:srgbClr val="002060"/>
                </a:solidFill>
              </a:rPr>
              <a:t/>
            </a:r>
            <a:br>
              <a:rPr lang="en-US" i="1" dirty="0" smtClean="0">
                <a:solidFill>
                  <a:srgbClr val="002060"/>
                </a:solidFill>
              </a:rPr>
            </a:br>
            <a:r>
              <a:rPr lang="en-US" i="1" dirty="0" smtClean="0">
                <a:solidFill>
                  <a:srgbClr val="002060"/>
                </a:solidFill>
              </a:rPr>
              <a:t>GC analysis) </a:t>
            </a:r>
          </a:p>
          <a:p>
            <a:pPr lvl="1">
              <a:buFont typeface="Arial" panose="020B0604020202020204" pitchFamily="34" charset="0"/>
              <a:buChar char="•"/>
            </a:pPr>
            <a:r>
              <a:rPr lang="en-US" b="1" i="1" dirty="0">
                <a:solidFill>
                  <a:srgbClr val="002060"/>
                </a:solidFill>
              </a:rPr>
              <a:t>Meeting 9</a:t>
            </a:r>
            <a:r>
              <a:rPr lang="en-US" b="1" i="1" dirty="0" smtClean="0">
                <a:solidFill>
                  <a:srgbClr val="002060"/>
                </a:solidFill>
              </a:rPr>
              <a:t>: </a:t>
            </a:r>
            <a:r>
              <a:rPr lang="en-US" dirty="0" smtClean="0">
                <a:solidFill>
                  <a:srgbClr val="002060"/>
                </a:solidFill>
              </a:rPr>
              <a:t>Finish </a:t>
            </a:r>
            <a:r>
              <a:rPr lang="en-US" dirty="0">
                <a:solidFill>
                  <a:srgbClr val="002060"/>
                </a:solidFill>
              </a:rPr>
              <a:t>up Grignard </a:t>
            </a:r>
            <a:r>
              <a:rPr lang="en-US" dirty="0" smtClean="0">
                <a:solidFill>
                  <a:srgbClr val="002060"/>
                </a:solidFill>
              </a:rPr>
              <a:t>Reaction/ NMR </a:t>
            </a:r>
            <a:r>
              <a:rPr lang="en-US" dirty="0">
                <a:solidFill>
                  <a:srgbClr val="002060"/>
                </a:solidFill>
              </a:rPr>
              <a:t>Simulations </a:t>
            </a:r>
            <a:r>
              <a:rPr lang="en-US" dirty="0" smtClean="0">
                <a:solidFill>
                  <a:srgbClr val="002060"/>
                </a:solidFill>
              </a:rPr>
              <a:t>(ACD)</a:t>
            </a:r>
            <a:r>
              <a:rPr lang="en-US" b="1" dirty="0" smtClean="0">
                <a:solidFill>
                  <a:srgbClr val="002060"/>
                </a:solidFill>
              </a:rPr>
              <a:t>	</a:t>
            </a:r>
          </a:p>
          <a:p>
            <a:pPr lvl="1">
              <a:buFont typeface="Arial" panose="020B0604020202020204" pitchFamily="34" charset="0"/>
              <a:buChar char="•"/>
            </a:pPr>
            <a:r>
              <a:rPr lang="en-US" b="1" i="1" dirty="0" smtClean="0">
                <a:solidFill>
                  <a:srgbClr val="002060"/>
                </a:solidFill>
              </a:rPr>
              <a:t>Meeting </a:t>
            </a:r>
            <a:r>
              <a:rPr lang="en-US" b="1" i="1" dirty="0">
                <a:solidFill>
                  <a:srgbClr val="002060"/>
                </a:solidFill>
              </a:rPr>
              <a:t>10</a:t>
            </a:r>
            <a:r>
              <a:rPr lang="en-US" b="1" dirty="0" smtClean="0">
                <a:solidFill>
                  <a:srgbClr val="002060"/>
                </a:solidFill>
              </a:rPr>
              <a:t>: </a:t>
            </a:r>
            <a:r>
              <a:rPr lang="en-US" dirty="0" smtClean="0">
                <a:solidFill>
                  <a:srgbClr val="002060"/>
                </a:solidFill>
              </a:rPr>
              <a:t>Clean-up</a:t>
            </a:r>
            <a:r>
              <a:rPr lang="en-US" dirty="0">
                <a:solidFill>
                  <a:srgbClr val="002060"/>
                </a:solidFill>
              </a:rPr>
              <a:t>, </a:t>
            </a:r>
            <a:r>
              <a:rPr lang="en-US" dirty="0" smtClean="0">
                <a:solidFill>
                  <a:srgbClr val="002060"/>
                </a:solidFill>
              </a:rPr>
              <a:t>Check-out, Web Spectra – Combined Spectra Problems </a:t>
            </a:r>
          </a:p>
          <a:p>
            <a:endParaRPr lang="en-US" dirty="0" smtClean="0"/>
          </a:p>
          <a:p>
            <a:endParaRPr lang="en-US" dirty="0"/>
          </a:p>
          <a:p>
            <a:endParaRPr lang="en-US" dirty="0"/>
          </a:p>
          <a:p>
            <a:endParaRPr lang="en-US" dirty="0"/>
          </a:p>
          <a:p>
            <a:endParaRPr lang="en-US" b="1" dirty="0" smtClean="0"/>
          </a:p>
          <a:p>
            <a:endParaRPr lang="en-US" b="1" dirty="0"/>
          </a:p>
          <a:p>
            <a:endParaRPr lang="en-US" b="1" dirty="0"/>
          </a:p>
          <a:p>
            <a:endParaRPr lang="en-US" dirty="0"/>
          </a:p>
        </p:txBody>
      </p:sp>
    </p:spTree>
    <p:extLst>
      <p:ext uri="{BB962C8B-B14F-4D97-AF65-F5344CB8AC3E}">
        <p14:creationId xmlns:p14="http://schemas.microsoft.com/office/powerpoint/2010/main" val="1418817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000" dirty="0" smtClean="0">
                <a:solidFill>
                  <a:srgbClr val="002060"/>
                </a:solidFill>
                <a:latin typeface="Times New Roman" pitchFamily="18" charset="0"/>
                <a:cs typeface="Times New Roman" pitchFamily="18" charset="0"/>
              </a:rPr>
              <a:t>Administrative Issues</a:t>
            </a:r>
            <a:endParaRPr lang="en-US" sz="4000"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a:xfrm>
            <a:off x="457200" y="1524000"/>
            <a:ext cx="8229600" cy="5181600"/>
          </a:xfrm>
        </p:spPr>
        <p:txBody>
          <a:bodyPr>
            <a:normAutofit fontScale="70000" lnSpcReduction="20000"/>
          </a:bodyPr>
          <a:lstStyle/>
          <a:p>
            <a:r>
              <a:rPr lang="en-US" dirty="0" smtClean="0">
                <a:latin typeface="Times New Roman" pitchFamily="18" charset="0"/>
                <a:cs typeface="Times New Roman" pitchFamily="18" charset="0"/>
              </a:rPr>
              <a:t>Make sure that you arrive on time to your first in-lab meeting because if you are more than 15 minutes late, you will lose your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spot </a:t>
            </a:r>
            <a:r>
              <a:rPr lang="en-US" dirty="0" smtClean="0">
                <a:latin typeface="Times New Roman" pitchFamily="18" charset="0"/>
                <a:cs typeface="Times New Roman" pitchFamily="18" charset="0"/>
              </a:rPr>
              <a:t>in the </a:t>
            </a:r>
            <a:r>
              <a:rPr lang="en-US" dirty="0" err="1" smtClean="0">
                <a:latin typeface="Times New Roman" pitchFamily="18" charset="0"/>
                <a:cs typeface="Times New Roman" pitchFamily="18" charset="0"/>
              </a:rPr>
              <a:t>course.Excuses</a:t>
            </a:r>
            <a:r>
              <a:rPr lang="en-US" dirty="0" smtClean="0">
                <a:latin typeface="Times New Roman" pitchFamily="18" charset="0"/>
                <a:cs typeface="Times New Roman" pitchFamily="18" charset="0"/>
              </a:rPr>
              <a:t> do not count later on i.e., “</a:t>
            </a:r>
            <a:r>
              <a:rPr lang="en-US" b="1" i="1" dirty="0" smtClean="0">
                <a:solidFill>
                  <a:schemeClr val="accent5">
                    <a:lumMod val="50000"/>
                  </a:schemeClr>
                </a:solidFill>
                <a:latin typeface="Times New Roman" pitchFamily="18" charset="0"/>
                <a:cs typeface="Times New Roman" pitchFamily="18" charset="0"/>
              </a:rPr>
              <a:t>I did not </a:t>
            </a:r>
            <a:r>
              <a:rPr lang="en-US" b="1" i="1" dirty="0" smtClean="0">
                <a:solidFill>
                  <a:schemeClr val="accent5">
                    <a:lumMod val="50000"/>
                  </a:schemeClr>
                </a:solidFill>
                <a:latin typeface="Times New Roman" pitchFamily="18" charset="0"/>
                <a:cs typeface="Times New Roman" pitchFamily="18" charset="0"/>
              </a:rPr>
              <a:t/>
            </a:r>
            <a:br>
              <a:rPr lang="en-US" b="1" i="1" dirty="0" smtClean="0">
                <a:solidFill>
                  <a:schemeClr val="accent5">
                    <a:lumMod val="50000"/>
                  </a:schemeClr>
                </a:solidFill>
                <a:latin typeface="Times New Roman" pitchFamily="18" charset="0"/>
                <a:cs typeface="Times New Roman" pitchFamily="18" charset="0"/>
              </a:rPr>
            </a:br>
            <a:r>
              <a:rPr lang="en-US" b="1" i="1" dirty="0" smtClean="0">
                <a:solidFill>
                  <a:schemeClr val="accent5">
                    <a:lumMod val="50000"/>
                  </a:schemeClr>
                </a:solidFill>
                <a:latin typeface="Times New Roman" pitchFamily="18" charset="0"/>
                <a:cs typeface="Times New Roman" pitchFamily="18" charset="0"/>
              </a:rPr>
              <a:t>think </a:t>
            </a:r>
            <a:r>
              <a:rPr lang="en-US" b="1" i="1" dirty="0" smtClean="0">
                <a:solidFill>
                  <a:schemeClr val="accent5">
                    <a:lumMod val="50000"/>
                  </a:schemeClr>
                </a:solidFill>
                <a:latin typeface="Times New Roman" pitchFamily="18" charset="0"/>
                <a:cs typeface="Times New Roman" pitchFamily="18" charset="0"/>
              </a:rPr>
              <a:t>that the lab meets during week 1</a:t>
            </a:r>
            <a:r>
              <a:rPr lang="en-US" dirty="0" smtClean="0">
                <a:latin typeface="Times New Roman" pitchFamily="18" charset="0"/>
                <a:cs typeface="Times New Roman" pitchFamily="18" charset="0"/>
              </a:rPr>
              <a:t>” or “</a:t>
            </a:r>
            <a:r>
              <a:rPr lang="en-US" b="1" i="1" dirty="0" smtClean="0">
                <a:solidFill>
                  <a:schemeClr val="accent5">
                    <a:lumMod val="50000"/>
                  </a:schemeClr>
                </a:solidFill>
                <a:latin typeface="Times New Roman" pitchFamily="18" charset="0"/>
                <a:cs typeface="Times New Roman" pitchFamily="18" charset="0"/>
              </a:rPr>
              <a:t>I did not find the lab</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first labs will meet on </a:t>
            </a:r>
            <a:r>
              <a:rPr lang="en-US" b="1" dirty="0" smtClean="0">
                <a:solidFill>
                  <a:srgbClr val="FF0000"/>
                </a:solidFill>
                <a:latin typeface="Times New Roman" pitchFamily="18" charset="0"/>
                <a:cs typeface="Times New Roman" pitchFamily="18" charset="0"/>
              </a:rPr>
              <a:t>1/6/2015 at 1 pm</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Wait-listed students will be accommodated if space becomes available (N&lt;20): chemistry, biochemistry &gt; other majors &gt; extension students, priority in within a group will be given to seniority</a:t>
            </a:r>
          </a:p>
          <a:p>
            <a:r>
              <a:rPr lang="en-US" dirty="0" smtClean="0">
                <a:latin typeface="Times New Roman" pitchFamily="18" charset="0"/>
                <a:cs typeface="Times New Roman" pitchFamily="18" charset="0"/>
              </a:rPr>
              <a:t>If you are added to the roster, the instructor will report you to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department to been enrolled (usually at the end of week 1),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so do not ask about this issue before beginning of meeting 2. </a:t>
            </a:r>
          </a:p>
          <a:p>
            <a:r>
              <a:rPr lang="en-US" dirty="0" smtClean="0">
                <a:latin typeface="Times New Roman" pitchFamily="18" charset="0"/>
                <a:cs typeface="Times New Roman" pitchFamily="18" charset="0"/>
              </a:rPr>
              <a:t>Note that the online quiz system is independent from URSA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and is administered by the instructor! It will not be active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before the end of meeting 1.</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56905475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000" dirty="0" smtClean="0">
                <a:solidFill>
                  <a:srgbClr val="002060"/>
                </a:solidFill>
                <a:latin typeface="Times New Roman" pitchFamily="18" charset="0"/>
                <a:cs typeface="Times New Roman" pitchFamily="18" charset="0"/>
              </a:rPr>
              <a:t>Textbooks/Readers</a:t>
            </a:r>
            <a:endParaRPr lang="en-US" sz="4000"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a:xfrm>
            <a:off x="457200" y="1600200"/>
            <a:ext cx="8382000" cy="4525963"/>
          </a:xfrm>
        </p:spPr>
        <p:txBody>
          <a:bodyPr>
            <a:normAutofit fontScale="77500" lnSpcReduction="20000"/>
          </a:bodyPr>
          <a:lstStyle/>
          <a:p>
            <a:r>
              <a:rPr lang="en-US" dirty="0" smtClean="0">
                <a:latin typeface="Times New Roman" pitchFamily="18" charset="0"/>
                <a:cs typeface="Times New Roman" pitchFamily="18" charset="0"/>
              </a:rPr>
              <a:t>The course reader bundle (= main reader (</a:t>
            </a:r>
            <a:r>
              <a:rPr lang="en-US" b="1" dirty="0" smtClean="0">
                <a:solidFill>
                  <a:srgbClr val="FF0000"/>
                </a:solidFill>
                <a:latin typeface="Times New Roman" pitchFamily="18" charset="0"/>
                <a:cs typeface="Times New Roman" pitchFamily="18" charset="0"/>
              </a:rPr>
              <a:t>dark red</a:t>
            </a:r>
            <a:r>
              <a:rPr lang="en-US" dirty="0" smtClean="0">
                <a:latin typeface="Times New Roman" pitchFamily="18" charset="0"/>
                <a:cs typeface="Times New Roman" pitchFamily="18" charset="0"/>
              </a:rPr>
              <a:t>), the Survival Kit reader (=SKR, </a:t>
            </a:r>
            <a:r>
              <a:rPr lang="en-US" b="1" dirty="0" smtClean="0">
                <a:solidFill>
                  <a:srgbClr val="FF0000"/>
                </a:solidFill>
                <a:latin typeface="Times New Roman" pitchFamily="18" charset="0"/>
                <a:cs typeface="Times New Roman" pitchFamily="18" charset="0"/>
              </a:rPr>
              <a:t>orange</a:t>
            </a:r>
            <a:r>
              <a:rPr lang="en-US" dirty="0" smtClean="0">
                <a:latin typeface="Times New Roman" pitchFamily="18" charset="0"/>
                <a:cs typeface="Times New Roman" pitchFamily="18" charset="0"/>
              </a:rPr>
              <a:t>) and the exam collection  (</a:t>
            </a:r>
            <a:r>
              <a:rPr lang="en-US" b="1" dirty="0" smtClean="0">
                <a:solidFill>
                  <a:srgbClr val="FF0000"/>
                </a:solidFill>
                <a:latin typeface="Times New Roman" pitchFamily="18" charset="0"/>
                <a:cs typeface="Times New Roman" pitchFamily="18" charset="0"/>
              </a:rPr>
              <a:t>light red</a:t>
            </a:r>
            <a:r>
              <a:rPr lang="en-US" dirty="0" smtClean="0">
                <a:latin typeface="Times New Roman" pitchFamily="18" charset="0"/>
                <a:cs typeface="Times New Roman" pitchFamily="18" charset="0"/>
              </a:rPr>
              <a:t>)) is available from Course Reader Materials (1081 Westwood Blvd.) for $60. It is highly advisable to have the latest version (Winter 2015) because this is the basis for the experiments and the quizzes/final exam.</a:t>
            </a:r>
          </a:p>
          <a:p>
            <a:r>
              <a:rPr lang="en-US" dirty="0" smtClean="0">
                <a:latin typeface="Times New Roman" pitchFamily="18" charset="0"/>
                <a:cs typeface="Times New Roman" pitchFamily="18" charset="0"/>
              </a:rPr>
              <a:t>Recommended: </a:t>
            </a:r>
            <a:r>
              <a:rPr lang="en-US" dirty="0" err="1" smtClean="0">
                <a:latin typeface="Times New Roman" pitchFamily="18" charset="0"/>
                <a:cs typeface="Times New Roman" pitchFamily="18" charset="0"/>
              </a:rPr>
              <a:t>Mohrig</a:t>
            </a:r>
            <a:r>
              <a:rPr lang="en-US" dirty="0" smtClean="0">
                <a:latin typeface="Times New Roman" pitchFamily="18" charset="0"/>
                <a:cs typeface="Times New Roman" pitchFamily="18" charset="0"/>
              </a:rPr>
              <a:t> et al., Techniques in Organic Chemistry (online: $33.99 (3</a:t>
            </a:r>
            <a:r>
              <a:rPr lang="en-US" baseline="30000" dirty="0" smtClean="0">
                <a:latin typeface="Times New Roman" pitchFamily="18" charset="0"/>
                <a:cs typeface="Times New Roman" pitchFamily="18" charset="0"/>
              </a:rPr>
              <a:t>rd</a:t>
            </a:r>
            <a:r>
              <a:rPr lang="en-US" dirty="0" smtClean="0">
                <a:latin typeface="Times New Roman" pitchFamily="18" charset="0"/>
                <a:cs typeface="Times New Roman" pitchFamily="18" charset="0"/>
              </a:rPr>
              <a:t> edition, 360 days) or $43.99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(4</a:t>
            </a:r>
            <a:r>
              <a:rPr lang="en-US" baseline="30000" dirty="0" smtClean="0">
                <a:latin typeface="Times New Roman" pitchFamily="18" charset="0"/>
                <a:cs typeface="Times New Roman" pitchFamily="18" charset="0"/>
              </a:rPr>
              <a:t>th</a:t>
            </a:r>
            <a:r>
              <a:rPr lang="en-US" dirty="0" smtClean="0">
                <a:latin typeface="Times New Roman" pitchFamily="18" charset="0"/>
                <a:cs typeface="Times New Roman" pitchFamily="18" charset="0"/>
              </a:rPr>
              <a:t> edition, 180 days) via </a:t>
            </a:r>
            <a:r>
              <a:rPr lang="en-US" dirty="0" err="1" smtClean="0">
                <a:latin typeface="Times New Roman" pitchFamily="18" charset="0"/>
                <a:cs typeface="Times New Roman" pitchFamily="18" charset="0"/>
              </a:rPr>
              <a:t>coursesmart</a:t>
            </a:r>
            <a:r>
              <a:rPr lang="en-US" dirty="0" smtClean="0">
                <a:latin typeface="Times New Roman" pitchFamily="18" charset="0"/>
                <a:cs typeface="Times New Roman" pitchFamily="18" charset="0"/>
              </a:rPr>
              <a:t>), most students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usually have a copy already if they were recently enrolled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in Chem 30AL </a:t>
            </a:r>
          </a:p>
          <a:p>
            <a:r>
              <a:rPr lang="en-US" dirty="0" smtClean="0">
                <a:latin typeface="Times New Roman" pitchFamily="18" charset="0"/>
                <a:cs typeface="Times New Roman" pitchFamily="18" charset="0"/>
              </a:rPr>
              <a:t>Organic textbook for reference i.e., Brown and Foote, </a:t>
            </a:r>
            <a:r>
              <a:rPr lang="en-US" dirty="0" err="1" smtClean="0">
                <a:latin typeface="Times New Roman" pitchFamily="18" charset="0"/>
                <a:cs typeface="Times New Roman" pitchFamily="18" charset="0"/>
              </a:rPr>
              <a:t>McMurry</a:t>
            </a:r>
            <a:r>
              <a:rPr lang="en-US" dirty="0" smtClean="0">
                <a:latin typeface="Times New Roman" pitchFamily="18" charset="0"/>
                <a:cs typeface="Times New Roman" pitchFamily="18" charset="0"/>
              </a:rPr>
              <a:t>, Wade, </a:t>
            </a:r>
            <a:r>
              <a:rPr lang="en-US" dirty="0" err="1" smtClean="0">
                <a:latin typeface="Times New Roman" pitchFamily="18" charset="0"/>
                <a:cs typeface="Times New Roman" pitchFamily="18" charset="0"/>
              </a:rPr>
              <a:t>Vollhardt</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Schore</a:t>
            </a:r>
            <a:r>
              <a:rPr lang="en-US" dirty="0" smtClean="0">
                <a:latin typeface="Times New Roman" pitchFamily="18" charset="0"/>
                <a:cs typeface="Times New Roman" pitchFamily="18" charset="0"/>
              </a:rPr>
              <a:t>, etc.</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98693783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000" dirty="0" smtClean="0">
                <a:solidFill>
                  <a:srgbClr val="002060"/>
                </a:solidFill>
                <a:latin typeface="Times New Roman" pitchFamily="18" charset="0"/>
                <a:cs typeface="Times New Roman" pitchFamily="18" charset="0"/>
              </a:rPr>
              <a:t>Preparation for In-lab Meeting I</a:t>
            </a:r>
            <a:endParaRPr lang="en-US" sz="4000"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a:xfrm>
            <a:off x="381000" y="1371600"/>
            <a:ext cx="8305800" cy="5029200"/>
          </a:xfrm>
        </p:spPr>
        <p:txBody>
          <a:bodyPr>
            <a:noAutofit/>
          </a:bodyPr>
          <a:lstStyle/>
          <a:p>
            <a:r>
              <a:rPr lang="en-US" sz="2000" b="1" dirty="0" smtClean="0">
                <a:latin typeface="Times New Roman" pitchFamily="18" charset="0"/>
                <a:cs typeface="Times New Roman" pitchFamily="18" charset="0"/>
              </a:rPr>
              <a:t>Pre-lab write-up (for more details consult your TA)</a:t>
            </a:r>
          </a:p>
          <a:p>
            <a:pPr lvl="1">
              <a:buFont typeface="Arial" panose="020B0604020202020204" pitchFamily="34" charset="0"/>
              <a:buChar char="•"/>
            </a:pPr>
            <a:r>
              <a:rPr lang="en-US" sz="2000" dirty="0" smtClean="0">
                <a:solidFill>
                  <a:srgbClr val="000066"/>
                </a:solidFill>
                <a:latin typeface="Times New Roman" pitchFamily="18" charset="0"/>
                <a:cs typeface="Times New Roman" pitchFamily="18" charset="0"/>
              </a:rPr>
              <a:t>Title</a:t>
            </a:r>
          </a:p>
          <a:p>
            <a:pPr lvl="1">
              <a:buFont typeface="Arial" panose="020B0604020202020204" pitchFamily="34" charset="0"/>
              <a:buChar char="•"/>
            </a:pPr>
            <a:r>
              <a:rPr lang="en-US" sz="2000" dirty="0" smtClean="0">
                <a:solidFill>
                  <a:srgbClr val="000066"/>
                </a:solidFill>
                <a:latin typeface="Times New Roman" pitchFamily="18" charset="0"/>
                <a:cs typeface="Times New Roman" pitchFamily="18" charset="0"/>
              </a:rPr>
              <a:t>Purpose</a:t>
            </a:r>
          </a:p>
          <a:p>
            <a:pPr lvl="1">
              <a:buFont typeface="Arial" panose="020B0604020202020204" pitchFamily="34" charset="0"/>
              <a:buChar char="•"/>
            </a:pPr>
            <a:r>
              <a:rPr lang="en-US" sz="2000" dirty="0" smtClean="0">
                <a:solidFill>
                  <a:srgbClr val="000066"/>
                </a:solidFill>
                <a:latin typeface="Times New Roman" pitchFamily="18" charset="0"/>
                <a:cs typeface="Times New Roman" pitchFamily="18" charset="0"/>
              </a:rPr>
              <a:t>Introduction (balanced chemical equations, mechanism, </a:t>
            </a:r>
            <a:br>
              <a:rPr lang="en-US" sz="2000" dirty="0" smtClean="0">
                <a:solidFill>
                  <a:srgbClr val="000066"/>
                </a:solidFill>
                <a:latin typeface="Times New Roman" pitchFamily="18" charset="0"/>
                <a:cs typeface="Times New Roman" pitchFamily="18" charset="0"/>
              </a:rPr>
            </a:br>
            <a:r>
              <a:rPr lang="en-US" sz="2000" dirty="0" smtClean="0">
                <a:solidFill>
                  <a:srgbClr val="000066"/>
                </a:solidFill>
                <a:latin typeface="Times New Roman" pitchFamily="18" charset="0"/>
                <a:cs typeface="Times New Roman" pitchFamily="18" charset="0"/>
              </a:rPr>
              <a:t>key steps in the procedure)</a:t>
            </a:r>
          </a:p>
          <a:p>
            <a:pPr lvl="1">
              <a:buFont typeface="Arial" panose="020B0604020202020204" pitchFamily="34" charset="0"/>
              <a:buChar char="•"/>
            </a:pPr>
            <a:r>
              <a:rPr lang="en-US" sz="2000" dirty="0" smtClean="0">
                <a:solidFill>
                  <a:srgbClr val="000066"/>
                </a:solidFill>
                <a:latin typeface="Times New Roman" pitchFamily="18" charset="0"/>
                <a:cs typeface="Times New Roman" pitchFamily="18" charset="0"/>
              </a:rPr>
              <a:t>Detailed procedure</a:t>
            </a:r>
          </a:p>
          <a:p>
            <a:pPr lvl="1">
              <a:buFont typeface="Arial" panose="020B0604020202020204" pitchFamily="34" charset="0"/>
              <a:buChar char="•"/>
            </a:pPr>
            <a:r>
              <a:rPr lang="en-US" sz="2000" dirty="0" smtClean="0">
                <a:solidFill>
                  <a:srgbClr val="000066"/>
                </a:solidFill>
                <a:latin typeface="Times New Roman" pitchFamily="18" charset="0"/>
                <a:cs typeface="Times New Roman" pitchFamily="18" charset="0"/>
              </a:rPr>
              <a:t>Safety information of </a:t>
            </a:r>
            <a:r>
              <a:rPr lang="en-US" sz="2000" i="1" dirty="0" smtClean="0">
                <a:solidFill>
                  <a:srgbClr val="000066"/>
                </a:solidFill>
                <a:latin typeface="Times New Roman" pitchFamily="18" charset="0"/>
                <a:cs typeface="Times New Roman" pitchFamily="18" charset="0"/>
              </a:rPr>
              <a:t>ALL</a:t>
            </a:r>
            <a:r>
              <a:rPr lang="en-US" sz="2000" dirty="0" smtClean="0">
                <a:solidFill>
                  <a:srgbClr val="000066"/>
                </a:solidFill>
                <a:latin typeface="Times New Roman" pitchFamily="18" charset="0"/>
                <a:cs typeface="Times New Roman" pitchFamily="18" charset="0"/>
              </a:rPr>
              <a:t> chemicals used in the project</a:t>
            </a:r>
          </a:p>
          <a:p>
            <a:pPr lvl="1">
              <a:buFont typeface="Arial" panose="020B0604020202020204" pitchFamily="34" charset="0"/>
              <a:buChar char="•"/>
            </a:pPr>
            <a:r>
              <a:rPr lang="en-US" sz="2000" dirty="0" smtClean="0">
                <a:solidFill>
                  <a:srgbClr val="000066"/>
                </a:solidFill>
                <a:latin typeface="Times New Roman" pitchFamily="18" charset="0"/>
                <a:cs typeface="Times New Roman" pitchFamily="18" charset="0"/>
              </a:rPr>
              <a:t>Physical properties of </a:t>
            </a:r>
            <a:r>
              <a:rPr lang="en-US" sz="2000" i="1" dirty="0" smtClean="0">
                <a:solidFill>
                  <a:srgbClr val="000066"/>
                </a:solidFill>
                <a:latin typeface="Times New Roman" pitchFamily="18" charset="0"/>
                <a:cs typeface="Times New Roman" pitchFamily="18" charset="0"/>
              </a:rPr>
              <a:t>ALL</a:t>
            </a:r>
            <a:r>
              <a:rPr lang="en-US" sz="2000" dirty="0" smtClean="0">
                <a:solidFill>
                  <a:srgbClr val="000066"/>
                </a:solidFill>
                <a:latin typeface="Times New Roman" pitchFamily="18" charset="0"/>
                <a:cs typeface="Times New Roman" pitchFamily="18" charset="0"/>
              </a:rPr>
              <a:t> chemicals (melting point, boiling point, solubility, etc.)</a:t>
            </a:r>
          </a:p>
          <a:p>
            <a:pPr lvl="1">
              <a:buFont typeface="Arial" panose="020B0604020202020204" pitchFamily="34" charset="0"/>
              <a:buChar char="•"/>
            </a:pPr>
            <a:r>
              <a:rPr lang="en-US" sz="2000" dirty="0" smtClean="0">
                <a:solidFill>
                  <a:srgbClr val="000066"/>
                </a:solidFill>
                <a:latin typeface="Times New Roman" pitchFamily="18" charset="0"/>
                <a:cs typeface="Times New Roman" pitchFamily="18" charset="0"/>
              </a:rPr>
              <a:t>Spectroscopic information (Xerox copy of infrared spectra (reactants and product) have to be included)</a:t>
            </a:r>
          </a:p>
          <a:p>
            <a:pPr lvl="1">
              <a:buFont typeface="Arial" panose="020B0604020202020204" pitchFamily="34" charset="0"/>
              <a:buChar char="•"/>
            </a:pPr>
            <a:r>
              <a:rPr lang="en-US" sz="2000" dirty="0" smtClean="0">
                <a:solidFill>
                  <a:srgbClr val="000066"/>
                </a:solidFill>
                <a:latin typeface="Times New Roman" pitchFamily="18" charset="0"/>
                <a:cs typeface="Times New Roman" pitchFamily="18" charset="0"/>
              </a:rPr>
              <a:t>Reference section</a:t>
            </a:r>
          </a:p>
          <a:p>
            <a:pPr lvl="1">
              <a:buFont typeface="Arial" panose="020B0604020202020204" pitchFamily="34" charset="0"/>
              <a:buChar char="•"/>
            </a:pPr>
            <a:r>
              <a:rPr lang="en-US" sz="2000" dirty="0" smtClean="0">
                <a:solidFill>
                  <a:srgbClr val="000066"/>
                </a:solidFill>
                <a:latin typeface="Times New Roman" pitchFamily="18" charset="0"/>
                <a:cs typeface="Times New Roman" pitchFamily="18" charset="0"/>
              </a:rPr>
              <a:t>Answers to pre-lab questions posted on the course website </a:t>
            </a:r>
            <a:br>
              <a:rPr lang="en-US" sz="2000" dirty="0" smtClean="0">
                <a:solidFill>
                  <a:srgbClr val="000066"/>
                </a:solidFill>
                <a:latin typeface="Times New Roman" pitchFamily="18" charset="0"/>
                <a:cs typeface="Times New Roman" pitchFamily="18" charset="0"/>
              </a:rPr>
            </a:br>
            <a:r>
              <a:rPr lang="en-US" sz="2000" dirty="0" smtClean="0">
                <a:solidFill>
                  <a:srgbClr val="000066"/>
                </a:solidFill>
                <a:latin typeface="Times New Roman" pitchFamily="18" charset="0"/>
                <a:cs typeface="Times New Roman" pitchFamily="18" charset="0"/>
              </a:rPr>
              <a:t>(for sample report see SKR 9)</a:t>
            </a:r>
          </a:p>
        </p:txBody>
      </p:sp>
    </p:spTree>
    <p:extLst>
      <p:ext uri="{BB962C8B-B14F-4D97-AF65-F5344CB8AC3E}">
        <p14:creationId xmlns:p14="http://schemas.microsoft.com/office/powerpoint/2010/main" val="213357987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 calcmode="lin" valueType="num">
                                      <p:cBhvr additive="base">
                                        <p:cTn id="6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sz="4400" dirty="0">
                <a:solidFill>
                  <a:srgbClr val="002060"/>
                </a:solidFill>
                <a:latin typeface="Times New Roman" pitchFamily="18" charset="0"/>
                <a:cs typeface="Times New Roman" pitchFamily="18" charset="0"/>
              </a:rPr>
              <a:t>Preparation for </a:t>
            </a:r>
            <a:r>
              <a:rPr lang="en-US" sz="4400" dirty="0" smtClean="0">
                <a:solidFill>
                  <a:srgbClr val="002060"/>
                </a:solidFill>
                <a:latin typeface="Times New Roman" pitchFamily="18" charset="0"/>
                <a:cs typeface="Times New Roman" pitchFamily="18" charset="0"/>
              </a:rPr>
              <a:t>In-lab Meeting II</a:t>
            </a:r>
            <a:endParaRPr lang="en-US" dirty="0"/>
          </a:p>
        </p:txBody>
      </p:sp>
      <p:sp>
        <p:nvSpPr>
          <p:cNvPr id="2" name="Content Placeholder 1"/>
          <p:cNvSpPr>
            <a:spLocks noGrp="1"/>
          </p:cNvSpPr>
          <p:nvPr>
            <p:ph idx="1"/>
          </p:nvPr>
        </p:nvSpPr>
        <p:spPr>
          <a:xfrm>
            <a:off x="457200" y="1524000"/>
            <a:ext cx="8382000" cy="4572000"/>
          </a:xfrm>
        </p:spPr>
        <p:txBody>
          <a:bodyPr>
            <a:normAutofit fontScale="77500" lnSpcReduction="20000"/>
          </a:bodyPr>
          <a:lstStyle/>
          <a:p>
            <a:r>
              <a:rPr lang="en-US" b="1" dirty="0" smtClean="0">
                <a:solidFill>
                  <a:srgbClr val="660033"/>
                </a:solidFill>
              </a:rPr>
              <a:t>Online quizzes</a:t>
            </a:r>
          </a:p>
          <a:p>
            <a:pPr lvl="1">
              <a:buFont typeface="Arial" panose="020B0604020202020204" pitchFamily="34" charset="0"/>
              <a:buChar char="•"/>
            </a:pPr>
            <a:r>
              <a:rPr lang="en-US" dirty="0">
                <a:solidFill>
                  <a:srgbClr val="660033"/>
                </a:solidFill>
                <a:latin typeface="Times New Roman" pitchFamily="18" charset="0"/>
                <a:cs typeface="Times New Roman" pitchFamily="18" charset="0"/>
              </a:rPr>
              <a:t>Take the online quiz if is required </a:t>
            </a:r>
            <a:r>
              <a:rPr lang="en-US" dirty="0" smtClean="0">
                <a:solidFill>
                  <a:srgbClr val="660033"/>
                </a:solidFill>
                <a:latin typeface="Times New Roman" pitchFamily="18" charset="0"/>
                <a:cs typeface="Times New Roman" pitchFamily="18" charset="0"/>
              </a:rPr>
              <a:t>(meeting 2 through meeting 8) </a:t>
            </a:r>
            <a:r>
              <a:rPr lang="en-US" dirty="0">
                <a:solidFill>
                  <a:srgbClr val="660033"/>
                </a:solidFill>
                <a:latin typeface="Times New Roman" pitchFamily="18" charset="0"/>
                <a:cs typeface="Times New Roman" pitchFamily="18" charset="0"/>
              </a:rPr>
              <a:t>until </a:t>
            </a:r>
            <a:r>
              <a:rPr lang="en-US" b="1" dirty="0">
                <a:solidFill>
                  <a:srgbClr val="660033"/>
                </a:solidFill>
                <a:latin typeface="Times New Roman" pitchFamily="18" charset="0"/>
                <a:cs typeface="Times New Roman" pitchFamily="18" charset="0"/>
              </a:rPr>
              <a:t>60 minutes </a:t>
            </a:r>
            <a:r>
              <a:rPr lang="en-US" dirty="0">
                <a:solidFill>
                  <a:srgbClr val="660033"/>
                </a:solidFill>
                <a:latin typeface="Times New Roman" pitchFamily="18" charset="0"/>
                <a:cs typeface="Times New Roman" pitchFamily="18" charset="0"/>
              </a:rPr>
              <a:t>before your in-lab meeting. </a:t>
            </a:r>
            <a:r>
              <a:rPr lang="en-US" dirty="0" smtClean="0">
                <a:solidFill>
                  <a:srgbClr val="660033"/>
                </a:solidFill>
                <a:latin typeface="Times New Roman" pitchFamily="18" charset="0"/>
                <a:cs typeface="Times New Roman" pitchFamily="18" charset="0"/>
              </a:rPr>
              <a:t>However, it </a:t>
            </a:r>
            <a:r>
              <a:rPr lang="en-US" dirty="0">
                <a:solidFill>
                  <a:srgbClr val="660033"/>
                </a:solidFill>
                <a:latin typeface="Times New Roman" pitchFamily="18" charset="0"/>
                <a:cs typeface="Times New Roman" pitchFamily="18" charset="0"/>
              </a:rPr>
              <a:t>is not advisable to wait until 12 pm </a:t>
            </a:r>
            <a:r>
              <a:rPr lang="en-US" dirty="0" smtClean="0">
                <a:solidFill>
                  <a:srgbClr val="660033"/>
                </a:solidFill>
                <a:latin typeface="Times New Roman" pitchFamily="18" charset="0"/>
                <a:cs typeface="Times New Roman" pitchFamily="18" charset="0"/>
              </a:rPr>
              <a:t>to </a:t>
            </a:r>
            <a:r>
              <a:rPr lang="en-US" dirty="0">
                <a:solidFill>
                  <a:srgbClr val="660033"/>
                </a:solidFill>
                <a:latin typeface="Times New Roman" pitchFamily="18" charset="0"/>
                <a:cs typeface="Times New Roman" pitchFamily="18" charset="0"/>
              </a:rPr>
              <a:t>take the online </a:t>
            </a:r>
            <a:r>
              <a:rPr lang="en-US" dirty="0" smtClean="0">
                <a:solidFill>
                  <a:srgbClr val="660033"/>
                </a:solidFill>
                <a:latin typeface="Times New Roman" pitchFamily="18" charset="0"/>
                <a:cs typeface="Times New Roman" pitchFamily="18" charset="0"/>
              </a:rPr>
              <a:t>quiz</a:t>
            </a:r>
            <a:r>
              <a:rPr lang="en-US" dirty="0">
                <a:solidFill>
                  <a:srgbClr val="660033"/>
                </a:solidFill>
                <a:latin typeface="Times New Roman" pitchFamily="18" charset="0"/>
                <a:cs typeface="Times New Roman" pitchFamily="18" charset="0"/>
              </a:rPr>
              <a:t> </a:t>
            </a:r>
            <a:r>
              <a:rPr lang="en-US" dirty="0" smtClean="0">
                <a:solidFill>
                  <a:srgbClr val="660033"/>
                </a:solidFill>
                <a:latin typeface="Times New Roman" pitchFamily="18" charset="0"/>
                <a:cs typeface="Times New Roman" pitchFamily="18" charset="0"/>
              </a:rPr>
              <a:t>in case technically difficulties arise.</a:t>
            </a:r>
          </a:p>
          <a:p>
            <a:pPr lvl="1">
              <a:buFont typeface="Arial" panose="020B0604020202020204" pitchFamily="34" charset="0"/>
              <a:buChar char="•"/>
            </a:pPr>
            <a:r>
              <a:rPr lang="en-US" dirty="0" smtClean="0">
                <a:solidFill>
                  <a:srgbClr val="660033"/>
                </a:solidFill>
                <a:latin typeface="Times New Roman" pitchFamily="18" charset="0"/>
                <a:cs typeface="Times New Roman" pitchFamily="18" charset="0"/>
              </a:rPr>
              <a:t>The </a:t>
            </a:r>
            <a:r>
              <a:rPr lang="en-US" dirty="0">
                <a:solidFill>
                  <a:srgbClr val="660033"/>
                </a:solidFill>
                <a:latin typeface="Times New Roman" pitchFamily="18" charset="0"/>
                <a:cs typeface="Times New Roman" pitchFamily="18" charset="0"/>
              </a:rPr>
              <a:t>link to the online quiz is posted on </a:t>
            </a:r>
            <a:r>
              <a:rPr lang="en-US" dirty="0" smtClean="0">
                <a:solidFill>
                  <a:srgbClr val="660033"/>
                </a:solidFill>
                <a:latin typeface="Times New Roman" pitchFamily="18" charset="0"/>
                <a:cs typeface="Times New Roman" pitchFamily="18" charset="0"/>
              </a:rPr>
              <a:t>the homework </a:t>
            </a:r>
            <a:r>
              <a:rPr lang="en-US" dirty="0">
                <a:solidFill>
                  <a:srgbClr val="660033"/>
                </a:solidFill>
                <a:latin typeface="Times New Roman" pitchFamily="18" charset="0"/>
                <a:cs typeface="Times New Roman" pitchFamily="18" charset="0"/>
              </a:rPr>
              <a:t>assignment. </a:t>
            </a:r>
            <a:endParaRPr lang="en-US" dirty="0" smtClean="0">
              <a:solidFill>
                <a:srgbClr val="660033"/>
              </a:solidFill>
              <a:latin typeface="Times New Roman" pitchFamily="18" charset="0"/>
              <a:cs typeface="Times New Roman" pitchFamily="18" charset="0"/>
            </a:endParaRPr>
          </a:p>
          <a:p>
            <a:pPr lvl="1">
              <a:buFont typeface="Arial" panose="020B0604020202020204" pitchFamily="34" charset="0"/>
              <a:buChar char="•"/>
            </a:pPr>
            <a:r>
              <a:rPr lang="en-US" dirty="0" smtClean="0">
                <a:solidFill>
                  <a:srgbClr val="660033"/>
                </a:solidFill>
                <a:latin typeface="Times New Roman" pitchFamily="18" charset="0"/>
                <a:cs typeface="Times New Roman" pitchFamily="18" charset="0"/>
              </a:rPr>
              <a:t>Note </a:t>
            </a:r>
            <a:r>
              <a:rPr lang="en-US" dirty="0">
                <a:solidFill>
                  <a:srgbClr val="660033"/>
                </a:solidFill>
                <a:latin typeface="Times New Roman" pitchFamily="18" charset="0"/>
                <a:cs typeface="Times New Roman" pitchFamily="18" charset="0"/>
              </a:rPr>
              <a:t>that even though you can view/print the online quiz several times, you can take the quiz only once. </a:t>
            </a:r>
            <a:endParaRPr lang="en-US" dirty="0" smtClean="0">
              <a:solidFill>
                <a:srgbClr val="660033"/>
              </a:solidFill>
              <a:latin typeface="Times New Roman" pitchFamily="18" charset="0"/>
              <a:cs typeface="Times New Roman" pitchFamily="18" charset="0"/>
            </a:endParaRPr>
          </a:p>
          <a:p>
            <a:pPr lvl="1">
              <a:buFont typeface="Arial" panose="020B0604020202020204" pitchFamily="34" charset="0"/>
              <a:buChar char="•"/>
            </a:pPr>
            <a:r>
              <a:rPr lang="en-US" dirty="0" smtClean="0">
                <a:solidFill>
                  <a:srgbClr val="660033"/>
                </a:solidFill>
                <a:latin typeface="Times New Roman" pitchFamily="18" charset="0"/>
                <a:cs typeface="Times New Roman" pitchFamily="18" charset="0"/>
              </a:rPr>
              <a:t>No </a:t>
            </a:r>
            <a:r>
              <a:rPr lang="en-US" dirty="0">
                <a:solidFill>
                  <a:srgbClr val="660033"/>
                </a:solidFill>
                <a:latin typeface="Times New Roman" pitchFamily="18" charset="0"/>
                <a:cs typeface="Times New Roman" pitchFamily="18" charset="0"/>
              </a:rPr>
              <a:t>answer keys will  be posted. If you have problems with the quizzes (less than 7 points), you should see the teaching assistant or the instructor to clarify topics before you attend the lab. </a:t>
            </a:r>
            <a:endParaRPr lang="en-US" dirty="0" smtClean="0">
              <a:solidFill>
                <a:srgbClr val="660033"/>
              </a:solidFill>
              <a:latin typeface="Times New Roman" pitchFamily="18" charset="0"/>
              <a:cs typeface="Times New Roman" pitchFamily="18" charset="0"/>
            </a:endParaRPr>
          </a:p>
          <a:p>
            <a:pPr lvl="1">
              <a:buFont typeface="Arial" panose="020B0604020202020204" pitchFamily="34" charset="0"/>
              <a:buChar char="•"/>
            </a:pPr>
            <a:r>
              <a:rPr lang="en-US" b="1" dirty="0" smtClean="0">
                <a:solidFill>
                  <a:srgbClr val="C00000"/>
                </a:solidFill>
                <a:latin typeface="Times New Roman" pitchFamily="18" charset="0"/>
                <a:cs typeface="Times New Roman" pitchFamily="18" charset="0"/>
              </a:rPr>
              <a:t>The first quiz will not be active before 1/9/2015 at 2 pm due </a:t>
            </a:r>
            <a:br>
              <a:rPr lang="en-US" b="1" dirty="0" smtClean="0">
                <a:solidFill>
                  <a:srgbClr val="C00000"/>
                </a:solidFill>
                <a:latin typeface="Times New Roman" pitchFamily="18" charset="0"/>
                <a:cs typeface="Times New Roman" pitchFamily="18" charset="0"/>
              </a:rPr>
            </a:br>
            <a:r>
              <a:rPr lang="en-US" b="1" dirty="0" smtClean="0">
                <a:solidFill>
                  <a:srgbClr val="C00000"/>
                </a:solidFill>
                <a:latin typeface="Times New Roman" pitchFamily="18" charset="0"/>
                <a:cs typeface="Times New Roman" pitchFamily="18" charset="0"/>
              </a:rPr>
              <a:t>to enrollment issues. Please check early if you can log on to </a:t>
            </a:r>
            <a:br>
              <a:rPr lang="en-US" b="1" dirty="0" smtClean="0">
                <a:solidFill>
                  <a:srgbClr val="C00000"/>
                </a:solidFill>
                <a:latin typeface="Times New Roman" pitchFamily="18" charset="0"/>
                <a:cs typeface="Times New Roman" pitchFamily="18" charset="0"/>
              </a:rPr>
            </a:br>
            <a:r>
              <a:rPr lang="en-US" b="1" dirty="0" smtClean="0">
                <a:solidFill>
                  <a:srgbClr val="C00000"/>
                </a:solidFill>
                <a:latin typeface="Times New Roman" pitchFamily="18" charset="0"/>
                <a:cs typeface="Times New Roman" pitchFamily="18" charset="0"/>
              </a:rPr>
              <a:t>the system so that any problems can be resolved if needed.</a:t>
            </a:r>
            <a:endParaRPr lang="en-US" b="1" dirty="0">
              <a:solidFill>
                <a:srgbClr val="C00000"/>
              </a:solidFill>
            </a:endParaRPr>
          </a:p>
        </p:txBody>
      </p:sp>
    </p:spTree>
    <p:extLst>
      <p:ext uri="{BB962C8B-B14F-4D97-AF65-F5344CB8AC3E}">
        <p14:creationId xmlns:p14="http://schemas.microsoft.com/office/powerpoint/2010/main" val="430786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sz="4400" dirty="0">
                <a:solidFill>
                  <a:srgbClr val="002060"/>
                </a:solidFill>
                <a:latin typeface="Times New Roman" pitchFamily="18" charset="0"/>
                <a:cs typeface="Times New Roman" pitchFamily="18" charset="0"/>
              </a:rPr>
              <a:t>Preparation for </a:t>
            </a:r>
            <a:r>
              <a:rPr lang="en-US" sz="4400" dirty="0" smtClean="0">
                <a:solidFill>
                  <a:srgbClr val="002060"/>
                </a:solidFill>
                <a:latin typeface="Times New Roman" pitchFamily="18" charset="0"/>
                <a:cs typeface="Times New Roman" pitchFamily="18" charset="0"/>
              </a:rPr>
              <a:t>In-lab Meeting III</a:t>
            </a:r>
            <a:endParaRPr lang="en-US" dirty="0"/>
          </a:p>
        </p:txBody>
      </p:sp>
      <p:sp>
        <p:nvSpPr>
          <p:cNvPr id="2" name="Content Placeholder 1"/>
          <p:cNvSpPr>
            <a:spLocks noGrp="1"/>
          </p:cNvSpPr>
          <p:nvPr>
            <p:ph idx="1"/>
          </p:nvPr>
        </p:nvSpPr>
        <p:spPr/>
        <p:txBody>
          <a:bodyPr/>
          <a:lstStyle/>
          <a:p>
            <a:r>
              <a:rPr lang="en-US" sz="2800" b="1" dirty="0">
                <a:solidFill>
                  <a:srgbClr val="C00000"/>
                </a:solidFill>
                <a:latin typeface="Times New Roman" pitchFamily="18" charset="0"/>
                <a:cs typeface="Times New Roman" pitchFamily="18" charset="0"/>
              </a:rPr>
              <a:t>Bottom line: The better you understand what you are about to do, the easier it will be in the lab. If you put in the time beforehand, you will be less stressed in the lab. Copying reports from friends/room mates, etc. might safe time initially, but it will show in the end (=final exam), where many of these students have experienced a Waterloo in the final exams.</a:t>
            </a:r>
          </a:p>
          <a:p>
            <a:endParaRPr lang="en-US" dirty="0"/>
          </a:p>
        </p:txBody>
      </p:sp>
    </p:spTree>
    <p:extLst>
      <p:ext uri="{BB962C8B-B14F-4D97-AF65-F5344CB8AC3E}">
        <p14:creationId xmlns:p14="http://schemas.microsoft.com/office/powerpoint/2010/main" val="30635525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000" dirty="0" smtClean="0">
                <a:solidFill>
                  <a:srgbClr val="002060"/>
                </a:solidFill>
                <a:latin typeface="Times New Roman" pitchFamily="18" charset="0"/>
                <a:cs typeface="Times New Roman" pitchFamily="18" charset="0"/>
              </a:rPr>
              <a:t>Grades</a:t>
            </a:r>
            <a:endParaRPr lang="en-US" sz="4000" dirty="0">
              <a:solidFill>
                <a:srgbClr val="002060"/>
              </a:solidFill>
              <a:latin typeface="Times New Roman" pitchFamily="18" charset="0"/>
              <a:cs typeface="Times New Roman" pitchFamily="18" charset="0"/>
            </a:endParaRPr>
          </a:p>
        </p:txBody>
      </p:sp>
      <p:sp>
        <p:nvSpPr>
          <p:cNvPr id="2" name="Content Placeholder 1"/>
          <p:cNvSpPr>
            <a:spLocks noGrp="1"/>
          </p:cNvSpPr>
          <p:nvPr>
            <p:ph idx="1"/>
          </p:nvPr>
        </p:nvSpPr>
        <p:spPr>
          <a:xfrm>
            <a:off x="457200" y="1524000"/>
            <a:ext cx="8077200" cy="5105400"/>
          </a:xfrm>
        </p:spPr>
        <p:txBody>
          <a:bodyPr>
            <a:normAutofit fontScale="62500" lnSpcReduction="20000"/>
          </a:bodyPr>
          <a:lstStyle/>
          <a:p>
            <a:r>
              <a:rPr lang="en-US" dirty="0" smtClean="0">
                <a:latin typeface="Times New Roman" pitchFamily="18" charset="0"/>
                <a:cs typeface="Times New Roman" pitchFamily="18" charset="0"/>
              </a:rPr>
              <a:t>In-lab quiz (20 points max, starting meeting 2, seven total)</a:t>
            </a:r>
          </a:p>
          <a:p>
            <a:r>
              <a:rPr lang="en-US" dirty="0" smtClean="0">
                <a:latin typeface="Times New Roman" pitchFamily="18" charset="0"/>
                <a:cs typeface="Times New Roman" pitchFamily="18" charset="0"/>
              </a:rPr>
              <a:t>Online quiz (10 points max, starting meeting 2, seven total)</a:t>
            </a:r>
          </a:p>
          <a:p>
            <a:r>
              <a:rPr lang="en-US" dirty="0" smtClean="0">
                <a:latin typeface="Times New Roman" pitchFamily="18" charset="0"/>
                <a:cs typeface="Times New Roman" pitchFamily="18" charset="0"/>
              </a:rPr>
              <a:t>Infrared assignment (40 points max, due </a:t>
            </a:r>
            <a:r>
              <a:rPr lang="en-US" b="1" dirty="0" smtClean="0">
                <a:solidFill>
                  <a:srgbClr val="C00000"/>
                </a:solidFill>
                <a:latin typeface="Times New Roman" pitchFamily="18" charset="0"/>
                <a:cs typeface="Times New Roman" pitchFamily="18" charset="0"/>
              </a:rPr>
              <a:t>January 23, 2015 at 4:30 pm</a:t>
            </a:r>
            <a:r>
              <a:rPr lang="en-US" dirty="0" smtClean="0">
                <a:latin typeface="Times New Roman" pitchFamily="18" charset="0"/>
                <a:cs typeface="Times New Roman" pitchFamily="18" charset="0"/>
              </a:rPr>
              <a:t>, no late submissions will be accepted)</a:t>
            </a:r>
          </a:p>
          <a:p>
            <a:r>
              <a:rPr lang="en-US" dirty="0" smtClean="0">
                <a:latin typeface="Times New Roman" pitchFamily="18" charset="0"/>
                <a:cs typeface="Times New Roman" pitchFamily="18" charset="0"/>
              </a:rPr>
              <a:t>Extra credit project (20 points= 5 points pre-lab + 15 points report, no late submissions will be accepted)</a:t>
            </a:r>
          </a:p>
          <a:p>
            <a:r>
              <a:rPr lang="en-US" dirty="0" smtClean="0">
                <a:latin typeface="Times New Roman" pitchFamily="18" charset="0"/>
                <a:cs typeface="Times New Roman" pitchFamily="18" charset="0"/>
              </a:rPr>
              <a:t>Library assignment (10 points, </a:t>
            </a:r>
            <a:r>
              <a:rPr lang="en-US" dirty="0">
                <a:latin typeface="Times New Roman" pitchFamily="18" charset="0"/>
                <a:cs typeface="Times New Roman" pitchFamily="18" charset="0"/>
              </a:rPr>
              <a:t>no late submissions will be accepted)</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Lab notebook (20 points max, due immediately after final exam)</a:t>
            </a:r>
          </a:p>
          <a:p>
            <a:r>
              <a:rPr lang="en-US" dirty="0" smtClean="0">
                <a:latin typeface="Times New Roman" pitchFamily="18" charset="0"/>
                <a:cs typeface="Times New Roman" pitchFamily="18" charset="0"/>
              </a:rPr>
              <a:t>Pre-lab (5 points max)</a:t>
            </a:r>
          </a:p>
          <a:p>
            <a:r>
              <a:rPr lang="en-US" dirty="0" smtClean="0">
                <a:latin typeface="Times New Roman" pitchFamily="18" charset="0"/>
                <a:cs typeface="Times New Roman" pitchFamily="18" charset="0"/>
              </a:rPr>
              <a:t>Post-lab (5 points max, no post-lab questions!)</a:t>
            </a:r>
          </a:p>
          <a:p>
            <a:r>
              <a:rPr lang="en-US" dirty="0" smtClean="0">
                <a:latin typeface="Times New Roman" pitchFamily="18" charset="0"/>
                <a:cs typeface="Times New Roman" pitchFamily="18" charset="0"/>
              </a:rPr>
              <a:t>TA/Instructor evaluation (10 points max per meeting, average student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7-8 points)</a:t>
            </a:r>
          </a:p>
          <a:p>
            <a:r>
              <a:rPr lang="en-US" dirty="0" smtClean="0">
                <a:latin typeface="Times New Roman" pitchFamily="18" charset="0"/>
                <a:cs typeface="Times New Roman" pitchFamily="18" charset="0"/>
              </a:rPr>
              <a:t>Final Exam (</a:t>
            </a:r>
            <a:r>
              <a:rPr lang="en-US" b="1" dirty="0" smtClean="0">
                <a:solidFill>
                  <a:srgbClr val="990000"/>
                </a:solidFill>
                <a:latin typeface="Times New Roman" pitchFamily="18" charset="0"/>
                <a:cs typeface="Times New Roman" pitchFamily="18" charset="0"/>
              </a:rPr>
              <a:t>March 18</a:t>
            </a:r>
            <a:r>
              <a:rPr lang="en-US" b="1" smtClean="0">
                <a:solidFill>
                  <a:srgbClr val="990000"/>
                </a:solidFill>
                <a:latin typeface="Times New Roman" pitchFamily="18" charset="0"/>
                <a:cs typeface="Times New Roman" pitchFamily="18" charset="0"/>
              </a:rPr>
              <a:t>, 2015 </a:t>
            </a:r>
            <a:r>
              <a:rPr lang="en-US" b="1" dirty="0" smtClean="0">
                <a:solidFill>
                  <a:srgbClr val="990000"/>
                </a:solidFill>
                <a:latin typeface="Times New Roman" pitchFamily="18" charset="0"/>
                <a:cs typeface="Times New Roman" pitchFamily="18" charset="0"/>
              </a:rPr>
              <a:t>from 3:00-6:00 pm, room </a:t>
            </a:r>
            <a:r>
              <a:rPr lang="en-US" b="1" dirty="0" err="1" smtClean="0">
                <a:solidFill>
                  <a:srgbClr val="990000"/>
                </a:solidFill>
                <a:latin typeface="Times New Roman" pitchFamily="18" charset="0"/>
                <a:cs typeface="Times New Roman" pitchFamily="18" charset="0"/>
              </a:rPr>
              <a:t>tba</a:t>
            </a:r>
            <a:r>
              <a:rPr lang="en-US" dirty="0" smtClean="0">
                <a:latin typeface="Times New Roman" pitchFamily="18" charset="0"/>
                <a:cs typeface="Times New Roman" pitchFamily="18" charset="0"/>
              </a:rPr>
              <a:t>)</a:t>
            </a:r>
            <a:r>
              <a:rPr lang="en-US" b="1" dirty="0" smtClean="0">
                <a:solidFill>
                  <a:srgbClr val="990000"/>
                </a:solidFill>
                <a:latin typeface="Times New Roman" pitchFamily="18" charset="0"/>
                <a:cs typeface="Times New Roman" pitchFamily="18" charset="0"/>
              </a:rPr>
              <a:t> </a:t>
            </a:r>
            <a:br>
              <a:rPr lang="en-US" b="1" dirty="0" smtClean="0">
                <a:solidFill>
                  <a:srgbClr val="990000"/>
                </a:solidFill>
                <a:latin typeface="Times New Roman" pitchFamily="18" charset="0"/>
                <a:cs typeface="Times New Roman" pitchFamily="18" charset="0"/>
              </a:rPr>
            </a:br>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210 points </a:t>
            </a:r>
            <a:r>
              <a:rPr lang="en-US" dirty="0" smtClean="0">
                <a:latin typeface="Times New Roman" pitchFamily="18" charset="0"/>
                <a:cs typeface="Times New Roman" pitchFamily="18" charset="0"/>
              </a:rPr>
              <a:t>max).</a:t>
            </a:r>
            <a:r>
              <a:rPr lang="en-US" dirty="0" smtClean="0">
                <a:solidFill>
                  <a:srgbClr val="C00000"/>
                </a:solidFill>
                <a:latin typeface="Times New Roman" pitchFamily="18" charset="0"/>
                <a:cs typeface="Times New Roman" pitchFamily="18" charset="0"/>
              </a:rPr>
              <a:t> </a:t>
            </a:r>
            <a:r>
              <a:rPr lang="en-US" b="1" dirty="0" smtClean="0">
                <a:solidFill>
                  <a:srgbClr val="C00000"/>
                </a:solidFill>
                <a:latin typeface="Times New Roman" pitchFamily="18" charset="0"/>
                <a:cs typeface="Times New Roman" pitchFamily="18" charset="0"/>
              </a:rPr>
              <a:t>There will be no make-up final exam. </a:t>
            </a:r>
          </a:p>
          <a:p>
            <a:r>
              <a:rPr lang="en-US" b="1" dirty="0" smtClean="0">
                <a:solidFill>
                  <a:srgbClr val="C00000"/>
                </a:solidFill>
                <a:latin typeface="Times New Roman" pitchFamily="18" charset="0"/>
                <a:cs typeface="Times New Roman" pitchFamily="18" charset="0"/>
              </a:rPr>
              <a:t>Bottom line: Both the in-lab portion and the final exam have to be passed to pass the course. In order to get a high grade in the course, the student has to perform very well in both portions, not just in one portion.</a:t>
            </a:r>
            <a:endParaRPr lang="en-US"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3565097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barn(inVertical)">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barn(inVertical)">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barn(inVertical)">
                                      <p:cBhvr>
                                        <p:cTn id="57"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2063</TotalTime>
  <Words>729</Words>
  <Application>Microsoft Office PowerPoint</Application>
  <PresentationFormat>On-screen Show (4:3)</PresentationFormat>
  <Paragraphs>74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Lecture 1a</vt:lpstr>
      <vt:lpstr>Course Overview I</vt:lpstr>
      <vt:lpstr>Course Overview II</vt:lpstr>
      <vt:lpstr>Administrative Issues</vt:lpstr>
      <vt:lpstr>Textbooks/Readers</vt:lpstr>
      <vt:lpstr>Preparation for In-lab Meeting I</vt:lpstr>
      <vt:lpstr>Preparation for In-lab Meeting II</vt:lpstr>
      <vt:lpstr>Preparation for In-lab Meeting III</vt:lpstr>
      <vt:lpstr>Grades</vt:lpstr>
      <vt:lpstr>Instructor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 30BL – Lecture 1b</dc:title>
  <dc:creator>A. Bacher</dc:creator>
  <cp:lastModifiedBy>Alf Bacher</cp:lastModifiedBy>
  <cp:revision>131</cp:revision>
  <dcterms:created xsi:type="dcterms:W3CDTF">2010-09-14T23:40:55Z</dcterms:created>
  <dcterms:modified xsi:type="dcterms:W3CDTF">2015-01-02T17:52:10Z</dcterms:modified>
</cp:coreProperties>
</file>