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66"/>
    <a:srgbClr val="663300"/>
    <a:srgbClr val="FF3300"/>
    <a:srgbClr val="FFFF00"/>
    <a:srgbClr val="FFFF21"/>
    <a:srgbClr val="FF99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4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4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35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56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0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8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5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0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2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72C2-6A03-47F4-B8FB-492AD257FE51}" type="datetimeFigureOut">
              <a:rPr lang="en-US" smtClean="0"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2B650-82FB-4E44-9EAF-18D97BD0C1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3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gi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14732"/>
            <a:ext cx="8305800" cy="1004668"/>
          </a:xfrm>
        </p:spPr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 1</a:t>
            </a:r>
            <a:endParaRPr lang="en-US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95600"/>
            <a:ext cx="8305800" cy="3429000"/>
          </a:xfrm>
        </p:spPr>
        <p:txBody>
          <a:bodyPr/>
          <a:lstStyle/>
          <a:p>
            <a:r>
              <a:rPr lang="en-US" sz="3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Benzoin Condensation</a:t>
            </a:r>
            <a:endParaRPr lang="en-US" sz="3600" b="1" i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626250"/>
              </p:ext>
            </p:extLst>
          </p:nvPr>
        </p:nvGraphicFramePr>
        <p:xfrm>
          <a:off x="990600" y="3962400"/>
          <a:ext cx="7361223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CS ChemDraw Drawing" r:id="rId3" imgW="6484296" imgH="1430907" progId="ChemDraw.Document.6.0">
                  <p:embed/>
                </p:oleObj>
              </mc:Choice>
              <mc:Fallback>
                <p:oleObj name="CS ChemDraw Drawing" r:id="rId3" imgW="6484296" imgH="143090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3962400"/>
                        <a:ext cx="7361223" cy="164592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1587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696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cs typeface="Times New Roman" pitchFamily="18" charset="0"/>
              </a:rPr>
              <a:t>Introduction</a:t>
            </a:r>
            <a:endParaRPr lang="en-US" sz="40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Enzymes catalyze organic reaction in biological systems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high stereo-,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chemoselectivity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reactions can be rationalized by the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lock-and-key model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Enzymes can be classified into six classes depending on the type of reaction being catalyzed: hydrolases, isomerases, ligases,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lyases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oxidoreductases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transferases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Often a coenzyme, which is a small organic molecule (i.e., many vitamins), or a cofactor like metal ions (i.e., zinc, magnesium, iron, manganese, copper, selenium) are required as well for the enzyme to function properly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reaction conditions like the temperature, the pH-value, the salinity,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substrate, etc. are very important in these reactions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257516"/>
              </p:ext>
            </p:extLst>
          </p:nvPr>
        </p:nvGraphicFramePr>
        <p:xfrm>
          <a:off x="5791200" y="2451078"/>
          <a:ext cx="1535042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" name="CS ChemDraw Drawing" r:id="rId3" imgW="988709" imgH="1060240" progId="ChemDraw.Document.6.0">
                  <p:embed/>
                </p:oleObj>
              </mc:Choice>
              <mc:Fallback>
                <p:oleObj name="CS ChemDraw Drawing" r:id="rId3" imgW="988709" imgH="10602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1200" y="2451078"/>
                        <a:ext cx="1535042" cy="164592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74" name="Picture 54" descr="http://flatworldknowledge.lardbucket.org/books/the-basics-of-general-organic-and-biological-chemistry/section_21/11aacd29092c2bf6edd10e57800cb799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9" t="6506" r="2678" b="6506"/>
          <a:stretch/>
        </p:blipFill>
        <p:spPr bwMode="auto">
          <a:xfrm>
            <a:off x="1066800" y="2451078"/>
            <a:ext cx="4245482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05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Benzoin Condensation using Cyanide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572000"/>
          </a:xfrm>
        </p:spPr>
        <p:txBody>
          <a:bodyPr>
            <a:noAutofit/>
          </a:bodyPr>
          <a:lstStyle/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The reaction can be carried out by using cyanide ions as catalyst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The cyanide ion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nucleophilically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attacks the carbonyl group leading to an </a:t>
            </a:r>
            <a:r>
              <a:rPr lang="en-US" sz="17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umpolung</a:t>
            </a:r>
            <a:r>
              <a:rPr lang="en-US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of the carbonyl group. 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The reaction is much faster than the coenzyme catalyzed reaction (30 min vs. 72 h), </a:t>
            </a:r>
            <a:br>
              <a:rPr lang="en-US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but it requires a better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hood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and a much more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experienced experimenter</a:t>
            </a:r>
          </a:p>
          <a:p>
            <a:r>
              <a:rPr lang="en-US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Problems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possible formation of hydrogen cyanide (HCN) if the pH-value was not properly controlled (</a:t>
            </a: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pK</a:t>
            </a:r>
            <a:r>
              <a:rPr lang="en-US" sz="16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9.2) during the reaction or workup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Hydrogen cyanide has a low boiling point (25 </a:t>
            </a:r>
            <a:r>
              <a:rPr lang="en-US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highly toxic (LD</a:t>
            </a:r>
            <a:r>
              <a:rPr lang="en-US" sz="16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~500 mg/m</a:t>
            </a:r>
            <a:r>
              <a:rPr lang="en-US" sz="1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for 1 minute inhalation, doses over 3000 mg/m</a:t>
            </a:r>
            <a:r>
              <a:rPr lang="en-US" sz="1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immediately fatal).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About 10-20 % of humans cannot smell the compound (bitter almond) due to a genetic trait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63374"/>
              </p:ext>
            </p:extLst>
          </p:nvPr>
        </p:nvGraphicFramePr>
        <p:xfrm>
          <a:off x="2362200" y="1752600"/>
          <a:ext cx="422911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CS ChemDraw Drawing" r:id="rId3" imgW="4993802" imgH="1619609" progId="ChemDraw.Document.6.0">
                  <p:embed/>
                </p:oleObj>
              </mc:Choice>
              <mc:Fallback>
                <p:oleObj name="CS ChemDraw Drawing" r:id="rId3" imgW="4993802" imgH="161960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1752600"/>
                        <a:ext cx="4229110" cy="13716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93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Benzoin Condensation using Thiamine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0060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Thiamine consists of a pyrimidine (two nitrogen atoms in benzene ring) and a thiazole ring (nitrogen and sulfur atom in five-membered ring)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lab uses the hydrochloride, which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is ionic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and </a:t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dissolves well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water (~100 g/100 mL), but poorly </a:t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95 % ethanol (~1 g/100 mL).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highlighted proton (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is removed from the </a:t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hydrochloride by the hydroxide ion (pK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=4.8). </a:t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This hydrogen is much more acidic because of the</a:t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adjacent nitrogen atom that bears a positive charge (without the positive charge it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would be pK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~30) 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Thiamine itself is </a:t>
            </a:r>
            <a:r>
              <a:rPr lang="en-US" sz="2200" b="1" dirty="0" smtClean="0">
                <a:ln>
                  <a:solidFill>
                    <a:srgbClr val="FFFF66">
                      <a:alpha val="0"/>
                    </a:srgbClr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pale yellow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and not very stable in its free form (heat, UV and base sensitive)</a:t>
            </a:r>
          </a:p>
          <a:p>
            <a:endParaRPr lang="en-US" sz="2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772400" y="3276600"/>
            <a:ext cx="1676400" cy="243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39529"/>
              </p:ext>
            </p:extLst>
          </p:nvPr>
        </p:nvGraphicFramePr>
        <p:xfrm>
          <a:off x="6738446" y="2438400"/>
          <a:ext cx="2253154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CS ChemDraw Drawing" r:id="rId3" imgW="2869389" imgH="2883110" progId="ChemDraw.Document.6.0">
                  <p:embed/>
                </p:oleObj>
              </mc:Choice>
              <mc:Fallback>
                <p:oleObj name="CS ChemDraw Drawing" r:id="rId3" imgW="2869389" imgH="288311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38446" y="2438400"/>
                        <a:ext cx="2253154" cy="2286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93638" y="2590800"/>
            <a:ext cx="235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⁄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7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Green Chemistry Aspects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thiamine-based benzoin condensation is “greener” in many ways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Safer chemicals are used which reduces the dangers in cases of accidents: </a:t>
            </a:r>
            <a:r>
              <a:rPr lang="en-US" i="1" dirty="0" smtClean="0">
                <a:solidFill>
                  <a:srgbClr val="002060"/>
                </a:solidFill>
              </a:rPr>
              <a:t>no cyanide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Dangerous waste prevention: </a:t>
            </a:r>
            <a:r>
              <a:rPr lang="en-US" i="1" dirty="0" smtClean="0">
                <a:solidFill>
                  <a:srgbClr val="002060"/>
                </a:solidFill>
              </a:rPr>
              <a:t>no cyanide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Higher energy efficiency: </a:t>
            </a:r>
            <a:r>
              <a:rPr lang="en-US" i="1" dirty="0" smtClean="0">
                <a:solidFill>
                  <a:srgbClr val="002060"/>
                </a:solidFill>
              </a:rPr>
              <a:t>no reflux required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3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1181100"/>
            <a:ext cx="7391400" cy="495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140043"/>
              </p:ext>
            </p:extLst>
          </p:nvPr>
        </p:nvGraphicFramePr>
        <p:xfrm>
          <a:off x="1752600" y="1600200"/>
          <a:ext cx="6192838" cy="457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CS ChemDraw Drawing" r:id="rId3" imgW="7677555" imgH="5658389" progId="ChemDraw.Document.6.0">
                  <p:embed/>
                </p:oleObj>
              </mc:Choice>
              <mc:Fallback>
                <p:oleObj name="CS ChemDraw Drawing" r:id="rId3" imgW="7677555" imgH="5658389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00200"/>
                        <a:ext cx="6192838" cy="4579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Benzoin Condensation - Mechanism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24201" y="3048000"/>
            <a:ext cx="914400" cy="914400"/>
          </a:xfrm>
          <a:prstGeom prst="roundRect">
            <a:avLst/>
          </a:prstGeom>
          <a:noFill/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228374" y="1600200"/>
            <a:ext cx="886425" cy="73152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858000" y="1600200"/>
            <a:ext cx="914400" cy="73152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343400" y="4953000"/>
            <a:ext cx="1752600" cy="97536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49329" y="2755002"/>
            <a:ext cx="1822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C00000"/>
                </a:solidFill>
              </a:rPr>
              <a:t>Breslow</a:t>
            </a:r>
            <a:r>
              <a:rPr lang="en-US" sz="1400" b="1" dirty="0" smtClean="0">
                <a:solidFill>
                  <a:srgbClr val="C00000"/>
                </a:solidFill>
              </a:rPr>
              <a:t> intermediate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2" name="Arc 1"/>
          <p:cNvSpPr/>
          <p:nvPr/>
        </p:nvSpPr>
        <p:spPr>
          <a:xfrm>
            <a:off x="4724400" y="1295400"/>
            <a:ext cx="2743200" cy="990600"/>
          </a:xfrm>
          <a:prstGeom prst="arc">
            <a:avLst>
              <a:gd name="adj1" fmla="val 10914547"/>
              <a:gd name="adj2" fmla="val 0"/>
            </a:avLst>
          </a:prstGeom>
          <a:ln>
            <a:solidFill>
              <a:srgbClr val="C0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cxnSp>
        <p:nvCxnSpPr>
          <p:cNvPr id="12" name="Elbow Connector 11"/>
          <p:cNvCxnSpPr/>
          <p:nvPr/>
        </p:nvCxnSpPr>
        <p:spPr>
          <a:xfrm rot="5400000" flipH="1" flipV="1">
            <a:off x="3148039" y="2350591"/>
            <a:ext cx="1082040" cy="312778"/>
          </a:xfrm>
          <a:prstGeom prst="bentConnector3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1371600" y="2971800"/>
            <a:ext cx="1524000" cy="685800"/>
          </a:xfrm>
          <a:prstGeom prst="arc">
            <a:avLst>
              <a:gd name="adj1" fmla="val 15921404"/>
              <a:gd name="adj2" fmla="val 127788"/>
            </a:avLst>
          </a:prstGeom>
          <a:ln>
            <a:solidFill>
              <a:srgbClr val="C00000"/>
            </a:solidFill>
            <a:headEnd type="triangle" w="sm" len="med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/>
          <p:cNvSpPr/>
          <p:nvPr/>
        </p:nvSpPr>
        <p:spPr>
          <a:xfrm rot="8457846">
            <a:off x="7205432" y="2780541"/>
            <a:ext cx="190500" cy="202905"/>
          </a:xfrm>
          <a:prstGeom prst="arc">
            <a:avLst>
              <a:gd name="adj1" fmla="val 16200000"/>
              <a:gd name="adj2" fmla="val 5914873"/>
            </a:avLst>
          </a:prstGeom>
          <a:ln>
            <a:solidFill>
              <a:srgbClr val="C00000"/>
            </a:solidFill>
            <a:headEnd type="triangle" w="sm" len="med"/>
            <a:tailEnd type="none"/>
          </a:ln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8457846">
            <a:off x="7310332" y="3051913"/>
            <a:ext cx="190500" cy="202905"/>
          </a:xfrm>
          <a:prstGeom prst="arc">
            <a:avLst>
              <a:gd name="adj1" fmla="val 16200000"/>
              <a:gd name="adj2" fmla="val 5914873"/>
            </a:avLst>
          </a:prstGeom>
          <a:ln>
            <a:solidFill>
              <a:srgbClr val="C00000"/>
            </a:solidFill>
            <a:headEnd type="triangle" w="sm" len="med"/>
            <a:tailEnd type="none"/>
          </a:ln>
          <a:scene3d>
            <a:camera prst="orthographicFront">
              <a:rot lat="0" lon="0" rev="19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0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9" grpId="0" animBg="1"/>
      <p:bldP spid="18" grpId="0"/>
      <p:bldP spid="2" grpId="0" animBg="1"/>
      <p:bldP spid="11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Experimental I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Dissolve the thiamine hydrochloride in water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95 % ethanol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 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sodium hydroxide solution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benzaldehyde and mix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well</a:t>
            </a: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Seal the flask with parafilm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Label the flask and store it in the drawer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Come back to the lab after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2-3 days to check if crystals did form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9096"/>
            <a:ext cx="4059936" cy="45720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sz="3600" dirty="0"/>
          </a:p>
          <a:p>
            <a:r>
              <a:rPr lang="en-US" dirty="0" smtClean="0">
                <a:solidFill>
                  <a:srgbClr val="663300"/>
                </a:solidFill>
              </a:rPr>
              <a:t>Why is 95 % ethanol added?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Which observation you make?</a:t>
            </a:r>
          </a:p>
          <a:p>
            <a:endParaRPr lang="en-US" sz="2300" dirty="0" smtClean="0">
              <a:solidFill>
                <a:srgbClr val="663300"/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What are you looking for here?</a:t>
            </a:r>
          </a:p>
          <a:p>
            <a:endParaRPr lang="en-US" sz="3600" dirty="0" smtClean="0">
              <a:solidFill>
                <a:srgbClr val="663300"/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Why is this necessary?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3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What can be done if </a:t>
            </a:r>
            <a:br>
              <a:rPr lang="en-US" dirty="0" smtClean="0">
                <a:solidFill>
                  <a:srgbClr val="663300"/>
                </a:solidFill>
              </a:rPr>
            </a:br>
            <a:r>
              <a:rPr lang="en-US" dirty="0" smtClean="0">
                <a:solidFill>
                  <a:srgbClr val="663300"/>
                </a:solidFill>
              </a:rPr>
              <a:t>no crystals formed?</a:t>
            </a:r>
          </a:p>
          <a:p>
            <a:endParaRPr lang="en-US" dirty="0">
              <a:solidFill>
                <a:srgbClr val="663300"/>
              </a:solidFill>
            </a:endParaRPr>
          </a:p>
          <a:p>
            <a:endParaRPr lang="en-US" dirty="0" smtClean="0">
              <a:solidFill>
                <a:srgbClr val="663300"/>
              </a:solidFill>
            </a:endParaRPr>
          </a:p>
          <a:p>
            <a:endParaRPr lang="en-US" dirty="0" smtClean="0">
              <a:solidFill>
                <a:srgbClr val="663300"/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7124" y="3181290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n>
                  <a:solidFill>
                    <a:srgbClr val="FFFF66">
                      <a:alpha val="0"/>
                    </a:srgbClr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Pale </a:t>
            </a:r>
            <a:r>
              <a:rPr lang="en-US" sz="2000" b="1" dirty="0">
                <a:ln>
                  <a:solidFill>
                    <a:srgbClr val="FFFF66">
                      <a:alpha val="0"/>
                    </a:srgbClr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yellow </a:t>
            </a:r>
            <a:r>
              <a:rPr lang="en-US" sz="2000" b="1" dirty="0" smtClean="0">
                <a:ln>
                  <a:solidFill>
                    <a:srgbClr val="FFFF66">
                      <a:alpha val="0"/>
                    </a:srgbClr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3790890"/>
            <a:ext cx="2648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Homogeneous mixture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48484" y="5692914"/>
            <a:ext cx="32049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Scratching with a glass rod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on the </a:t>
            </a:r>
            <a:r>
              <a:rPr lang="en-US" sz="2000" b="1" u="sng" dirty="0" smtClean="0">
                <a:solidFill>
                  <a:srgbClr val="FF0000"/>
                </a:solidFill>
              </a:rPr>
              <a:t>inside</a:t>
            </a:r>
            <a:r>
              <a:rPr lang="en-US" sz="2000" b="1" dirty="0" smtClean="0">
                <a:solidFill>
                  <a:srgbClr val="FF0000"/>
                </a:solidFill>
              </a:rPr>
              <a:t> of the flask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7760" y="4549914"/>
            <a:ext cx="3366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reduce the oxidation of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benzaldehyde to benzoic acid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7760" y="2495490"/>
            <a:ext cx="4083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lower the polarity of the solution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605057"/>
              </p:ext>
            </p:extLst>
          </p:nvPr>
        </p:nvGraphicFramePr>
        <p:xfrm>
          <a:off x="8229600" y="4927715"/>
          <a:ext cx="68580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CS ChemDraw Drawing" r:id="rId3" imgW="1028430" imgH="2014268" progId="ChemDraw.Document.6.0">
                  <p:embed/>
                </p:oleObj>
              </mc:Choice>
              <mc:Fallback>
                <p:oleObj name="CS ChemDraw Drawing" r:id="rId3" imgW="1028430" imgH="201426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29600" y="4927715"/>
                        <a:ext cx="685800" cy="13430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97" descr="I sense chemistry emoticon (Flirting emoticons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91200"/>
            <a:ext cx="8572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2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Experimental II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4832350" cy="45720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Place the flask with crystals in an ice-bath (=plenty of water with some ice cubes for additional cooling)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Isolate the solids using vacuum filtration (view the corresponding video on the course website and take the online quiz!)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forget to place the neoprene adapter between </a:t>
            </a:r>
            <a:b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filter flask and the Hirsch funnel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filter paper used for the Hirsch funnel is about </a:t>
            </a:r>
            <a:b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½ inch in diameter (Do not waste them!)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Wash the crystals with a small portions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ice-cold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water and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ice-cold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95 % ethanol (1-2 mL as needed to obtain a white solid!)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After sucking air through the crystals, place them on a watch glass or in an open beaker to allow them to dry until the next meeting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Characterization: yield, infrared spectrum (ATR, review procedure in SKR and online) and melting point are both acquired during meeting 3 after drying the solid very thoroughly in an open beaker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6967" y="1447800"/>
            <a:ext cx="3658433" cy="274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>
            <a:lum contrast="19000"/>
          </a:blip>
          <a:srcRect/>
          <a:stretch>
            <a:fillRect/>
          </a:stretch>
        </p:blipFill>
        <p:spPr bwMode="auto">
          <a:xfrm>
            <a:off x="5384800" y="2286000"/>
            <a:ext cx="635000" cy="53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64694" y="2743200"/>
            <a:ext cx="1059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Neoprene 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adapter</a:t>
            </a:r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21928" y="2743200"/>
            <a:ext cx="936072" cy="334626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4" cstate="print">
            <a:lum bright="-40000" contrast="60000"/>
          </a:blip>
          <a:srcRect/>
          <a:stretch>
            <a:fillRect/>
          </a:stretch>
        </p:blipFill>
        <p:spPr bwMode="auto">
          <a:xfrm>
            <a:off x="5289550" y="4267200"/>
            <a:ext cx="1187450" cy="111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5" t="20069" r="135" b="9921"/>
          <a:stretch/>
        </p:blipFill>
        <p:spPr bwMode="auto">
          <a:xfrm rot="5400000">
            <a:off x="6295729" y="4494191"/>
            <a:ext cx="1094062" cy="640080"/>
          </a:xfrm>
          <a:prstGeom prst="rec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9962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Melting point</a:t>
            </a:r>
          </a:p>
          <a:p>
            <a:r>
              <a:rPr lang="en-US" sz="2400" b="1" dirty="0" smtClean="0"/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Obtained using ATR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latin typeface="Symbol" panose="05050102010706020507" pitchFamily="18" charset="2"/>
              </a:rPr>
              <a:t>n</a:t>
            </a:r>
            <a:r>
              <a:rPr lang="en-US" sz="2000" dirty="0" smtClean="0">
                <a:solidFill>
                  <a:srgbClr val="C00000"/>
                </a:solidFill>
              </a:rPr>
              <a:t>(C=O)=1677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  <a:latin typeface="Symbol" panose="05050102010706020507" pitchFamily="18" charset="2"/>
              </a:rPr>
              <a:t>n</a:t>
            </a:r>
            <a:r>
              <a:rPr lang="en-US" sz="2000" dirty="0" smtClean="0">
                <a:solidFill>
                  <a:srgbClr val="006600"/>
                </a:solidFill>
              </a:rPr>
              <a:t>(OH)=3377, 3408 cm</a:t>
            </a:r>
            <a:r>
              <a:rPr lang="en-US" sz="2000" baseline="30000" dirty="0" smtClean="0">
                <a:solidFill>
                  <a:srgbClr val="00660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63300"/>
                </a:solidFill>
                <a:latin typeface="Symbol" panose="05050102010706020507" pitchFamily="18" charset="2"/>
              </a:rPr>
              <a:t>n</a:t>
            </a:r>
            <a:r>
              <a:rPr lang="en-US" sz="2000" dirty="0" smtClean="0">
                <a:solidFill>
                  <a:srgbClr val="663300"/>
                </a:solidFill>
              </a:rPr>
              <a:t>(CH, </a:t>
            </a:r>
            <a:r>
              <a:rPr lang="en-US" sz="2000" i="1" dirty="0" smtClean="0">
                <a:solidFill>
                  <a:srgbClr val="663300"/>
                </a:solidFill>
              </a:rPr>
              <a:t>sp</a:t>
            </a:r>
            <a:r>
              <a:rPr lang="en-US" sz="2000" i="1" baseline="30000" dirty="0" smtClean="0">
                <a:solidFill>
                  <a:srgbClr val="663300"/>
                </a:solidFill>
              </a:rPr>
              <a:t>2</a:t>
            </a:r>
            <a:r>
              <a:rPr lang="en-US" sz="2000" dirty="0" smtClean="0">
                <a:solidFill>
                  <a:srgbClr val="663300"/>
                </a:solidFill>
              </a:rPr>
              <a:t>)=3062, 3027 </a:t>
            </a:r>
            <a:r>
              <a:rPr lang="en-US" sz="2000" dirty="0">
                <a:solidFill>
                  <a:srgbClr val="663300"/>
                </a:solidFill>
              </a:rPr>
              <a:t>cm</a:t>
            </a:r>
            <a:r>
              <a:rPr lang="en-US" sz="2000" baseline="30000" dirty="0">
                <a:solidFill>
                  <a:srgbClr val="66330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Symbol" panose="05050102010706020507" pitchFamily="18" charset="2"/>
              </a:rPr>
              <a:t>n</a:t>
            </a:r>
            <a:r>
              <a:rPr lang="en-US" sz="2000" dirty="0">
                <a:solidFill>
                  <a:srgbClr val="0070C0"/>
                </a:solidFill>
              </a:rPr>
              <a:t>(CH, </a:t>
            </a:r>
            <a:r>
              <a:rPr lang="en-US" sz="2000" i="1" dirty="0" smtClean="0">
                <a:solidFill>
                  <a:srgbClr val="0070C0"/>
                </a:solidFill>
              </a:rPr>
              <a:t>sp</a:t>
            </a:r>
            <a:r>
              <a:rPr lang="en-US" sz="2000" i="1" baseline="30000" dirty="0" smtClean="0">
                <a:solidFill>
                  <a:srgbClr val="0070C0"/>
                </a:solidFill>
              </a:rPr>
              <a:t>3</a:t>
            </a:r>
            <a:r>
              <a:rPr lang="en-US" sz="2000" dirty="0" smtClean="0">
                <a:solidFill>
                  <a:srgbClr val="0070C0"/>
                </a:solidFill>
              </a:rPr>
              <a:t>)=2933 cm</a:t>
            </a:r>
            <a:r>
              <a:rPr lang="en-US" sz="2000" baseline="30000" dirty="0" smtClean="0">
                <a:solidFill>
                  <a:srgbClr val="0070C0"/>
                </a:solidFill>
              </a:rPr>
              <a:t>-1</a:t>
            </a:r>
          </a:p>
          <a:p>
            <a:r>
              <a:rPr lang="en-US" sz="2400" dirty="0" smtClean="0"/>
              <a:t>Note that the X-ray structure of the</a:t>
            </a:r>
            <a:br>
              <a:rPr lang="en-US" sz="2400" dirty="0" smtClean="0"/>
            </a:br>
            <a:r>
              <a:rPr lang="en-US" sz="2400" dirty="0" smtClean="0"/>
              <a:t>unsubstituted benzoin does not display </a:t>
            </a:r>
            <a:br>
              <a:rPr lang="en-US" sz="2400" dirty="0" smtClean="0"/>
            </a:br>
            <a:r>
              <a:rPr lang="en-US" sz="2400" dirty="0" smtClean="0"/>
              <a:t>any </a:t>
            </a:r>
            <a:r>
              <a:rPr lang="en-US" sz="2400" i="1" dirty="0" smtClean="0"/>
              <a:t>intramolecular </a:t>
            </a:r>
            <a:r>
              <a:rPr lang="en-US" sz="2400" dirty="0" smtClean="0"/>
              <a:t>hydrogen bonds but</a:t>
            </a:r>
            <a:br>
              <a:rPr lang="en-US" sz="2400" dirty="0" smtClean="0"/>
            </a:br>
            <a:r>
              <a:rPr lang="en-US" sz="2400" i="1" dirty="0" smtClean="0"/>
              <a:t>intermolecular </a:t>
            </a:r>
            <a:r>
              <a:rPr lang="en-US" sz="2400" dirty="0" smtClean="0"/>
              <a:t>hydrogen bonds with the 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dirty="0" smtClean="0"/>
              <a:t>carbonyl group of neighboring benzoin </a:t>
            </a:r>
            <a:br>
              <a:rPr lang="en-US" sz="2400" dirty="0" smtClean="0"/>
            </a:br>
            <a:r>
              <a:rPr lang="en-US" sz="2400" dirty="0" smtClean="0"/>
              <a:t>molecules</a:t>
            </a:r>
            <a:endParaRPr lang="en-US" sz="2400" baseline="30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70000"/>
                    </a14:imgEffect>
                  </a14:imgLayer>
                </a14:imgProps>
              </a:ext>
            </a:extLst>
          </a:blip>
          <a:srcRect r="805"/>
          <a:stretch/>
        </p:blipFill>
        <p:spPr bwMode="auto">
          <a:xfrm>
            <a:off x="4495800" y="1828800"/>
            <a:ext cx="4519654" cy="23774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5257800" y="3429000"/>
            <a:ext cx="0" cy="381000"/>
          </a:xfrm>
          <a:prstGeom prst="straightConnector1">
            <a:avLst/>
          </a:prstGeom>
          <a:ln w="12700">
            <a:solidFill>
              <a:srgbClr val="0066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577840" y="2514600"/>
            <a:ext cx="0" cy="381000"/>
          </a:xfrm>
          <a:prstGeom prst="straightConnector1">
            <a:avLst/>
          </a:prstGeom>
          <a:ln>
            <a:solidFill>
              <a:srgbClr val="6633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711548" y="2253532"/>
            <a:ext cx="381000" cy="261068"/>
          </a:xfrm>
          <a:prstGeom prst="straightConnector1">
            <a:avLst/>
          </a:prstGeom>
          <a:ln>
            <a:solidFill>
              <a:srgbClr val="0070C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881854" y="3291230"/>
            <a:ext cx="204746" cy="256430"/>
          </a:xfrm>
          <a:prstGeom prst="straightConnector1">
            <a:avLst/>
          </a:prstGeom>
          <a:ln>
            <a:solidFill>
              <a:srgbClr val="C0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382586" y="354766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Symbol" panose="05050102010706020507" pitchFamily="18" charset="2"/>
              </a:rPr>
              <a:t>n</a:t>
            </a:r>
            <a:r>
              <a:rPr lang="en-US" sz="1200" dirty="0">
                <a:solidFill>
                  <a:srgbClr val="C00000"/>
                </a:solidFill>
              </a:rPr>
              <a:t>(C=O)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973977" y="3761601"/>
            <a:ext cx="588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6600"/>
                </a:solidFill>
                <a:latin typeface="Symbol" panose="05050102010706020507" pitchFamily="18" charset="2"/>
              </a:rPr>
              <a:t>n</a:t>
            </a:r>
            <a:r>
              <a:rPr lang="en-US" sz="1200" dirty="0">
                <a:solidFill>
                  <a:srgbClr val="006600"/>
                </a:solidFill>
              </a:rPr>
              <a:t>(OH)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0" y="2847201"/>
            <a:ext cx="845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663300"/>
                </a:solidFill>
                <a:latin typeface="Symbol" panose="05050102010706020507" pitchFamily="18" charset="2"/>
              </a:rPr>
              <a:t>n</a:t>
            </a:r>
            <a:r>
              <a:rPr lang="en-US" sz="1200" dirty="0">
                <a:solidFill>
                  <a:srgbClr val="663300"/>
                </a:solidFill>
              </a:rPr>
              <a:t>(CH, </a:t>
            </a:r>
            <a:r>
              <a:rPr lang="en-US" sz="1200" i="1" dirty="0">
                <a:solidFill>
                  <a:srgbClr val="663300"/>
                </a:solidFill>
              </a:rPr>
              <a:t>sp</a:t>
            </a:r>
            <a:r>
              <a:rPr lang="en-US" sz="1200" i="1" baseline="30000" dirty="0">
                <a:solidFill>
                  <a:srgbClr val="663300"/>
                </a:solidFill>
              </a:rPr>
              <a:t>2</a:t>
            </a:r>
            <a:r>
              <a:rPr lang="en-US" sz="1200" dirty="0">
                <a:solidFill>
                  <a:srgbClr val="663300"/>
                </a:solidFill>
              </a:rPr>
              <a:t>)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984112" y="2490400"/>
            <a:ext cx="845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  <a:latin typeface="Symbol" panose="05050102010706020507" pitchFamily="18" charset="2"/>
              </a:rPr>
              <a:t>n</a:t>
            </a:r>
            <a:r>
              <a:rPr lang="en-US" sz="1200" dirty="0">
                <a:solidFill>
                  <a:srgbClr val="0070C0"/>
                </a:solidFill>
              </a:rPr>
              <a:t>(CH, </a:t>
            </a:r>
            <a:r>
              <a:rPr lang="en-US" sz="1200" i="1" dirty="0">
                <a:solidFill>
                  <a:srgbClr val="0070C0"/>
                </a:solidFill>
              </a:rPr>
              <a:t>sp</a:t>
            </a:r>
            <a:r>
              <a:rPr lang="en-US" sz="1200" i="1" baseline="30000" dirty="0">
                <a:solidFill>
                  <a:srgbClr val="0070C0"/>
                </a:solidFill>
              </a:rPr>
              <a:t>3</a:t>
            </a:r>
            <a:r>
              <a:rPr lang="en-US" sz="1200" dirty="0">
                <a:solidFill>
                  <a:srgbClr val="0070C0"/>
                </a:solidFill>
              </a:rPr>
              <a:t>)</a:t>
            </a:r>
            <a:endParaRPr lang="en-US" sz="12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80" t="22603" r="32640" b="24212"/>
          <a:stretch/>
        </p:blipFill>
        <p:spPr bwMode="auto">
          <a:xfrm>
            <a:off x="6148977" y="4419600"/>
            <a:ext cx="2680159" cy="168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70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4401</TotalTime>
  <Words>433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CS ChemDraw Drawing</vt:lpstr>
      <vt:lpstr>Lecture 1</vt:lpstr>
      <vt:lpstr>Introduction</vt:lpstr>
      <vt:lpstr>Benzoin Condensation using Cyanide</vt:lpstr>
      <vt:lpstr>Benzoin Condensation using Thiamine</vt:lpstr>
      <vt:lpstr>Green Chemistry Aspects</vt:lpstr>
      <vt:lpstr>Benzoin Condensation - Mechanism</vt:lpstr>
      <vt:lpstr>Experimental I</vt:lpstr>
      <vt:lpstr>Experimental II</vt:lpstr>
      <vt:lpstr>Characterization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 30BL – Lecture 1</dc:title>
  <dc:creator>A. Bacher</dc:creator>
  <cp:lastModifiedBy>Alf Bacher</cp:lastModifiedBy>
  <cp:revision>153</cp:revision>
  <dcterms:created xsi:type="dcterms:W3CDTF">2010-09-14T23:40:55Z</dcterms:created>
  <dcterms:modified xsi:type="dcterms:W3CDTF">2015-01-02T18:05:29Z</dcterms:modified>
</cp:coreProperties>
</file>