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7" r:id="rId11"/>
    <p:sldId id="273" r:id="rId12"/>
    <p:sldId id="271" r:id="rId13"/>
    <p:sldId id="269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D79B"/>
    <a:srgbClr val="C5E0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80" d="100"/>
          <a:sy n="80" d="100"/>
        </p:scale>
        <p:origin x="162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A145-E918-4064-8AC2-0BCF5385E8F3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7B1C-AA37-4C64-824F-BA8189951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58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A145-E918-4064-8AC2-0BCF5385E8F3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7B1C-AA37-4C64-824F-BA8189951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22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A145-E918-4064-8AC2-0BCF5385E8F3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7B1C-AA37-4C64-824F-BA8189951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17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A145-E918-4064-8AC2-0BCF5385E8F3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7B1C-AA37-4C64-824F-BA8189951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27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A145-E918-4064-8AC2-0BCF5385E8F3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7B1C-AA37-4C64-824F-BA8189951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20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A145-E918-4064-8AC2-0BCF5385E8F3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7B1C-AA37-4C64-824F-BA8189951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43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A145-E918-4064-8AC2-0BCF5385E8F3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7B1C-AA37-4C64-824F-BA8189951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45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A145-E918-4064-8AC2-0BCF5385E8F3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7B1C-AA37-4C64-824F-BA8189951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79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A145-E918-4064-8AC2-0BCF5385E8F3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7B1C-AA37-4C64-824F-BA8189951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74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A145-E918-4064-8AC2-0BCF5385E8F3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7B1C-AA37-4C64-824F-BA8189951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543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A145-E918-4064-8AC2-0BCF5385E8F3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7B1C-AA37-4C64-824F-BA8189951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78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3D7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3A145-E918-4064-8AC2-0BCF5385E8F3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7B1C-AA37-4C64-824F-BA8189951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4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0477"/>
            <a:ext cx="7772400" cy="2387600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 8b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101728"/>
            <a:ext cx="6858000" cy="1655762"/>
          </a:xfrm>
        </p:spPr>
        <p:txBody>
          <a:bodyPr>
            <a:prstTxWarp prst="textInflateTop">
              <a:avLst/>
            </a:prstTxWarp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Synthesis of Benzopinacol via </a:t>
            </a:r>
            <a:endParaRPr lang="en-US" sz="3200" dirty="0">
              <a:solidFill>
                <a:srgbClr val="7030A0"/>
              </a:solidFill>
            </a:endParaRPr>
          </a:p>
          <a:p>
            <a:r>
              <a:rPr lang="en-US" sz="3200" b="1" dirty="0" err="1">
                <a:solidFill>
                  <a:srgbClr val="7030A0"/>
                </a:solidFill>
              </a:rPr>
              <a:t>Photoreduction</a:t>
            </a:r>
            <a:r>
              <a:rPr lang="en-US" sz="3200" b="1" dirty="0">
                <a:solidFill>
                  <a:srgbClr val="7030A0"/>
                </a:solidFill>
              </a:rPr>
              <a:t> of Benzophenone</a:t>
            </a:r>
            <a:endParaRPr lang="en-US" sz="3200" dirty="0">
              <a:solidFill>
                <a:srgbClr val="7030A0"/>
              </a:solidFill>
            </a:endParaRPr>
          </a:p>
          <a:p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842" y="4424980"/>
            <a:ext cx="2256316" cy="1906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85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Experiment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Upon return, store the vial in an ice-bath for 20-30 minutes. </a:t>
            </a:r>
          </a:p>
          <a:p>
            <a:r>
              <a:rPr lang="en-US" dirty="0"/>
              <a:t>Isolate the solids by vacuum filtration. Wash the crystals with a small amount of isopropanol before allowing them to dry in air. </a:t>
            </a:r>
          </a:p>
          <a:p>
            <a:r>
              <a:rPr lang="en-US" dirty="0" smtClean="0"/>
              <a:t>The </a:t>
            </a:r>
            <a:r>
              <a:rPr lang="en-US" dirty="0"/>
              <a:t>yield and the melting point are determined</a:t>
            </a:r>
          </a:p>
          <a:p>
            <a:r>
              <a:rPr lang="en-US" dirty="0"/>
              <a:t>The infrared spectrum for the dry compound is acquired.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sample for HPLC analysis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1 mg/mL isopropanol) is submitted</a:t>
            </a:r>
          </a:p>
          <a:p>
            <a:r>
              <a:rPr lang="en-US" b="1" dirty="0">
                <a:solidFill>
                  <a:srgbClr val="FF0000"/>
                </a:solidFill>
              </a:rPr>
              <a:t>The clean 10 mL reaction vial is returned to lab support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What can be done if the compound does not precipitate?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6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9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How can the sample dried quickly?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The sample is placed in a HPLC vial (black cap)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4433" y="2234552"/>
            <a:ext cx="3025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Scratch the vial on the inside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4433" y="4332710"/>
            <a:ext cx="3508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Place the sample under heat lamp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649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Characterization I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Crystal Structure</a:t>
            </a:r>
          </a:p>
          <a:p>
            <a:pPr lvl="1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In solid state, the two hydroxyl groups are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antiperiplanar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The central carbon atoms </a:t>
            </a:r>
            <a:b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and the hydroxyl groups</a:t>
            </a:r>
            <a:b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are highly disordered. Only </a:t>
            </a:r>
            <a:b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one of position is shown on </a:t>
            </a:r>
            <a:b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the right.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36547" t="17009" r="36005" b="18883"/>
          <a:stretch/>
        </p:blipFill>
        <p:spPr>
          <a:xfrm>
            <a:off x="4905252" y="2721243"/>
            <a:ext cx="3610098" cy="345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77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Characterization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Infrared Spectrum (ATR)</a:t>
            </a:r>
          </a:p>
          <a:p>
            <a:pPr lvl="1"/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Symbol" panose="05050102010706020507" pitchFamily="18" charset="2"/>
              </a:rPr>
              <a:t>n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(OH)=3644, 3673 cm</a:t>
            </a:r>
            <a:r>
              <a:rPr lang="en-US" sz="2000" baseline="30000" dirty="0" smtClean="0">
                <a:solidFill>
                  <a:schemeClr val="accent5">
                    <a:lumMod val="50000"/>
                  </a:schemeClr>
                </a:solidFill>
              </a:rPr>
              <a:t>-1</a:t>
            </a:r>
          </a:p>
          <a:p>
            <a:pPr lvl="1"/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Symbol" panose="05050102010706020507" pitchFamily="18" charset="2"/>
              </a:rPr>
              <a:t>n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(CH, 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sp</a:t>
            </a:r>
            <a:r>
              <a:rPr lang="en-US" sz="2000" i="1" baseline="300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)=3024, 3058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cm</a:t>
            </a:r>
            <a:r>
              <a:rPr lang="en-US" sz="2000" baseline="30000" dirty="0">
                <a:solidFill>
                  <a:schemeClr val="accent6">
                    <a:lumMod val="50000"/>
                  </a:schemeClr>
                </a:solidFill>
              </a:rPr>
              <a:t>-1</a:t>
            </a:r>
          </a:p>
          <a:p>
            <a:pPr lvl="1"/>
            <a:r>
              <a:rPr lang="en-US" sz="2000" dirty="0" smtClean="0">
                <a:latin typeface="Symbol" panose="05050102010706020507" pitchFamily="18" charset="2"/>
              </a:rPr>
              <a:t>n</a:t>
            </a:r>
            <a:r>
              <a:rPr lang="en-US" sz="2000" dirty="0" smtClean="0"/>
              <a:t>(C=C)=1493, 1598 </a:t>
            </a:r>
            <a:r>
              <a:rPr lang="en-US" sz="2000" dirty="0"/>
              <a:t>cm</a:t>
            </a:r>
            <a:r>
              <a:rPr lang="en-US" sz="2000" baseline="30000" dirty="0"/>
              <a:t>-1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  <a:latin typeface="Symbol" panose="05050102010706020507" pitchFamily="18" charset="2"/>
              </a:rPr>
              <a:t>n</a:t>
            </a:r>
            <a:r>
              <a:rPr lang="en-US" sz="2000" dirty="0" smtClean="0">
                <a:solidFill>
                  <a:srgbClr val="C00000"/>
                </a:solidFill>
              </a:rPr>
              <a:t>(C-O)=1025 cm</a:t>
            </a:r>
            <a:r>
              <a:rPr lang="en-US" sz="2000" baseline="30000" dirty="0" smtClean="0">
                <a:solidFill>
                  <a:srgbClr val="C00000"/>
                </a:solidFill>
              </a:rPr>
              <a:t>-1</a:t>
            </a:r>
            <a:endParaRPr lang="en-US" sz="2000" baseline="30000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2847" y="3337276"/>
            <a:ext cx="5100158" cy="29260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041226" y="4646428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latin typeface="Symbol" panose="05050102010706020507" pitchFamily="18" charset="2"/>
              </a:rPr>
              <a:t>n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</a:rPr>
              <a:t>(OH)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697175" y="4338651"/>
            <a:ext cx="9557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Symbol" panose="05050102010706020507" pitchFamily="18" charset="2"/>
              </a:rPr>
              <a:t>n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(CH, </a:t>
            </a:r>
            <a:r>
              <a:rPr lang="en-US" sz="1400" i="1" dirty="0" smtClean="0">
                <a:solidFill>
                  <a:schemeClr val="accent6">
                    <a:lumMod val="50000"/>
                  </a:schemeClr>
                </a:solidFill>
              </a:rPr>
              <a:t>sp</a:t>
            </a:r>
            <a:r>
              <a:rPr lang="en-US" sz="1400" i="1" baseline="300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6634716" y="4184762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Symbol" panose="05050102010706020507" pitchFamily="18" charset="2"/>
              </a:rPr>
              <a:t>n</a:t>
            </a:r>
            <a:r>
              <a:rPr lang="en-US" sz="1400" dirty="0" smtClean="0"/>
              <a:t>(C=C)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7655442" y="5050465"/>
            <a:ext cx="7056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Symbol" panose="05050102010706020507" pitchFamily="18" charset="2"/>
              </a:rPr>
              <a:t>n</a:t>
            </a:r>
            <a:r>
              <a:rPr lang="en-US" sz="1400" dirty="0" smtClean="0">
                <a:solidFill>
                  <a:srgbClr val="C00000"/>
                </a:solidFill>
              </a:rPr>
              <a:t>(C-O)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4105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Characterization III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baseline="30000" dirty="0" smtClean="0"/>
              <a:t>1</a:t>
            </a:r>
            <a:r>
              <a:rPr lang="en-US" b="1" dirty="0" smtClean="0"/>
              <a:t>H-NMR Spectrum</a:t>
            </a:r>
            <a:endParaRPr lang="en-US" b="1" dirty="0"/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>
            <a:grayscl/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6" t="25426" r="23612" b="3901"/>
          <a:stretch/>
        </p:blipFill>
        <p:spPr bwMode="auto">
          <a:xfrm>
            <a:off x="2859362" y="2331816"/>
            <a:ext cx="5928751" cy="384514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634716" y="2838893"/>
            <a:ext cx="5245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OH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2 H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69503" y="2331816"/>
            <a:ext cx="992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Arene-H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20 H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65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Characterization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baseline="30000" dirty="0" smtClean="0"/>
              <a:t>13</a:t>
            </a:r>
            <a:r>
              <a:rPr lang="en-US" b="1" dirty="0" smtClean="0"/>
              <a:t>C{</a:t>
            </a:r>
            <a:r>
              <a:rPr lang="en-US" b="1" baseline="30000" dirty="0" smtClean="0"/>
              <a:t>1</a:t>
            </a:r>
            <a:r>
              <a:rPr lang="en-US" b="1" dirty="0" smtClean="0"/>
              <a:t>H}-NMR Spectrum (in CDCl</a:t>
            </a:r>
            <a:r>
              <a:rPr lang="en-US" b="1" baseline="-25000" dirty="0" smtClean="0"/>
              <a:t>3</a:t>
            </a:r>
            <a:r>
              <a:rPr lang="en-US" b="1" dirty="0" smtClean="0"/>
              <a:t>)</a:t>
            </a:r>
          </a:p>
          <a:p>
            <a:pPr lvl="1"/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Symbol" panose="05050102010706020507" pitchFamily="18" charset="2"/>
              </a:rPr>
              <a:t>d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=126.9, 127.3, 128.4 and 144.2 ppm (aromatic carbons)</a:t>
            </a:r>
          </a:p>
          <a:p>
            <a:pPr lvl="1"/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Symbol" panose="05050102010706020507" pitchFamily="18" charset="2"/>
              </a:rPr>
              <a:t>d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=83.1 ppm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grayscl/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34" r="26573" b="2168"/>
          <a:stretch/>
        </p:blipFill>
        <p:spPr bwMode="auto">
          <a:xfrm>
            <a:off x="3259466" y="2820914"/>
            <a:ext cx="5119565" cy="35661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4849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Introduction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60170" cy="4351338"/>
          </a:xfrm>
        </p:spPr>
        <p:txBody>
          <a:bodyPr>
            <a:noAutofit/>
          </a:bodyPr>
          <a:lstStyle/>
          <a:p>
            <a:r>
              <a:rPr lang="en-US" sz="2600" dirty="0"/>
              <a:t>Photochemistry is one sub-division of chemistry </a:t>
            </a:r>
            <a:r>
              <a:rPr lang="en-US" sz="2600" dirty="0" smtClean="0"/>
              <a:t>that </a:t>
            </a:r>
            <a:r>
              <a:rPr lang="en-US" sz="2600" dirty="0"/>
              <a:t>possesses many everyday applications </a:t>
            </a:r>
            <a:r>
              <a:rPr lang="en-US" sz="2600" dirty="0" smtClean="0"/>
              <a:t>i.e</a:t>
            </a:r>
            <a:r>
              <a:rPr lang="en-US" sz="2600" dirty="0"/>
              <a:t>., </a:t>
            </a:r>
            <a:r>
              <a:rPr lang="en-US" sz="2600" dirty="0" smtClean="0"/>
              <a:t>photosynthesis</a:t>
            </a:r>
            <a:r>
              <a:rPr lang="en-US" sz="2600" dirty="0"/>
              <a:t>, in which plants use the sunlight to convert carbon dioxide and water into glucose and </a:t>
            </a:r>
            <a:r>
              <a:rPr lang="en-US" sz="2600" dirty="0" smtClean="0"/>
              <a:t>oxygen</a:t>
            </a:r>
          </a:p>
          <a:p>
            <a:endParaRPr lang="en-US" sz="2600" dirty="0" smtClean="0"/>
          </a:p>
          <a:p>
            <a:r>
              <a:rPr lang="en-US" sz="2600" dirty="0" smtClean="0"/>
              <a:t>Many </a:t>
            </a:r>
            <a:r>
              <a:rPr lang="en-US" sz="2600" dirty="0"/>
              <a:t>processes in the atmosphere are initiated by photons </a:t>
            </a:r>
            <a:r>
              <a:rPr lang="en-US" sz="2600" dirty="0" smtClean="0"/>
              <a:t>i.e</a:t>
            </a:r>
            <a:r>
              <a:rPr lang="en-US" sz="2600" dirty="0"/>
              <a:t>., ozone hole catalyzed by chlorine radicals, smog, etc. </a:t>
            </a:r>
            <a:r>
              <a:rPr lang="en-US" sz="2600" dirty="0" smtClean="0"/>
              <a:t>Chloroform </a:t>
            </a:r>
            <a:r>
              <a:rPr lang="en-US" sz="2600" dirty="0"/>
              <a:t>is converted to the highly toxic phosgene (COCl</a:t>
            </a:r>
            <a:r>
              <a:rPr lang="en-US" sz="2600" baseline="-25000" dirty="0"/>
              <a:t>2</a:t>
            </a:r>
            <a:r>
              <a:rPr lang="en-US" sz="2600" dirty="0"/>
              <a:t>) upon prolonged exposure to oxygen and light. </a:t>
            </a:r>
          </a:p>
          <a:p>
            <a:endParaRPr lang="en-US" sz="2600" dirty="0" smtClean="0"/>
          </a:p>
          <a:p>
            <a:endParaRPr lang="en-US" sz="2600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285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000"/>
          </a:p>
        </p:txBody>
      </p:sp>
      <p:cxnSp>
        <p:nvCxnSpPr>
          <p:cNvPr id="9" name="AutoShape 1745"/>
          <p:cNvCxnSpPr>
            <a:cxnSpLocks noChangeShapeType="1"/>
          </p:cNvCxnSpPr>
          <p:nvPr/>
        </p:nvCxnSpPr>
        <p:spPr bwMode="auto">
          <a:xfrm>
            <a:off x="4498486" y="3598943"/>
            <a:ext cx="38227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385203" y="3398888"/>
            <a:ext cx="482044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 CO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+ 6 H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                  C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+   6 O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2" name="AutoShape 1747"/>
          <p:cNvCxnSpPr>
            <a:cxnSpLocks noChangeShapeType="1"/>
          </p:cNvCxnSpPr>
          <p:nvPr/>
        </p:nvCxnSpPr>
        <p:spPr bwMode="auto">
          <a:xfrm>
            <a:off x="4525731" y="5758320"/>
            <a:ext cx="38227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2308625" y="5534951"/>
            <a:ext cx="49568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CHCl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+   O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2 COCl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+   2 HCl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1748"/>
          <p:cNvSpPr txBox="1">
            <a:spLocks noChangeArrowheads="1"/>
          </p:cNvSpPr>
          <p:nvPr/>
        </p:nvSpPr>
        <p:spPr bwMode="auto">
          <a:xfrm>
            <a:off x="4556588" y="3297189"/>
            <a:ext cx="266065" cy="246221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/>
        </p:spPr>
        <p:txBody>
          <a:bodyPr rot="0" vert="horz" wrap="square" lIns="0" tIns="0" rIns="0" bIns="0" anchor="t" anchorCtr="0" upright="1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 err="1">
                <a:solidFill>
                  <a:srgbClr val="002060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600" dirty="0" err="1">
                <a:solidFill>
                  <a:srgbClr val="00206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800" dirty="0">
              <a:solidFill>
                <a:srgbClr val="002060"/>
              </a:solidFill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1748"/>
          <p:cNvSpPr txBox="1">
            <a:spLocks noChangeArrowheads="1"/>
          </p:cNvSpPr>
          <p:nvPr/>
        </p:nvSpPr>
        <p:spPr bwMode="auto">
          <a:xfrm>
            <a:off x="4580338" y="5479311"/>
            <a:ext cx="266065" cy="246221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/>
        </p:spPr>
        <p:txBody>
          <a:bodyPr rot="0" vert="horz" wrap="square" lIns="0" tIns="0" rIns="0" bIns="0" anchor="t" anchorCtr="0" upright="1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 err="1">
                <a:solidFill>
                  <a:srgbClr val="002060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600" dirty="0" err="1">
                <a:solidFill>
                  <a:srgbClr val="00206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800" dirty="0">
              <a:solidFill>
                <a:srgbClr val="002060"/>
              </a:solidFill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736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277844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Many </a:t>
            </a:r>
            <a:r>
              <a:rPr lang="en-US" dirty="0"/>
              <a:t>medicine bottles are brown in color as well because the sunlight would convert triplet oxygen into singlet </a:t>
            </a:r>
            <a:r>
              <a:rPr lang="en-US" dirty="0" smtClean="0"/>
              <a:t>oxygen, </a:t>
            </a:r>
            <a:r>
              <a:rPr lang="en-US" dirty="0"/>
              <a:t>which is highly reactive i.e., converts C-H groups into </a:t>
            </a:r>
            <a:r>
              <a:rPr lang="en-US" dirty="0" smtClean="0"/>
              <a:t>C-OH </a:t>
            </a:r>
            <a:r>
              <a:rPr lang="en-US" dirty="0"/>
              <a:t>groups, which can further be oxidized, thus destroying the drug</a:t>
            </a:r>
            <a:r>
              <a:rPr lang="en-US" dirty="0" smtClean="0"/>
              <a:t>.</a:t>
            </a:r>
          </a:p>
          <a:p>
            <a:r>
              <a:rPr lang="en-US" dirty="0"/>
              <a:t>Since light is a form of energy, it also used in many reactions chemical reaction </a:t>
            </a:r>
            <a:r>
              <a:rPr lang="en-US" dirty="0" smtClean="0"/>
              <a:t>like [</a:t>
            </a:r>
            <a:r>
              <a:rPr lang="en-US" i="1" dirty="0" smtClean="0"/>
              <a:t>4n</a:t>
            </a:r>
            <a:r>
              <a:rPr lang="en-US" dirty="0" smtClean="0"/>
              <a:t>]</a:t>
            </a:r>
            <a:r>
              <a:rPr lang="en-US" dirty="0" smtClean="0">
                <a:latin typeface="Symbol" panose="05050102010706020507" pitchFamily="18" charset="2"/>
              </a:rPr>
              <a:t>p</a:t>
            </a:r>
            <a:r>
              <a:rPr lang="en-US" dirty="0" smtClean="0"/>
              <a:t>-cycloaddition </a:t>
            </a:r>
            <a:r>
              <a:rPr lang="en-US" dirty="0"/>
              <a:t>and other </a:t>
            </a:r>
            <a:r>
              <a:rPr lang="en-US" dirty="0" err="1"/>
              <a:t>pericyclic</a:t>
            </a:r>
            <a:r>
              <a:rPr lang="en-US" dirty="0"/>
              <a:t> reactions, radical reactions involving hydrocarbons and halogens (i.e., chlorination of toluene to form benzyl chloride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industry) and the isomerization of alkenes (i.e., </a:t>
            </a:r>
            <a:r>
              <a:rPr lang="en-US" i="1" dirty="0"/>
              <a:t>trans</a:t>
            </a:r>
            <a:r>
              <a:rPr lang="en-US" dirty="0"/>
              <a:t>-stilbene is converted in </a:t>
            </a:r>
            <a:r>
              <a:rPr lang="en-US" i="1" dirty="0"/>
              <a:t>cis</a:t>
            </a:r>
            <a:r>
              <a:rPr lang="en-US" dirty="0"/>
              <a:t>-stilbene). </a:t>
            </a:r>
            <a:endParaRPr lang="en-US" dirty="0" smtClean="0"/>
          </a:p>
          <a:p>
            <a:r>
              <a:rPr lang="en-US" dirty="0" smtClean="0"/>
              <a:t>Many </a:t>
            </a:r>
            <a:r>
              <a:rPr lang="en-US" dirty="0"/>
              <a:t>polymerizations are started </a:t>
            </a:r>
            <a:r>
              <a:rPr lang="en-US" dirty="0" smtClean="0"/>
              <a:t>by </a:t>
            </a:r>
            <a:r>
              <a:rPr lang="en-US" dirty="0" err="1" smtClean="0"/>
              <a:t>photoinitiators</a:t>
            </a:r>
            <a:r>
              <a:rPr lang="en-US" dirty="0" smtClean="0"/>
              <a:t> (</a:t>
            </a:r>
            <a:r>
              <a:rPr lang="en-US" dirty="0"/>
              <a:t>i.e., </a:t>
            </a:r>
            <a:r>
              <a:rPr lang="en-US" dirty="0" smtClean="0"/>
              <a:t>AIBN</a:t>
            </a:r>
            <a:r>
              <a:rPr lang="en-US" dirty="0"/>
              <a:t>, benzoyl peroxide). These compounds decompose upon absorbing light to produce the free radicals </a:t>
            </a:r>
            <a:r>
              <a:rPr lang="en-US" dirty="0" smtClean="0"/>
              <a:t>for radical polymerization.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92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Benzophenone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064088" cy="4351338"/>
          </a:xfrm>
        </p:spPr>
        <p:txBody>
          <a:bodyPr>
            <a:normAutofit fontScale="92500"/>
          </a:bodyPr>
          <a:lstStyle/>
          <a:p>
            <a:r>
              <a:rPr lang="en-US" dirty="0"/>
              <a:t>Benzophenone itself is used as UV-initiator in UV-curing applications such as inks, imaging and clear coatings.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also added to perfumes and soaps to protect their colors and scents. </a:t>
            </a:r>
            <a:endParaRPr lang="en-US" dirty="0" smtClean="0"/>
          </a:p>
          <a:p>
            <a:r>
              <a:rPr lang="en-US" dirty="0" smtClean="0"/>
              <a:t>Its </a:t>
            </a:r>
            <a:r>
              <a:rPr lang="en-US" dirty="0"/>
              <a:t>addition to plastics allows for a clear packaging while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still </a:t>
            </a:r>
            <a:r>
              <a:rPr lang="en-US" dirty="0"/>
              <a:t>being protected from UV-light (</a:t>
            </a:r>
            <a:r>
              <a:rPr lang="en-US" dirty="0" err="1">
                <a:latin typeface="Symbol" panose="05050102010706020507" pitchFamily="18" charset="2"/>
              </a:rPr>
              <a:t>l</a:t>
            </a:r>
            <a:r>
              <a:rPr lang="en-US" baseline="-25000" dirty="0" err="1"/>
              <a:t>max</a:t>
            </a:r>
            <a:r>
              <a:rPr lang="en-US" dirty="0"/>
              <a:t>=252, 333 nm in cyclohexane). </a:t>
            </a:r>
            <a:endParaRPr lang="en-US" dirty="0" smtClean="0"/>
          </a:p>
          <a:p>
            <a:r>
              <a:rPr lang="en-US" dirty="0" smtClean="0"/>
              <a:t>Substituted </a:t>
            </a:r>
            <a:r>
              <a:rPr lang="en-US" dirty="0" err="1"/>
              <a:t>benzophenones</a:t>
            </a:r>
            <a:r>
              <a:rPr lang="en-US" dirty="0"/>
              <a:t> are used in some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sunscreens (</a:t>
            </a:r>
            <a:r>
              <a:rPr lang="en-US" dirty="0"/>
              <a:t>i.e., </a:t>
            </a:r>
            <a:r>
              <a:rPr lang="en-US" dirty="0" err="1"/>
              <a:t>oxybenzone</a:t>
            </a:r>
            <a:r>
              <a:rPr lang="en-US" dirty="0"/>
              <a:t>, </a:t>
            </a:r>
            <a:r>
              <a:rPr lang="en-US" dirty="0" err="1"/>
              <a:t>dioxybenzone</a:t>
            </a:r>
            <a:r>
              <a:rPr lang="en-US" dirty="0"/>
              <a:t>),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but </a:t>
            </a:r>
            <a:r>
              <a:rPr lang="en-US" dirty="0"/>
              <a:t>their use is also controversial. </a:t>
            </a:r>
            <a:endParaRPr lang="en-US" dirty="0"/>
          </a:p>
        </p:txBody>
      </p:sp>
      <p:pic>
        <p:nvPicPr>
          <p:cNvPr id="6146" name="Picture 2" descr="Oxybenzone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012" y="4758334"/>
            <a:ext cx="1905000" cy="101917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20314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Theory I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/>
          <a:lstStyle/>
          <a:p>
            <a:r>
              <a:rPr lang="en-US" dirty="0"/>
              <a:t>The sunlight excites an electron of the </a:t>
            </a:r>
            <a:r>
              <a:rPr lang="en-US" dirty="0">
                <a:latin typeface="Symbol" panose="05050102010706020507" pitchFamily="18" charset="2"/>
              </a:rPr>
              <a:t>p</a:t>
            </a:r>
            <a:r>
              <a:rPr lang="en-US" dirty="0"/>
              <a:t>-bond into an anti-bonding orbital (</a:t>
            </a:r>
            <a:r>
              <a:rPr lang="en-US" dirty="0">
                <a:latin typeface="Symbol" panose="05050102010706020507" pitchFamily="18" charset="2"/>
              </a:rPr>
              <a:t>p</a:t>
            </a:r>
            <a:r>
              <a:rPr lang="en-US" dirty="0"/>
              <a:t>*), resulting first in a singlet state that rearranged to a triplet state (more details below). </a:t>
            </a:r>
            <a:endParaRPr lang="en-US" dirty="0" smtClean="0"/>
          </a:p>
          <a:p>
            <a:endParaRPr lang="en-US" sz="3600" dirty="0"/>
          </a:p>
          <a:p>
            <a:r>
              <a:rPr lang="en-US" dirty="0"/>
              <a:t>The highly reactive benzophenone </a:t>
            </a:r>
            <a:r>
              <a:rPr lang="en-US" dirty="0" err="1"/>
              <a:t>diradical</a:t>
            </a:r>
            <a:r>
              <a:rPr lang="en-US" dirty="0"/>
              <a:t> abstracts a hydrogen atom from isopropanol,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which </a:t>
            </a:r>
            <a:r>
              <a:rPr lang="en-US" dirty="0"/>
              <a:t>results in the formation of two radicals.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5512926"/>
              </p:ext>
            </p:extLst>
          </p:nvPr>
        </p:nvGraphicFramePr>
        <p:xfrm>
          <a:off x="3547132" y="3043398"/>
          <a:ext cx="4735393" cy="822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r:id="rId3" imgW="4681166" imgH="824092" progId="ChemDraw.Document.6.0">
                  <p:embed/>
                </p:oleObj>
              </mc:Choice>
              <mc:Fallback>
                <p:oleObj r:id="rId3" imgW="4681166" imgH="824092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7132" y="3043398"/>
                        <a:ext cx="4735393" cy="82296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67258"/>
              </p:ext>
            </p:extLst>
          </p:nvPr>
        </p:nvGraphicFramePr>
        <p:xfrm>
          <a:off x="2186526" y="5219067"/>
          <a:ext cx="6095999" cy="822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r:id="rId5" imgW="6141126" imgH="813579" progId="ChemDraw.Document.6.0">
                  <p:embed/>
                </p:oleObj>
              </mc:Choice>
              <mc:Fallback>
                <p:oleObj r:id="rId5" imgW="6141126" imgH="813579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6526" y="5219067"/>
                        <a:ext cx="6095999" cy="82296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354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Theory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18467" cy="4351338"/>
          </a:xfrm>
        </p:spPr>
        <p:txBody>
          <a:bodyPr>
            <a:normAutofit/>
          </a:bodyPr>
          <a:lstStyle/>
          <a:p>
            <a:r>
              <a:rPr lang="en-US" sz="2400" dirty="0"/>
              <a:t>Next, the </a:t>
            </a:r>
            <a:r>
              <a:rPr lang="en-US" sz="2400" dirty="0" err="1"/>
              <a:t>isopropoxy</a:t>
            </a:r>
            <a:r>
              <a:rPr lang="en-US" sz="2400" dirty="0"/>
              <a:t> radical reacts with another benzophenone molecule to form acetone and form a second </a:t>
            </a:r>
            <a:r>
              <a:rPr lang="en-US" sz="2400" dirty="0" err="1"/>
              <a:t>benzhydroxy</a:t>
            </a:r>
            <a:r>
              <a:rPr lang="en-US" sz="2400" dirty="0"/>
              <a:t> radical. Two of the </a:t>
            </a:r>
            <a:r>
              <a:rPr lang="en-US" sz="2400" dirty="0" err="1"/>
              <a:t>benzhydroxy</a:t>
            </a:r>
            <a:r>
              <a:rPr lang="en-US" sz="2400" dirty="0"/>
              <a:t> radicals then combine to form benzopinacol, which terminates the radical propagation. 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3200" dirty="0"/>
          </a:p>
          <a:p>
            <a:r>
              <a:rPr lang="en-US" sz="2400" b="1" dirty="0" smtClean="0"/>
              <a:t>Overall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604976" y="430618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1730093"/>
              </p:ext>
            </p:extLst>
          </p:nvPr>
        </p:nvGraphicFramePr>
        <p:xfrm>
          <a:off x="1702273" y="3348290"/>
          <a:ext cx="6288658" cy="822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r:id="rId3" imgW="5815249" imgH="754003" progId="ChemDraw.Document.6.0">
                  <p:embed/>
                </p:oleObj>
              </mc:Choice>
              <mc:Fallback>
                <p:oleObj r:id="rId3" imgW="5815249" imgH="754003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2273" y="3348290"/>
                        <a:ext cx="6288658" cy="82296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1201369"/>
              </p:ext>
            </p:extLst>
          </p:nvPr>
        </p:nvGraphicFramePr>
        <p:xfrm>
          <a:off x="1702273" y="4862729"/>
          <a:ext cx="6675120" cy="921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r:id="rId5" imgW="5821194" imgH="793630" progId="ChemDraw.Document.6.0">
                  <p:embed/>
                </p:oleObj>
              </mc:Choice>
              <mc:Fallback>
                <p:oleObj r:id="rId5" imgW="5821194" imgH="79363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2273" y="4862729"/>
                        <a:ext cx="6675120" cy="921135"/>
                      </a:xfrm>
                      <a:prstGeom prst="rect">
                        <a:avLst/>
                      </a:prstGeom>
                      <a:solidFill>
                        <a:srgbClr val="F2F2F2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967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Jablonski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8058150" cy="5032376"/>
          </a:xfrm>
        </p:spPr>
        <p:txBody>
          <a:bodyPr>
            <a:normAutofit fontScale="32500" lnSpcReduction="20000"/>
          </a:bodyPr>
          <a:lstStyle/>
          <a:p>
            <a:r>
              <a:rPr lang="en-US" sz="4900" b="1" dirty="0" smtClean="0"/>
              <a:t>Excitation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sz="15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sz="6000" dirty="0" smtClean="0"/>
          </a:p>
          <a:p>
            <a:r>
              <a:rPr lang="en-US" sz="4900" dirty="0" smtClean="0"/>
              <a:t>The transition </a:t>
            </a:r>
            <a:r>
              <a:rPr lang="en-US" sz="4900" dirty="0"/>
              <a:t>S</a:t>
            </a:r>
            <a:r>
              <a:rPr lang="en-US" sz="4900" baseline="-25000" dirty="0"/>
              <a:t>0</a:t>
            </a:r>
            <a:r>
              <a:rPr lang="en-US" sz="4900" dirty="0"/>
              <a:t> to S</a:t>
            </a:r>
            <a:r>
              <a:rPr lang="en-US" sz="4900" baseline="-25000" dirty="0"/>
              <a:t>1</a:t>
            </a:r>
            <a:r>
              <a:rPr lang="en-US" sz="4900" dirty="0"/>
              <a:t> is symmetry forbidden (</a:t>
            </a:r>
            <a:r>
              <a:rPr lang="en-US" sz="4900" dirty="0">
                <a:latin typeface="Symbol" panose="05050102010706020507" pitchFamily="18" charset="2"/>
              </a:rPr>
              <a:t>l</a:t>
            </a:r>
            <a:r>
              <a:rPr lang="en-US" sz="4900" dirty="0"/>
              <a:t>=333 nm</a:t>
            </a:r>
            <a:r>
              <a:rPr lang="en-US" sz="4900" dirty="0" smtClean="0"/>
              <a:t>), which means that  </a:t>
            </a:r>
            <a:r>
              <a:rPr lang="en-US" sz="4900" dirty="0"/>
              <a:t>the transition from S</a:t>
            </a:r>
            <a:r>
              <a:rPr lang="en-US" sz="4900" baseline="-25000" dirty="0"/>
              <a:t>0</a:t>
            </a:r>
            <a:r>
              <a:rPr lang="en-US" sz="4900" dirty="0"/>
              <a:t> to S</a:t>
            </a:r>
            <a:r>
              <a:rPr lang="en-US" sz="4900" baseline="-25000" dirty="0"/>
              <a:t>2</a:t>
            </a:r>
            <a:r>
              <a:rPr lang="en-US" sz="4900" dirty="0"/>
              <a:t> </a:t>
            </a:r>
            <a:r>
              <a:rPr lang="en-US" sz="4900" dirty="0" smtClean="0"/>
              <a:t>(</a:t>
            </a:r>
            <a:r>
              <a:rPr lang="en-US" sz="4900" dirty="0">
                <a:latin typeface="Symbol" panose="05050102010706020507" pitchFamily="18" charset="2"/>
              </a:rPr>
              <a:t>l</a:t>
            </a:r>
            <a:r>
              <a:rPr lang="en-US" sz="4900" dirty="0"/>
              <a:t>=252 nm) is the transition with the lowest energy</a:t>
            </a:r>
            <a:r>
              <a:rPr lang="en-US" sz="4900" dirty="0" smtClean="0"/>
              <a:t>.</a:t>
            </a:r>
          </a:p>
          <a:p>
            <a:r>
              <a:rPr lang="en-US" sz="4900" dirty="0" smtClean="0"/>
              <a:t>The </a:t>
            </a:r>
            <a:r>
              <a:rPr lang="en-US" sz="4900" dirty="0"/>
              <a:t>resulting singlet S</a:t>
            </a:r>
            <a:r>
              <a:rPr lang="en-US" sz="4900" baseline="-25000" dirty="0"/>
              <a:t>2</a:t>
            </a:r>
            <a:r>
              <a:rPr lang="en-US" sz="4900" dirty="0"/>
              <a:t>(</a:t>
            </a:r>
            <a:r>
              <a:rPr lang="en-US" sz="4900" dirty="0">
                <a:latin typeface="Symbol" panose="05050102010706020507" pitchFamily="18" charset="2"/>
              </a:rPr>
              <a:t>p</a:t>
            </a:r>
            <a:r>
              <a:rPr lang="en-US" sz="4900" dirty="0"/>
              <a:t>, </a:t>
            </a:r>
            <a:r>
              <a:rPr lang="en-US" sz="4900" dirty="0">
                <a:latin typeface="Symbol" panose="05050102010706020507" pitchFamily="18" charset="2"/>
              </a:rPr>
              <a:t>p</a:t>
            </a:r>
            <a:r>
              <a:rPr lang="en-US" sz="4900" dirty="0"/>
              <a:t>*) excited state quickly decays into the energetically lower </a:t>
            </a: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4900" dirty="0" smtClean="0"/>
              <a:t>S</a:t>
            </a:r>
            <a:r>
              <a:rPr lang="en-US" sz="4900" baseline="-25000" dirty="0" smtClean="0"/>
              <a:t>1</a:t>
            </a:r>
            <a:r>
              <a:rPr lang="en-US" sz="4900" dirty="0" smtClean="0"/>
              <a:t>(n</a:t>
            </a:r>
            <a:r>
              <a:rPr lang="en-US" sz="4900" dirty="0"/>
              <a:t>,</a:t>
            </a:r>
            <a:r>
              <a:rPr lang="en-US" sz="4900" b="1" dirty="0"/>
              <a:t> </a:t>
            </a:r>
            <a:r>
              <a:rPr lang="en-US" sz="4900" dirty="0"/>
              <a:t>π*) state. </a:t>
            </a:r>
            <a:endParaRPr lang="en-US" sz="4900" dirty="0" smtClean="0"/>
          </a:p>
          <a:p>
            <a:r>
              <a:rPr lang="en-US" sz="4900" dirty="0" smtClean="0"/>
              <a:t>Aryl </a:t>
            </a:r>
            <a:r>
              <a:rPr lang="en-US" sz="4900" dirty="0"/>
              <a:t>ketones like benzophenone then undergo rapid intersystem crossing (</a:t>
            </a:r>
            <a:r>
              <a:rPr lang="en-US" sz="4900" i="1" dirty="0" err="1"/>
              <a:t>isc</a:t>
            </a:r>
            <a:r>
              <a:rPr lang="en-US" sz="4900" dirty="0"/>
              <a:t>) of the </a:t>
            </a: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4900" dirty="0" smtClean="0"/>
              <a:t>S</a:t>
            </a:r>
            <a:r>
              <a:rPr lang="en-US" sz="4900" baseline="-25000" dirty="0" smtClean="0"/>
              <a:t>1</a:t>
            </a:r>
            <a:r>
              <a:rPr lang="en-US" sz="4900" dirty="0" smtClean="0"/>
              <a:t>(n</a:t>
            </a:r>
            <a:r>
              <a:rPr lang="en-US" sz="4900" dirty="0"/>
              <a:t>,</a:t>
            </a:r>
            <a:r>
              <a:rPr lang="en-US" sz="4900" b="1" dirty="0"/>
              <a:t> </a:t>
            </a:r>
            <a:r>
              <a:rPr lang="en-US" sz="4900" dirty="0"/>
              <a:t>π*) excited state to an energetically very close T</a:t>
            </a:r>
            <a:r>
              <a:rPr lang="en-US" sz="4900" baseline="-25000" dirty="0"/>
              <a:t>2</a:t>
            </a:r>
            <a:r>
              <a:rPr lang="en-US" sz="4900" dirty="0"/>
              <a:t>(π,</a:t>
            </a:r>
            <a:r>
              <a:rPr lang="en-US" sz="4900" b="1" dirty="0"/>
              <a:t> </a:t>
            </a:r>
            <a:r>
              <a:rPr lang="en-US" sz="4900" dirty="0"/>
              <a:t>π*) </a:t>
            </a:r>
            <a:r>
              <a:rPr lang="en-US" sz="4900" dirty="0" smtClean="0"/>
              <a:t>state. The </a:t>
            </a:r>
            <a:r>
              <a:rPr lang="en-US" sz="4900" dirty="0"/>
              <a:t>latter quickly </a:t>
            </a: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4900" dirty="0" smtClean="0"/>
              <a:t>and </a:t>
            </a:r>
            <a:r>
              <a:rPr lang="en-US" sz="4900" dirty="0"/>
              <a:t>quantitatively decays to the lower energy T</a:t>
            </a:r>
            <a:r>
              <a:rPr lang="en-US" sz="4900" baseline="-25000" dirty="0"/>
              <a:t>1</a:t>
            </a:r>
            <a:r>
              <a:rPr lang="en-US" sz="4900" dirty="0"/>
              <a:t>(n, π*). </a:t>
            </a:r>
            <a:endParaRPr lang="en-US" sz="4900" dirty="0" smtClean="0"/>
          </a:p>
          <a:p>
            <a:r>
              <a:rPr lang="en-US" sz="4900" dirty="0" smtClean="0"/>
              <a:t>The </a:t>
            </a:r>
            <a:r>
              <a:rPr lang="en-US" sz="4900" dirty="0"/>
              <a:t>reverse process requires a photon with a wavelength of </a:t>
            </a:r>
            <a:r>
              <a:rPr lang="en-US" sz="4900" dirty="0">
                <a:latin typeface="Symbol" panose="05050102010706020507" pitchFamily="18" charset="2"/>
              </a:rPr>
              <a:t>l</a:t>
            </a:r>
            <a:r>
              <a:rPr lang="en-US" sz="4900" dirty="0"/>
              <a:t>=525 nm. If no other reagents are present this excited states will return to S</a:t>
            </a:r>
            <a:r>
              <a:rPr lang="en-US" sz="4900" baseline="-25000" dirty="0"/>
              <a:t>0</a:t>
            </a:r>
            <a:r>
              <a:rPr lang="en-US" sz="4900" dirty="0"/>
              <a:t> primarily by phosphorescent decay (P). </a:t>
            </a:r>
            <a:endParaRPr lang="en-US" sz="4900" dirty="0"/>
          </a:p>
        </p:txBody>
      </p:sp>
      <p:sp>
        <p:nvSpPr>
          <p:cNvPr id="4" name="Rectangle 3"/>
          <p:cNvSpPr>
            <a:spLocks/>
          </p:cNvSpPr>
          <p:nvPr/>
        </p:nvSpPr>
        <p:spPr>
          <a:xfrm>
            <a:off x="2552700" y="2316798"/>
            <a:ext cx="4038600" cy="2224405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>
            <a:spLocks/>
          </p:cNvSpPr>
          <p:nvPr/>
        </p:nvSpPr>
        <p:spPr>
          <a:xfrm>
            <a:off x="2112777" y="2038224"/>
            <a:ext cx="4997303" cy="250297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3183572" y="2499995"/>
            <a:ext cx="473075" cy="0"/>
          </a:xfrm>
          <a:prstGeom prst="line">
            <a:avLst/>
          </a:prstGeom>
          <a:noFill/>
          <a:ln w="15875">
            <a:solidFill>
              <a:schemeClr val="tx1">
                <a:lumMod val="100000"/>
                <a:lumOff val="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3183572" y="2894330"/>
            <a:ext cx="473075" cy="0"/>
          </a:xfrm>
          <a:prstGeom prst="line">
            <a:avLst/>
          </a:prstGeom>
          <a:noFill/>
          <a:ln w="15875">
            <a:solidFill>
              <a:schemeClr val="tx1">
                <a:lumMod val="100000"/>
                <a:lumOff val="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5391467" y="2894330"/>
            <a:ext cx="473075" cy="0"/>
          </a:xfrm>
          <a:prstGeom prst="line">
            <a:avLst/>
          </a:prstGeom>
          <a:noFill/>
          <a:ln w="15875">
            <a:solidFill>
              <a:schemeClr val="tx1">
                <a:lumMod val="100000"/>
                <a:lumOff val="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8"/>
          <p:cNvCxnSpPr>
            <a:cxnSpLocks noChangeShapeType="1"/>
          </p:cNvCxnSpPr>
          <p:nvPr/>
        </p:nvCxnSpPr>
        <p:spPr bwMode="auto">
          <a:xfrm>
            <a:off x="5391467" y="3139440"/>
            <a:ext cx="473075" cy="0"/>
          </a:xfrm>
          <a:prstGeom prst="line">
            <a:avLst/>
          </a:prstGeom>
          <a:noFill/>
          <a:ln w="15875">
            <a:solidFill>
              <a:schemeClr val="tx1">
                <a:lumMod val="100000"/>
                <a:lumOff val="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4273867" y="4263390"/>
            <a:ext cx="473075" cy="0"/>
          </a:xfrm>
          <a:prstGeom prst="line">
            <a:avLst/>
          </a:prstGeom>
          <a:noFill/>
          <a:ln w="15875">
            <a:solidFill>
              <a:schemeClr val="tx1">
                <a:lumMod val="100000"/>
                <a:lumOff val="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Text Box 1359"/>
          <p:cNvSpPr txBox="1">
            <a:spLocks noChangeArrowheads="1"/>
          </p:cNvSpPr>
          <p:nvPr/>
        </p:nvSpPr>
        <p:spPr bwMode="auto">
          <a:xfrm>
            <a:off x="2511742" y="2350135"/>
            <a:ext cx="730250" cy="271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2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00" dirty="0" err="1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200" dirty="0" err="1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*)</a:t>
            </a:r>
            <a:endParaRPr lang="en-US" sz="1200" dirty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1360"/>
          <p:cNvSpPr txBox="1">
            <a:spLocks noChangeArrowheads="1"/>
          </p:cNvSpPr>
          <p:nvPr/>
        </p:nvSpPr>
        <p:spPr bwMode="auto">
          <a:xfrm>
            <a:off x="5885497" y="2738120"/>
            <a:ext cx="733425" cy="271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00" dirty="0" err="1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200" dirty="0" err="1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*)</a:t>
            </a:r>
            <a:endParaRPr lang="en-US" sz="1200" dirty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1361"/>
          <p:cNvSpPr txBox="1">
            <a:spLocks noChangeArrowheads="1"/>
          </p:cNvSpPr>
          <p:nvPr/>
        </p:nvSpPr>
        <p:spPr bwMode="auto">
          <a:xfrm>
            <a:off x="2511742" y="2738120"/>
            <a:ext cx="784860" cy="271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2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n,</a:t>
            </a:r>
            <a:r>
              <a:rPr lang="en-US" sz="1200" dirty="0" err="1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*)</a:t>
            </a:r>
            <a:endParaRPr lang="en-US" sz="1200" dirty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1362"/>
          <p:cNvSpPr txBox="1">
            <a:spLocks noChangeArrowheads="1"/>
          </p:cNvSpPr>
          <p:nvPr/>
        </p:nvSpPr>
        <p:spPr bwMode="auto">
          <a:xfrm>
            <a:off x="5898832" y="2989580"/>
            <a:ext cx="733425" cy="271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n,</a:t>
            </a:r>
            <a:r>
              <a:rPr lang="en-US" sz="1200" dirty="0" err="1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*)</a:t>
            </a:r>
            <a:endParaRPr lang="en-US" sz="1200" dirty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1363"/>
          <p:cNvSpPr txBox="1">
            <a:spLocks noChangeArrowheads="1"/>
          </p:cNvSpPr>
          <p:nvPr/>
        </p:nvSpPr>
        <p:spPr bwMode="auto">
          <a:xfrm>
            <a:off x="4329112" y="4269740"/>
            <a:ext cx="342265" cy="271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200" baseline="-250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120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Straight Arrow Connector 21"/>
          <p:cNvCxnSpPr>
            <a:cxnSpLocks noChangeShapeType="1"/>
          </p:cNvCxnSpPr>
          <p:nvPr/>
        </p:nvCxnSpPr>
        <p:spPr bwMode="auto">
          <a:xfrm flipH="1" flipV="1">
            <a:off x="3640772" y="2494281"/>
            <a:ext cx="836930" cy="1762760"/>
          </a:xfrm>
          <a:prstGeom prst="straightConnector1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Arrow Connector 22"/>
          <p:cNvCxnSpPr>
            <a:cxnSpLocks noChangeShapeType="1"/>
          </p:cNvCxnSpPr>
          <p:nvPr/>
        </p:nvCxnSpPr>
        <p:spPr bwMode="auto">
          <a:xfrm flipH="1">
            <a:off x="3364547" y="2499673"/>
            <a:ext cx="6985" cy="394335"/>
          </a:xfrm>
          <a:prstGeom prst="straightConnector1">
            <a:avLst/>
          </a:prstGeom>
          <a:noFill/>
          <a:ln w="12700">
            <a:solidFill>
              <a:schemeClr val="tx1">
                <a:lumMod val="100000"/>
                <a:lumOff val="0"/>
              </a:schemeClr>
            </a:solidFill>
            <a:prstDash val="sysDash"/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Connector 23"/>
          <p:cNvCxnSpPr>
            <a:cxnSpLocks noChangeShapeType="1"/>
          </p:cNvCxnSpPr>
          <p:nvPr/>
        </p:nvCxnSpPr>
        <p:spPr bwMode="auto">
          <a:xfrm>
            <a:off x="3643750" y="2892659"/>
            <a:ext cx="1734185" cy="0"/>
          </a:xfrm>
          <a:prstGeom prst="line">
            <a:avLst/>
          </a:prstGeom>
          <a:noFill/>
          <a:ln w="15875">
            <a:solidFill>
              <a:schemeClr val="tx1">
                <a:lumMod val="100000"/>
                <a:lumOff val="0"/>
              </a:schemeClr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Arrow Connector 24"/>
          <p:cNvCxnSpPr>
            <a:cxnSpLocks noChangeShapeType="1"/>
          </p:cNvCxnSpPr>
          <p:nvPr/>
        </p:nvCxnSpPr>
        <p:spPr bwMode="auto">
          <a:xfrm>
            <a:off x="5661380" y="2894330"/>
            <a:ext cx="0" cy="245110"/>
          </a:xfrm>
          <a:prstGeom prst="straightConnector1">
            <a:avLst/>
          </a:prstGeom>
          <a:noFill/>
          <a:ln w="12700">
            <a:solidFill>
              <a:schemeClr val="tx1">
                <a:lumMod val="100000"/>
                <a:lumOff val="0"/>
              </a:schemeClr>
            </a:solidFill>
            <a:prstDash val="sysDash"/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Arrow Connector 25"/>
          <p:cNvCxnSpPr>
            <a:cxnSpLocks noChangeShapeType="1"/>
          </p:cNvCxnSpPr>
          <p:nvPr/>
        </p:nvCxnSpPr>
        <p:spPr bwMode="auto">
          <a:xfrm flipH="1">
            <a:off x="4527550" y="3125470"/>
            <a:ext cx="857250" cy="1122680"/>
          </a:xfrm>
          <a:prstGeom prst="straightConnector1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Text Box 1528"/>
          <p:cNvSpPr txBox="1">
            <a:spLocks noChangeArrowheads="1"/>
          </p:cNvSpPr>
          <p:nvPr/>
        </p:nvSpPr>
        <p:spPr bwMode="auto">
          <a:xfrm>
            <a:off x="2112777" y="2673748"/>
            <a:ext cx="610870" cy="539949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800" b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800" b="1" u="sng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800" b="1" u="sng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↓</a:t>
            </a:r>
            <a:endParaRPr lang="en-US" sz="1200" dirty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n   </a:t>
            </a:r>
            <a:r>
              <a:rPr lang="en-US" sz="800" b="1" u="sng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↑  </a:t>
            </a:r>
            <a:r>
              <a:rPr lang="en-US" sz="800" b="1" u="sng" dirty="0">
                <a:solidFill>
                  <a:schemeClr val="bg1">
                    <a:lumMod val="85000"/>
                  </a:schemeClr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a</a:t>
            </a:r>
            <a:endParaRPr lang="en-US" sz="1200" dirty="0">
              <a:solidFill>
                <a:schemeClr val="bg1">
                  <a:lumMod val="85000"/>
                </a:schemeClr>
              </a:solidFill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" panose="02020603050405020304" pitchFamily="18" charset="0"/>
              </a:rPr>
              <a:t>p</a:t>
            </a:r>
            <a:r>
              <a:rPr lang="en-US" sz="800" b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  </a:t>
            </a:r>
            <a:r>
              <a:rPr lang="en-US" sz="800" b="1" u="sng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↑↓</a:t>
            </a:r>
            <a:r>
              <a:rPr lang="en-US" sz="800" b="1" u="sng" dirty="0">
                <a:solidFill>
                  <a:schemeClr val="bg1">
                    <a:lumMod val="85000"/>
                  </a:schemeClr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 </a:t>
            </a:r>
            <a:r>
              <a:rPr lang="en-US" sz="800" b="1" dirty="0">
                <a:solidFill>
                  <a:schemeClr val="bg1">
                    <a:lumMod val="85000"/>
                  </a:schemeClr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z</a:t>
            </a:r>
            <a:endParaRPr lang="en-US" sz="1200" dirty="0">
              <a:solidFill>
                <a:schemeClr val="bg1">
                  <a:lumMod val="85000"/>
                </a:schemeClr>
              </a:solidFill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Box 1526"/>
          <p:cNvSpPr txBox="1">
            <a:spLocks noChangeArrowheads="1"/>
          </p:cNvSpPr>
          <p:nvPr/>
        </p:nvSpPr>
        <p:spPr bwMode="auto">
          <a:xfrm>
            <a:off x="2119461" y="2264965"/>
            <a:ext cx="549275" cy="487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800" b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800" b="1" u="sng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800" b="1" u="sng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↓</a:t>
            </a:r>
            <a:endParaRPr lang="en-US" sz="1200" dirty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n   </a:t>
            </a:r>
            <a:r>
              <a:rPr lang="en-US" sz="800" b="1" u="sng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↑↓</a:t>
            </a:r>
            <a:endParaRPr lang="en-US" sz="1200" dirty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" panose="02020603050405020304" pitchFamily="18" charset="0"/>
              </a:rPr>
              <a:t>p</a:t>
            </a:r>
            <a:r>
              <a:rPr lang="en-US" sz="800" b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  </a:t>
            </a:r>
            <a:r>
              <a:rPr lang="en-US" sz="800" b="1" u="sng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↑  </a:t>
            </a:r>
            <a:r>
              <a:rPr lang="en-US" sz="800" b="1" dirty="0">
                <a:solidFill>
                  <a:schemeClr val="bg1">
                    <a:lumMod val="85000"/>
                  </a:schemeClr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z</a:t>
            </a:r>
            <a:r>
              <a:rPr lang="en-US" sz="800" b="1" u="sng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 </a:t>
            </a:r>
            <a:endParaRPr lang="en-US" sz="1200" dirty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 Box 1529"/>
          <p:cNvSpPr txBox="1">
            <a:spLocks noChangeArrowheads="1"/>
          </p:cNvSpPr>
          <p:nvPr/>
        </p:nvSpPr>
        <p:spPr bwMode="auto">
          <a:xfrm>
            <a:off x="6518500" y="2947670"/>
            <a:ext cx="610870" cy="487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800" b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 </a:t>
            </a:r>
            <a:r>
              <a:rPr lang="en-US" sz="800" b="1" u="sng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↑  </a:t>
            </a:r>
            <a:r>
              <a:rPr lang="en-US" sz="800" b="1" u="sng" dirty="0">
                <a:solidFill>
                  <a:schemeClr val="bg1">
                    <a:lumMod val="85000"/>
                  </a:schemeClr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a</a:t>
            </a:r>
            <a:endParaRPr lang="en-US" sz="1200" dirty="0">
              <a:solidFill>
                <a:schemeClr val="bg1">
                  <a:lumMod val="85000"/>
                </a:schemeClr>
              </a:solidFill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n   </a:t>
            </a:r>
            <a:r>
              <a:rPr lang="en-US" sz="800" b="1" u="sng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↑  </a:t>
            </a:r>
            <a:r>
              <a:rPr lang="en-US" sz="800" b="1" u="sng" dirty="0">
                <a:solidFill>
                  <a:schemeClr val="bg1">
                    <a:lumMod val="85000"/>
                  </a:schemeClr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a</a:t>
            </a:r>
            <a:endParaRPr lang="en-US" sz="1200" dirty="0">
              <a:solidFill>
                <a:schemeClr val="bg1">
                  <a:lumMod val="85000"/>
                </a:schemeClr>
              </a:solidFill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" panose="02020603050405020304" pitchFamily="18" charset="0"/>
              </a:rPr>
              <a:t>p</a:t>
            </a:r>
            <a:r>
              <a:rPr lang="en-US" sz="800" b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  </a:t>
            </a:r>
            <a:r>
              <a:rPr lang="en-US" sz="800" b="1" u="sng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↑↓</a:t>
            </a:r>
            <a:r>
              <a:rPr lang="en-US" sz="800" b="1" u="sng" dirty="0">
                <a:solidFill>
                  <a:schemeClr val="bg1">
                    <a:lumMod val="85000"/>
                  </a:schemeClr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 </a:t>
            </a:r>
            <a:r>
              <a:rPr lang="en-US" sz="800" b="1" dirty="0">
                <a:solidFill>
                  <a:schemeClr val="bg1">
                    <a:lumMod val="85000"/>
                  </a:schemeClr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z</a:t>
            </a:r>
            <a:endParaRPr lang="en-US" sz="1200" dirty="0">
              <a:solidFill>
                <a:schemeClr val="bg1">
                  <a:lumMod val="85000"/>
                </a:schemeClr>
              </a:solidFill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 Box 1530"/>
          <p:cNvSpPr txBox="1">
            <a:spLocks noChangeArrowheads="1"/>
          </p:cNvSpPr>
          <p:nvPr/>
        </p:nvSpPr>
        <p:spPr bwMode="auto">
          <a:xfrm>
            <a:off x="6519135" y="2522220"/>
            <a:ext cx="610870" cy="487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800" b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 </a:t>
            </a:r>
            <a:r>
              <a:rPr lang="en-US" sz="800" b="1" u="sng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↑  </a:t>
            </a:r>
            <a:r>
              <a:rPr lang="en-US" sz="800" b="1" u="sng" dirty="0">
                <a:solidFill>
                  <a:schemeClr val="bg1">
                    <a:lumMod val="85000"/>
                  </a:schemeClr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a</a:t>
            </a:r>
            <a:endParaRPr lang="en-US" sz="1200" dirty="0">
              <a:solidFill>
                <a:schemeClr val="bg1">
                  <a:lumMod val="85000"/>
                </a:schemeClr>
              </a:solidFill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n   </a:t>
            </a:r>
            <a:r>
              <a:rPr lang="en-US" sz="800" b="1" u="sng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↑↓</a:t>
            </a:r>
            <a:r>
              <a:rPr lang="en-US" sz="800" b="1" u="sng" dirty="0">
                <a:solidFill>
                  <a:schemeClr val="bg1">
                    <a:lumMod val="85000"/>
                  </a:schemeClr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a</a:t>
            </a:r>
            <a:endParaRPr lang="en-US" sz="1200" dirty="0">
              <a:solidFill>
                <a:schemeClr val="bg1">
                  <a:lumMod val="85000"/>
                </a:schemeClr>
              </a:solidFill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" panose="02020603050405020304" pitchFamily="18" charset="0"/>
              </a:rPr>
              <a:t>p</a:t>
            </a:r>
            <a:r>
              <a:rPr lang="en-US" sz="800" b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  </a:t>
            </a:r>
            <a:r>
              <a:rPr lang="en-US" sz="800" b="1" u="sng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↑  </a:t>
            </a:r>
            <a:r>
              <a:rPr lang="en-US" sz="800" b="1" u="sng" dirty="0">
                <a:solidFill>
                  <a:schemeClr val="bg1">
                    <a:lumMod val="85000"/>
                  </a:schemeClr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 </a:t>
            </a:r>
            <a:r>
              <a:rPr lang="en-US" sz="800" b="1" dirty="0">
                <a:solidFill>
                  <a:schemeClr val="bg1">
                    <a:lumMod val="85000"/>
                  </a:schemeClr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z</a:t>
            </a:r>
            <a:endParaRPr lang="en-US" sz="1200" dirty="0">
              <a:solidFill>
                <a:schemeClr val="bg1">
                  <a:lumMod val="85000"/>
                </a:schemeClr>
              </a:solidFill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 Box 1364"/>
          <p:cNvSpPr txBox="1">
            <a:spLocks noChangeArrowheads="1"/>
          </p:cNvSpPr>
          <p:nvPr/>
        </p:nvSpPr>
        <p:spPr bwMode="auto">
          <a:xfrm flipH="1">
            <a:off x="3711324" y="3343827"/>
            <a:ext cx="39751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0" anchor="t" anchorCtr="0" upright="1">
            <a:no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200" i="1" dirty="0" err="1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1200" dirty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 Box 1350"/>
          <p:cNvSpPr txBox="1">
            <a:spLocks noChangeArrowheads="1"/>
          </p:cNvSpPr>
          <p:nvPr/>
        </p:nvSpPr>
        <p:spPr bwMode="auto">
          <a:xfrm>
            <a:off x="4435563" y="2877820"/>
            <a:ext cx="38290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0" anchor="t" anchorCtr="0" upright="1">
            <a:no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isc</a:t>
            </a:r>
            <a:endParaRPr lang="en-US" sz="1200" dirty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 Box 1346"/>
          <p:cNvSpPr txBox="1">
            <a:spLocks noChangeArrowheads="1"/>
          </p:cNvSpPr>
          <p:nvPr/>
        </p:nvSpPr>
        <p:spPr bwMode="auto">
          <a:xfrm flipH="1">
            <a:off x="5127110" y="3372251"/>
            <a:ext cx="26733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0" anchor="t" anchorCtr="0" upright="1">
            <a:no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1200" dirty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 Box 1531"/>
          <p:cNvSpPr txBox="1">
            <a:spLocks noChangeArrowheads="1"/>
          </p:cNvSpPr>
          <p:nvPr/>
        </p:nvSpPr>
        <p:spPr bwMode="auto">
          <a:xfrm>
            <a:off x="4764423" y="4035267"/>
            <a:ext cx="610235" cy="487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800" b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800" b="1" u="sng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" b="1" u="sng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   </a:t>
            </a:r>
            <a:r>
              <a:rPr lang="en-US" sz="800" b="1" u="sng" dirty="0" smtClean="0">
                <a:solidFill>
                  <a:schemeClr val="bg1">
                    <a:lumMod val="85000"/>
                  </a:schemeClr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a</a:t>
            </a:r>
            <a:endParaRPr lang="en-US" sz="1200" dirty="0">
              <a:solidFill>
                <a:schemeClr val="bg1">
                  <a:lumMod val="85000"/>
                </a:schemeClr>
              </a:solidFill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n   </a:t>
            </a:r>
            <a:r>
              <a:rPr lang="en-US" sz="800" b="1" u="sng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↑↓</a:t>
            </a:r>
            <a:r>
              <a:rPr lang="en-US" sz="800" b="1" u="sng" dirty="0">
                <a:solidFill>
                  <a:schemeClr val="bg1">
                    <a:lumMod val="85000"/>
                  </a:schemeClr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a</a:t>
            </a:r>
            <a:endParaRPr lang="en-US" sz="1200" dirty="0">
              <a:solidFill>
                <a:schemeClr val="bg1">
                  <a:lumMod val="85000"/>
                </a:schemeClr>
              </a:solidFill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" panose="02020603050405020304" pitchFamily="18" charset="0"/>
              </a:rPr>
              <a:t>p</a:t>
            </a:r>
            <a:r>
              <a:rPr lang="en-US" sz="800" b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  </a:t>
            </a:r>
            <a:r>
              <a:rPr lang="en-US" sz="800" b="1" u="sng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↑↓</a:t>
            </a:r>
            <a:r>
              <a:rPr lang="en-US" sz="800" b="1" dirty="0">
                <a:solidFill>
                  <a:schemeClr val="bg1">
                    <a:lumMod val="85000"/>
                  </a:schemeClr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z</a:t>
            </a:r>
            <a:endParaRPr lang="en-US" sz="1200" dirty="0">
              <a:solidFill>
                <a:schemeClr val="bg1">
                  <a:lumMod val="85000"/>
                </a:schemeClr>
              </a:solidFill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243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Experiment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040337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rate of the reaction depends on various parameters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i.e</a:t>
            </a:r>
            <a:r>
              <a:rPr lang="en-US" dirty="0"/>
              <a:t>., the amount of UV-light, the absence of quenchers,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absence of bases, etc.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very important that the vial used in the reaction is clean and transparent to UV-light. The storage in bright sunlight, which has a high UV-Vis component, will then allow the reaction to proceed smoothly.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absence of quenchers </a:t>
            </a:r>
            <a:r>
              <a:rPr lang="en-US" dirty="0" smtClean="0"/>
              <a:t>(</a:t>
            </a:r>
            <a:r>
              <a:rPr lang="en-US" dirty="0"/>
              <a:t>i.e., oxygen) is critical as well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ensure that the </a:t>
            </a:r>
            <a:r>
              <a:rPr lang="en-US" dirty="0" err="1"/>
              <a:t>benzhydroxyl</a:t>
            </a:r>
            <a:r>
              <a:rPr lang="en-US" dirty="0"/>
              <a:t> radical can be formed in reasonable quantities and can react as described above.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also important that there are no bases present because the reaction would afford benzhydrol instead of benzopinacol. Since traces of alkali leach out of many cheap glasses, a trace amount of glacial acetic acid is added to the reaction mixture.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48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Experiment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1400" dirty="0" smtClean="0"/>
              <a:t>Benzophenone is dissolved in hot isopropanol together with one drop glacial acetic acid.</a:t>
            </a:r>
          </a:p>
          <a:p>
            <a:endParaRPr lang="en-US" sz="1400" dirty="0"/>
          </a:p>
          <a:p>
            <a:endParaRPr lang="en-US" sz="2400" dirty="0" smtClean="0"/>
          </a:p>
          <a:p>
            <a:r>
              <a:rPr lang="en-US" sz="1400" dirty="0" smtClean="0"/>
              <a:t>The hot solution is immediately transferred to the reaction vial and closed tightly. </a:t>
            </a:r>
          </a:p>
          <a:p>
            <a:endParaRPr lang="en-US" sz="1400" dirty="0" smtClean="0"/>
          </a:p>
          <a:p>
            <a:r>
              <a:rPr lang="en-US" sz="1400" dirty="0" smtClean="0"/>
              <a:t>The vial is labeled on the cap only.</a:t>
            </a:r>
          </a:p>
          <a:p>
            <a:endParaRPr lang="en-US" sz="1400" dirty="0" smtClean="0"/>
          </a:p>
          <a:p>
            <a:r>
              <a:rPr lang="en-US" sz="1400" dirty="0" smtClean="0"/>
              <a:t>Submit </a:t>
            </a:r>
            <a:r>
              <a:rPr lang="en-US" sz="1400" dirty="0"/>
              <a:t>the vial to the teaching assistant. </a:t>
            </a:r>
            <a:endParaRPr lang="en-US" sz="1400" dirty="0" smtClean="0"/>
          </a:p>
          <a:p>
            <a:endParaRPr lang="en-US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Why is it important to heat the solvent?</a:t>
            </a:r>
          </a:p>
          <a:p>
            <a:endParaRPr lang="en-US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Why is the glacial acetic acid added?</a:t>
            </a:r>
          </a:p>
          <a:p>
            <a:endParaRPr lang="en-US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Why is it important to transfer the hot solution immediately and close the vial?</a:t>
            </a:r>
          </a:p>
          <a:p>
            <a:endParaRPr lang="en-US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Why is label placed on the cap?</a:t>
            </a:r>
          </a:p>
          <a:p>
            <a:endParaRPr lang="en-US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Why is it important that the benzophenone remains in solution?</a:t>
            </a:r>
          </a:p>
          <a:p>
            <a:endParaRPr lang="en-US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The reaction mixture is placed in the sun light for 5 days.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11966" y="1979457"/>
            <a:ext cx="34307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Benzophenone does not dissolve well </a:t>
            </a:r>
            <a:br>
              <a:rPr lang="en-US" sz="1600" b="1" dirty="0" smtClean="0">
                <a:solidFill>
                  <a:srgbClr val="FF0000"/>
                </a:solidFill>
              </a:rPr>
            </a:br>
            <a:r>
              <a:rPr lang="en-US" sz="1600" b="1" dirty="0" smtClean="0">
                <a:solidFill>
                  <a:srgbClr val="FF0000"/>
                </a:solidFill>
              </a:rPr>
              <a:t>in cold isopropanol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11966" y="2647054"/>
            <a:ext cx="37689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The acid is added to neutralize the bases </a:t>
            </a:r>
            <a:br>
              <a:rPr lang="en-US" sz="1600" b="1" dirty="0" smtClean="0">
                <a:solidFill>
                  <a:srgbClr val="FF0000"/>
                </a:solidFill>
              </a:rPr>
            </a:br>
            <a:r>
              <a:rPr lang="en-US" sz="1600" b="1" dirty="0" smtClean="0">
                <a:solidFill>
                  <a:srgbClr val="FF0000"/>
                </a:solidFill>
              </a:rPr>
              <a:t>that leach out of the glassware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11966" y="3467548"/>
            <a:ext cx="41419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The solution heats up when it is stored in the </a:t>
            </a:r>
            <a:br>
              <a:rPr lang="en-US" sz="1600" b="1" dirty="0" smtClean="0">
                <a:solidFill>
                  <a:srgbClr val="FF0000"/>
                </a:solidFill>
              </a:rPr>
            </a:br>
            <a:r>
              <a:rPr lang="en-US" sz="1600" b="1" dirty="0" smtClean="0">
                <a:solidFill>
                  <a:srgbClr val="FF0000"/>
                </a:solidFill>
              </a:rPr>
              <a:t>sunlight resulting in a pressure buildup 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11966" y="4119791"/>
            <a:ext cx="37049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The glassware has to be transparent for </a:t>
            </a:r>
            <a:br>
              <a:rPr lang="en-US" sz="1600" b="1" dirty="0" smtClean="0">
                <a:solidFill>
                  <a:srgbClr val="FF0000"/>
                </a:solidFill>
              </a:rPr>
            </a:br>
            <a:r>
              <a:rPr lang="en-US" sz="1600" b="1" dirty="0" smtClean="0">
                <a:solidFill>
                  <a:srgbClr val="FF0000"/>
                </a:solidFill>
              </a:rPr>
              <a:t>the UV-light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14886" y="4924589"/>
            <a:ext cx="35809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The reaction does not work well in the </a:t>
            </a:r>
            <a:br>
              <a:rPr lang="en-US" sz="1600" b="1" dirty="0" smtClean="0">
                <a:solidFill>
                  <a:srgbClr val="FF0000"/>
                </a:solidFill>
              </a:rPr>
            </a:br>
            <a:r>
              <a:rPr lang="en-US" sz="1600" b="1" dirty="0" smtClean="0">
                <a:solidFill>
                  <a:srgbClr val="FF0000"/>
                </a:solidFill>
              </a:rPr>
              <a:t>solid state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62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</TotalTime>
  <Words>776</Words>
  <Application>Microsoft Office PowerPoint</Application>
  <PresentationFormat>On-screen Show (4:3)</PresentationFormat>
  <Paragraphs>142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Symbol</vt:lpstr>
      <vt:lpstr>Times</vt:lpstr>
      <vt:lpstr>Times New Roman</vt:lpstr>
      <vt:lpstr>Office Theme</vt:lpstr>
      <vt:lpstr>ChemDraw.Document.6.0</vt:lpstr>
      <vt:lpstr>Lecture 8b</vt:lpstr>
      <vt:lpstr>Introduction</vt:lpstr>
      <vt:lpstr>Introduction</vt:lpstr>
      <vt:lpstr>Benzophenone</vt:lpstr>
      <vt:lpstr>Theory I</vt:lpstr>
      <vt:lpstr>Theory II</vt:lpstr>
      <vt:lpstr>Jablonski Diagram</vt:lpstr>
      <vt:lpstr>Experiment</vt:lpstr>
      <vt:lpstr>Experiment</vt:lpstr>
      <vt:lpstr>Experiment</vt:lpstr>
      <vt:lpstr>Characterization I</vt:lpstr>
      <vt:lpstr>Characterization II</vt:lpstr>
      <vt:lpstr>Characterization III</vt:lpstr>
      <vt:lpstr>Characterization IV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8b_Photochemistry</dc:title>
  <dc:creator>Alf Bacher</dc:creator>
  <cp:lastModifiedBy>Alf Bacher</cp:lastModifiedBy>
  <cp:revision>20</cp:revision>
  <dcterms:created xsi:type="dcterms:W3CDTF">2015-08-22T22:03:55Z</dcterms:created>
  <dcterms:modified xsi:type="dcterms:W3CDTF">2015-08-23T01:01:50Z</dcterms:modified>
</cp:coreProperties>
</file>