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1" r:id="rId11"/>
    <p:sldId id="269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4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3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7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6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3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6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7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3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830D-786F-4BDC-9570-95A99CC272DD}" type="datetimeFigureOut">
              <a:rPr lang="en-US" smtClean="0"/>
              <a:t>4/28/2016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DEA53-061E-4207-9551-77AA0E6BB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4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Lecture 7b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Photochemical Reduction of Benzophenone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0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400050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Dissolve benzophenone and a small drop of  </a:t>
            </a:r>
            <a:r>
              <a:rPr lang="en-US" sz="2000" dirty="0"/>
              <a:t>glacial acetic </a:t>
            </a:r>
            <a:r>
              <a:rPr lang="en-US" sz="2000" dirty="0" smtClean="0"/>
              <a:t>acid </a:t>
            </a:r>
            <a:br>
              <a:rPr lang="en-US" sz="2000" dirty="0" smtClean="0"/>
            </a:br>
            <a:r>
              <a:rPr lang="en-US" sz="2000" dirty="0" smtClean="0"/>
              <a:t>in warm isopropanol (40-50 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C) </a:t>
            </a:r>
            <a:br>
              <a:rPr lang="en-US" sz="2000" dirty="0" smtClean="0"/>
            </a:br>
            <a:r>
              <a:rPr lang="en-US" sz="2000" dirty="0" smtClean="0"/>
              <a:t>in a the 6-dram vial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Close the vial immediately and tightly making sure that the seal is placed inside the cap.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Label the vial with a tape that is attached to the cap (include your full name, section, contents and start date, write legible</a:t>
            </a:r>
            <a:r>
              <a:rPr lang="en-US" sz="2000" dirty="0" smtClean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Why is the solution heated up?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Why is it important to closed the vial immediately?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9902" y="2239392"/>
            <a:ext cx="370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solution will warm up when stored in the sun as well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9901" y="3747529"/>
            <a:ext cx="3705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Closing the vial with the warm solution will generate a slight vacuum in the vial, which reduces the chances of overpressure later 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39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066953" cy="43513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Make sure that the benzophenone remains in solution because it will not react in the solid state under these conditions. 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2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Submit </a:t>
            </a:r>
            <a:r>
              <a:rPr lang="en-US" sz="1800" dirty="0"/>
              <a:t>the vial to the teaching assistant. 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When the vial is returned, place it in the ice bath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Isolate the crystals by vacuum filtration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Prepare a HPLC sample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 smtClean="0"/>
              <a:t>After drying the sample, acquire the melting point and the infrared spectrum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accent4">
                    <a:lumMod val="50000"/>
                  </a:schemeClr>
                </a:solidFill>
              </a:rPr>
              <a:t>What should be done if the benzophenone did precipitate</a:t>
            </a: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What happens then?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</a:rPr>
              <a:t>What is the proper concentration?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8478" y="3685660"/>
            <a:ext cx="3705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solution will be stored upside down in the sun for </a:t>
            </a:r>
            <a:r>
              <a:rPr lang="en-US" b="1" dirty="0" smtClean="0">
                <a:solidFill>
                  <a:srgbClr val="FF0000"/>
                </a:solidFill>
              </a:rPr>
              <a:t>7 </a:t>
            </a:r>
            <a:r>
              <a:rPr lang="en-US" b="1" dirty="0" smtClean="0">
                <a:solidFill>
                  <a:srgbClr val="FF0000"/>
                </a:solidFill>
              </a:rPr>
              <a:t>days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7053" y="5347643"/>
            <a:ext cx="370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mg/mL in isopropanol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9903" y="2386952"/>
            <a:ext cx="3705447" cy="106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If the benzophenone precipitates upon cooling, reheat the mixture to bring the solid back into solution.</a:t>
            </a:r>
          </a:p>
        </p:txBody>
      </p:sp>
    </p:spTree>
    <p:extLst>
      <p:ext uri="{BB962C8B-B14F-4D97-AF65-F5344CB8AC3E}">
        <p14:creationId xmlns:p14="http://schemas.microsoft.com/office/powerpoint/2010/main" val="74808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Infrared Spectrum (ATR)</a:t>
            </a:r>
          </a:p>
          <a:p>
            <a:pPr lvl="1"/>
            <a:r>
              <a:rPr lang="en-US" sz="2000" b="1" dirty="0" smtClean="0">
                <a:solidFill>
                  <a:srgbClr val="002060"/>
                </a:solidFill>
                <a:latin typeface="Symbol" panose="05050102010706020507" pitchFamily="18" charset="2"/>
              </a:rPr>
              <a:t>n</a:t>
            </a:r>
            <a:r>
              <a:rPr lang="en-US" sz="2000" b="1" dirty="0" smtClean="0">
                <a:solidFill>
                  <a:srgbClr val="002060"/>
                </a:solidFill>
              </a:rPr>
              <a:t>(OH)=3544, 3673 cm</a:t>
            </a:r>
            <a:r>
              <a:rPr lang="en-US" sz="2000" b="1" baseline="30000" dirty="0" smtClean="0">
                <a:solidFill>
                  <a:srgbClr val="002060"/>
                </a:solidFill>
              </a:rPr>
              <a:t>-1</a:t>
            </a:r>
          </a:p>
          <a:p>
            <a:pPr lvl="1"/>
            <a:r>
              <a:rPr lang="en-US" sz="2000" b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n</a:t>
            </a:r>
            <a:r>
              <a:rPr lang="en-US" sz="2000" b="1" dirty="0" smtClean="0">
                <a:solidFill>
                  <a:srgbClr val="0070C0"/>
                </a:solidFill>
              </a:rPr>
              <a:t>(C-OH)=1025 cm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-1</a:t>
            </a:r>
          </a:p>
          <a:p>
            <a:pPr lvl="1"/>
            <a:r>
              <a:rPr lang="en-US" sz="2000" b="1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2000" b="1" dirty="0" smtClean="0">
                <a:solidFill>
                  <a:srgbClr val="C00000"/>
                </a:solidFill>
              </a:rPr>
              <a:t>(CH, </a:t>
            </a:r>
            <a:r>
              <a:rPr lang="en-US" sz="2000" b="1" i="1" dirty="0" smtClean="0">
                <a:solidFill>
                  <a:srgbClr val="C00000"/>
                </a:solidFill>
              </a:rPr>
              <a:t>sp</a:t>
            </a:r>
            <a:r>
              <a:rPr lang="en-US" sz="20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)=3024, 3058, 3084 </a:t>
            </a:r>
            <a:r>
              <a:rPr lang="en-US" sz="2000" b="1" dirty="0">
                <a:solidFill>
                  <a:srgbClr val="C00000"/>
                </a:solidFill>
              </a:rPr>
              <a:t>cm</a:t>
            </a:r>
            <a:r>
              <a:rPr lang="en-US" sz="2000" b="1" baseline="30000" dirty="0">
                <a:solidFill>
                  <a:srgbClr val="C00000"/>
                </a:solidFill>
              </a:rPr>
              <a:t>-1</a:t>
            </a:r>
          </a:p>
          <a:p>
            <a:pPr lvl="1"/>
            <a:endParaRPr lang="en-US" sz="2000" b="1" dirty="0">
              <a:solidFill>
                <a:srgbClr val="0070C0"/>
              </a:solidFill>
            </a:endParaRPr>
          </a:p>
          <a:p>
            <a:pPr lvl="1"/>
            <a:endParaRPr lang="en-US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15" y="3386948"/>
            <a:ext cx="7090587" cy="31089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923119" y="4759757"/>
            <a:ext cx="750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Symbol" panose="05050102010706020507" pitchFamily="18" charset="2"/>
              </a:rPr>
              <a:t>n</a:t>
            </a:r>
            <a:r>
              <a:rPr lang="en-US" sz="1600" b="1" dirty="0" smtClean="0">
                <a:solidFill>
                  <a:srgbClr val="002060"/>
                </a:solidFill>
              </a:rPr>
              <a:t>(OH)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906130" y="5275908"/>
            <a:ext cx="9669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n</a:t>
            </a:r>
            <a:r>
              <a:rPr lang="en-US" sz="1600" b="1" dirty="0" smtClean="0">
                <a:solidFill>
                  <a:srgbClr val="0070C0"/>
                </a:solidFill>
              </a:rPr>
              <a:t>(C-OH)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1168" y="4421203"/>
            <a:ext cx="1091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Symbol" panose="05050102010706020507" pitchFamily="18" charset="2"/>
              </a:rPr>
              <a:t>n</a:t>
            </a:r>
            <a:r>
              <a:rPr lang="en-US" sz="1600" b="1" dirty="0" smtClean="0">
                <a:solidFill>
                  <a:srgbClr val="C00000"/>
                </a:solidFill>
              </a:rPr>
              <a:t>(CH, </a:t>
            </a:r>
            <a:r>
              <a:rPr lang="en-US" sz="1600" b="1" i="1" dirty="0" smtClean="0">
                <a:solidFill>
                  <a:srgbClr val="C00000"/>
                </a:solidFill>
              </a:rPr>
              <a:t>sp</a:t>
            </a:r>
            <a:r>
              <a:rPr lang="en-US" sz="16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1600" b="1" dirty="0" smtClean="0">
                <a:solidFill>
                  <a:srgbClr val="C00000"/>
                </a:solidFill>
              </a:rPr>
              <a:t>)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84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</a:t>
            </a:r>
            <a:r>
              <a:rPr lang="en-US" b="1" dirty="0" smtClean="0"/>
              <a:t>H-NMR Spectrum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grayscl/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6" t="14178" r="1575" b="3900"/>
          <a:stretch/>
        </p:blipFill>
        <p:spPr bwMode="auto">
          <a:xfrm>
            <a:off x="1737322" y="2381694"/>
            <a:ext cx="6587971" cy="41117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6531" y="2966498"/>
            <a:ext cx="12474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20 H (d, t, t)</a:t>
            </a:r>
            <a:br>
              <a:rPr lang="en-US" sz="1600" b="1" dirty="0" smtClean="0"/>
            </a:br>
            <a:r>
              <a:rPr lang="en-US" sz="1600" b="1" dirty="0" smtClean="0"/>
              <a:t>aromatic H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54770" y="2966498"/>
            <a:ext cx="7793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 H (s)</a:t>
            </a:r>
            <a:br>
              <a:rPr lang="en-US" sz="1600" b="1" dirty="0" smtClean="0"/>
            </a:br>
            <a:r>
              <a:rPr lang="en-US" sz="1600" b="1" dirty="0" smtClean="0"/>
              <a:t>2 OH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7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13</a:t>
            </a:r>
            <a:r>
              <a:rPr lang="en-US" b="1" dirty="0" smtClean="0"/>
              <a:t>C-NMR </a:t>
            </a:r>
            <a:r>
              <a:rPr lang="en-US" b="1" dirty="0"/>
              <a:t>Spectrum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grayscl/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65" b="2167"/>
          <a:stretch/>
        </p:blipFill>
        <p:spPr bwMode="auto">
          <a:xfrm>
            <a:off x="1357570" y="2402958"/>
            <a:ext cx="6393563" cy="40616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0912" y="461453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5</a:t>
            </a:r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48224" y="5319087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C-OH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34003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6878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Photochemistry is one sub-division of chemistry that possesses many everyday applications </a:t>
            </a:r>
            <a:r>
              <a:rPr lang="en-US" sz="2000" dirty="0" smtClean="0"/>
              <a:t>i.e</a:t>
            </a:r>
            <a:r>
              <a:rPr lang="en-US" sz="2000" dirty="0"/>
              <a:t>., photosynthesis, in which plants use the sunlight to convert carbon dioxide and water into glucose and oxygen.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pPr lvl="1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CO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 6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   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+   6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="1" baseline="-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br>
              <a:rPr lang="en-US" sz="2000" b="1" baseline="-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b="1" baseline="-30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/>
              <a:t>Many processes in the atmosphere are initiated by photons i.e., ozone hole catalyzed by chlorine radicals, smog, etc. The formation of vitamin D from cholesterol also requires sunlight to take place. </a:t>
            </a:r>
            <a:endParaRPr lang="en-US" sz="2000" dirty="0" smtClean="0"/>
          </a:p>
          <a:p>
            <a:r>
              <a:rPr lang="en-US" sz="2000" dirty="0" smtClean="0"/>
              <a:t>Chloroform </a:t>
            </a:r>
            <a:r>
              <a:rPr lang="en-US" sz="2000" dirty="0"/>
              <a:t>is converted to the highly toxic phosgene (COCl</a:t>
            </a:r>
            <a:r>
              <a:rPr lang="en-US" sz="2000" baseline="-25000" dirty="0"/>
              <a:t>2</a:t>
            </a:r>
            <a:r>
              <a:rPr lang="en-US" sz="2000" dirty="0"/>
              <a:t>) upon prolonged exposure to oxygen and light.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  <a:p>
            <a:pPr lvl="1"/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CHCl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+   O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COCl</a:t>
            </a:r>
            <a:r>
              <a:rPr lang="en-US" sz="2000" b="1" baseline="-30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+   2 HCl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endParaRPr lang="en-US" sz="24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5" name="AutoShape 1745"/>
          <p:cNvCxnSpPr>
            <a:cxnSpLocks noChangeShapeType="1"/>
          </p:cNvCxnSpPr>
          <p:nvPr/>
        </p:nvCxnSpPr>
        <p:spPr bwMode="auto">
          <a:xfrm>
            <a:off x="3625453" y="3171397"/>
            <a:ext cx="38227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8" name="AutoShape 1747"/>
          <p:cNvCxnSpPr>
            <a:cxnSpLocks noChangeShapeType="1"/>
          </p:cNvCxnSpPr>
          <p:nvPr/>
        </p:nvCxnSpPr>
        <p:spPr bwMode="auto">
          <a:xfrm>
            <a:off x="3453337" y="5583983"/>
            <a:ext cx="38227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3587415" y="2802065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dirty="0" err="1" smtClean="0">
                <a:latin typeface="Symbol" panose="05050102010706020507" pitchFamily="18" charset="2"/>
              </a:rPr>
              <a:t>n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5299" y="5214650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</a:t>
            </a:r>
            <a:r>
              <a:rPr lang="en-US" dirty="0" err="1" smtClean="0">
                <a:latin typeface="Symbol" panose="05050102010706020507" pitchFamily="18" charset="2"/>
              </a:rPr>
              <a:t>n</a:t>
            </a:r>
            <a:endParaRPr lang="en-US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6096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00680" cy="4596440"/>
          </a:xfrm>
        </p:spPr>
        <p:txBody>
          <a:bodyPr>
            <a:noAutofit/>
          </a:bodyPr>
          <a:lstStyle/>
          <a:p>
            <a:r>
              <a:rPr lang="en-US" sz="1800" dirty="0"/>
              <a:t>Most chemicals are stored in brown-tinted glass containers to suppress their </a:t>
            </a:r>
            <a:r>
              <a:rPr lang="en-US" sz="1800" dirty="0" err="1"/>
              <a:t>photodegradation</a:t>
            </a:r>
            <a:r>
              <a:rPr lang="en-US" sz="1800" dirty="0"/>
              <a:t>. Many medicine bottles are brown </a:t>
            </a:r>
            <a:r>
              <a:rPr lang="en-US" sz="1800" dirty="0" smtClean="0"/>
              <a:t>in </a:t>
            </a:r>
            <a:r>
              <a:rPr lang="en-US" sz="1800" dirty="0"/>
              <a:t>color as well because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</a:t>
            </a:r>
            <a:r>
              <a:rPr lang="en-US" sz="1800" dirty="0"/>
              <a:t>sunlight would convert triplet oxygen into singlet oxygen which is highly reactive i.e., converts C-H groups into C-OH groups, which can further be oxidized, thus destroying the drug.</a:t>
            </a:r>
          </a:p>
          <a:p>
            <a:r>
              <a:rPr lang="en-US" sz="1800" dirty="0" smtClean="0"/>
              <a:t>Since </a:t>
            </a:r>
            <a:r>
              <a:rPr lang="en-US" sz="1800" dirty="0"/>
              <a:t>light is a form of energy, it also used in many reactions chemical reaction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like </a:t>
            </a:r>
            <a:r>
              <a:rPr lang="en-US" sz="1800" dirty="0"/>
              <a:t>[</a:t>
            </a:r>
            <a:r>
              <a:rPr lang="en-US" sz="1800" i="1" dirty="0"/>
              <a:t>4n</a:t>
            </a:r>
            <a:r>
              <a:rPr lang="en-US" sz="1800" dirty="0"/>
              <a:t>]</a:t>
            </a:r>
            <a:r>
              <a:rPr lang="en-US" sz="1800" dirty="0">
                <a:latin typeface="Symbol" panose="05050102010706020507" pitchFamily="18" charset="2"/>
              </a:rPr>
              <a:t>p</a:t>
            </a:r>
            <a:r>
              <a:rPr lang="en-US" sz="1800" dirty="0"/>
              <a:t>-cycloaddition and other </a:t>
            </a:r>
            <a:r>
              <a:rPr lang="en-US" sz="1800" dirty="0" err="1"/>
              <a:t>pericyclic</a:t>
            </a:r>
            <a:r>
              <a:rPr lang="en-US" sz="1800" dirty="0"/>
              <a:t> reactions, radical reactions involving hydrocarbons and halogens (i.e., chlorination of toluene to form benzyl chloride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in </a:t>
            </a:r>
            <a:r>
              <a:rPr lang="en-US" sz="1800" dirty="0"/>
              <a:t>industry) </a:t>
            </a:r>
            <a:r>
              <a:rPr lang="en-US" sz="1800" dirty="0" smtClean="0"/>
              <a:t>and </a:t>
            </a:r>
            <a:r>
              <a:rPr lang="en-US" sz="1800" dirty="0"/>
              <a:t>the isomerization of alkenes (i.e., </a:t>
            </a:r>
            <a:r>
              <a:rPr lang="en-US" sz="1800" i="1" dirty="0"/>
              <a:t>trans</a:t>
            </a:r>
            <a:r>
              <a:rPr lang="en-US" sz="1800" dirty="0"/>
              <a:t>-stilbene is converted </a:t>
            </a:r>
            <a:r>
              <a:rPr lang="en-US" sz="1800" dirty="0" smtClean="0"/>
              <a:t>in </a:t>
            </a:r>
            <a:br>
              <a:rPr lang="en-US" sz="1800" dirty="0" smtClean="0"/>
            </a:br>
            <a:r>
              <a:rPr lang="en-US" sz="1800" i="1" dirty="0" smtClean="0"/>
              <a:t>cis</a:t>
            </a:r>
            <a:r>
              <a:rPr lang="en-US" sz="1800" dirty="0" smtClean="0"/>
              <a:t>-stilbene</a:t>
            </a:r>
            <a:r>
              <a:rPr lang="en-US" sz="1800" dirty="0"/>
              <a:t>). </a:t>
            </a:r>
            <a:endParaRPr lang="en-US" sz="1800" dirty="0" smtClean="0"/>
          </a:p>
          <a:p>
            <a:endParaRPr lang="en-US" sz="1800" dirty="0"/>
          </a:p>
          <a:p>
            <a:endParaRPr lang="en-US" sz="1100" dirty="0" smtClean="0"/>
          </a:p>
          <a:p>
            <a:endParaRPr lang="en-US" sz="1200" dirty="0" smtClean="0"/>
          </a:p>
          <a:p>
            <a:r>
              <a:rPr lang="en-US" sz="1800" dirty="0" smtClean="0"/>
              <a:t>Many </a:t>
            </a:r>
            <a:r>
              <a:rPr lang="en-US" sz="1800" dirty="0"/>
              <a:t>polymerizations are started </a:t>
            </a:r>
            <a:r>
              <a:rPr lang="en-US" sz="1800" dirty="0" smtClean="0"/>
              <a:t>by </a:t>
            </a:r>
            <a:r>
              <a:rPr lang="en-US" sz="1800" dirty="0" err="1" smtClean="0"/>
              <a:t>photoinitiators</a:t>
            </a:r>
            <a:r>
              <a:rPr lang="en-US" sz="1800" dirty="0" smtClean="0"/>
              <a:t> (</a:t>
            </a:r>
            <a:r>
              <a:rPr lang="en-US" sz="1800" dirty="0"/>
              <a:t>i.e., AIBN, benzoyl peroxide). These compounds decompose upon absorbing light to produce the free radicals </a:t>
            </a:r>
            <a:r>
              <a:rPr lang="en-US" sz="1800" dirty="0" smtClean="0"/>
              <a:t>for radical polymerization. </a:t>
            </a:r>
            <a:r>
              <a:rPr lang="en-US" sz="1800" dirty="0"/>
              <a:t> </a:t>
            </a:r>
            <a:endParaRPr lang="en-US" sz="1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003700"/>
              </p:ext>
            </p:extLst>
          </p:nvPr>
        </p:nvGraphicFramePr>
        <p:xfrm>
          <a:off x="2534802" y="4349823"/>
          <a:ext cx="475488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r:id="rId3" imgW="6025474" imgH="1391009" progId="">
                  <p:embed/>
                </p:oleObj>
              </mc:Choice>
              <mc:Fallback>
                <p:oleObj r:id="rId3" imgW="6025474" imgH="1391009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4802" y="4349823"/>
                        <a:ext cx="4754880" cy="10972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685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Benzophenone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6878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Benzophenone itself is used as UV-initiator in UV-curing applications </a:t>
            </a:r>
            <a:r>
              <a:rPr lang="en-US" sz="2000" dirty="0" smtClean="0"/>
              <a:t>such </a:t>
            </a:r>
            <a:r>
              <a:rPr lang="en-US" sz="2000" dirty="0"/>
              <a:t>as inks, imaging and clear coatings. </a:t>
            </a:r>
            <a:endParaRPr lang="en-US" sz="2000" dirty="0" smtClean="0"/>
          </a:p>
          <a:p>
            <a:r>
              <a:rPr lang="en-US" sz="2000" dirty="0" smtClean="0"/>
              <a:t>It </a:t>
            </a:r>
            <a:r>
              <a:rPr lang="en-US" sz="2000" dirty="0"/>
              <a:t>is also added to perfumes and soaps to protect their colors and scents. </a:t>
            </a:r>
            <a:endParaRPr lang="en-US" sz="2000" dirty="0" smtClean="0"/>
          </a:p>
          <a:p>
            <a:r>
              <a:rPr lang="en-US" sz="2000" dirty="0" smtClean="0"/>
              <a:t>Its </a:t>
            </a:r>
            <a:r>
              <a:rPr lang="en-US" sz="2000" dirty="0"/>
              <a:t>addition to plastics allows for a clear packaging while </a:t>
            </a:r>
            <a:r>
              <a:rPr lang="en-US" sz="2000" dirty="0" smtClean="0"/>
              <a:t>still </a:t>
            </a:r>
            <a:r>
              <a:rPr lang="en-US" sz="2000" dirty="0"/>
              <a:t>being protected from UV-light (</a:t>
            </a:r>
            <a:r>
              <a:rPr lang="en-US" sz="2000" dirty="0" err="1">
                <a:latin typeface="Symbol" panose="05050102010706020507" pitchFamily="18" charset="2"/>
              </a:rPr>
              <a:t>l</a:t>
            </a:r>
            <a:r>
              <a:rPr lang="en-US" sz="2000" baseline="-25000" dirty="0" err="1"/>
              <a:t>max</a:t>
            </a:r>
            <a:r>
              <a:rPr lang="en-US" sz="2000" dirty="0"/>
              <a:t>=252, </a:t>
            </a:r>
            <a:r>
              <a:rPr lang="en-US" sz="2000" dirty="0" smtClean="0"/>
              <a:t>333 </a:t>
            </a:r>
            <a:r>
              <a:rPr lang="en-US" sz="2000" dirty="0"/>
              <a:t>nm in cyclohexane). </a:t>
            </a:r>
            <a:endParaRPr lang="en-US" sz="2000" dirty="0" smtClean="0"/>
          </a:p>
          <a:p>
            <a:r>
              <a:rPr lang="en-US" sz="2000" dirty="0" smtClean="0"/>
              <a:t>Substituted </a:t>
            </a:r>
            <a:r>
              <a:rPr lang="en-US" sz="2000" dirty="0" err="1"/>
              <a:t>benzophenones</a:t>
            </a:r>
            <a:r>
              <a:rPr lang="en-US" sz="2000" dirty="0"/>
              <a:t> are used in some </a:t>
            </a:r>
            <a:r>
              <a:rPr lang="en-US" sz="2000" dirty="0" smtClean="0"/>
              <a:t>sunscreens  </a:t>
            </a:r>
            <a:r>
              <a:rPr lang="en-US" sz="2000" dirty="0"/>
              <a:t>(i.e., </a:t>
            </a:r>
            <a:r>
              <a:rPr lang="en-US" sz="2000" dirty="0" err="1"/>
              <a:t>oxybenzone</a:t>
            </a:r>
            <a:r>
              <a:rPr lang="en-US" sz="2000" dirty="0"/>
              <a:t>, </a:t>
            </a:r>
            <a:r>
              <a:rPr lang="en-US" sz="2000" dirty="0" err="1"/>
              <a:t>dioxybenzone</a:t>
            </a:r>
            <a:r>
              <a:rPr lang="en-US" sz="2000" dirty="0"/>
              <a:t>), but their use is also controversial. </a:t>
            </a:r>
            <a:endParaRPr lang="en-US" sz="20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13893"/>
              </p:ext>
            </p:extLst>
          </p:nvPr>
        </p:nvGraphicFramePr>
        <p:xfrm>
          <a:off x="1630362" y="4392835"/>
          <a:ext cx="588327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3" imgW="5883613" imgH="1368096" progId="">
                  <p:embed/>
                </p:oleObj>
              </mc:Choice>
              <mc:Fallback>
                <p:oleObj r:id="rId3" imgW="5883613" imgH="1368096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0362" y="4392835"/>
                        <a:ext cx="5883275" cy="1368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17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79415" cy="4351338"/>
          </a:xfrm>
        </p:spPr>
        <p:txBody>
          <a:bodyPr>
            <a:normAutofit/>
          </a:bodyPr>
          <a:lstStyle/>
          <a:p>
            <a:r>
              <a:rPr lang="en-US" sz="2400" dirty="0"/>
              <a:t>In this experiment, benzophenone undergoes a photochemical reduction in isopropanol to yield benzopinacol and acetone. </a:t>
            </a:r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sz="1200" dirty="0" smtClean="0"/>
          </a:p>
          <a:p>
            <a:r>
              <a:rPr lang="en-US" sz="2400" dirty="0"/>
              <a:t>The sunlight excites an electron of the </a:t>
            </a:r>
            <a:r>
              <a:rPr lang="en-US" sz="2400" dirty="0">
                <a:latin typeface="Symbol" panose="05050102010706020507" pitchFamily="18" charset="2"/>
              </a:rPr>
              <a:t>p</a:t>
            </a:r>
            <a:r>
              <a:rPr lang="en-US" sz="2400" dirty="0"/>
              <a:t>-bond into an anti-bonding orbital (</a:t>
            </a:r>
            <a:r>
              <a:rPr lang="en-US" sz="2400" dirty="0">
                <a:latin typeface="Symbol" panose="05050102010706020507" pitchFamily="18" charset="2"/>
              </a:rPr>
              <a:t>p</a:t>
            </a:r>
            <a:r>
              <a:rPr lang="en-US" sz="2400" dirty="0"/>
              <a:t>*), resulting first in a singlet state that rearranged to a triplet </a:t>
            </a:r>
            <a:r>
              <a:rPr lang="en-US" sz="2400" dirty="0" smtClean="0"/>
              <a:t>state. 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840593"/>
              </p:ext>
            </p:extLst>
          </p:nvPr>
        </p:nvGraphicFramePr>
        <p:xfrm>
          <a:off x="876935" y="2697605"/>
          <a:ext cx="739013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r:id="rId3" imgW="5821194" imgH="793630" progId="ChemDraw.Document.6.0">
                  <p:embed/>
                </p:oleObj>
              </mc:Choice>
              <mc:Fallback>
                <p:oleObj r:id="rId3" imgW="5821194" imgH="79363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935" y="2697605"/>
                        <a:ext cx="7390130" cy="10058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293885"/>
              </p:ext>
            </p:extLst>
          </p:nvPr>
        </p:nvGraphicFramePr>
        <p:xfrm>
          <a:off x="1494659" y="5171123"/>
          <a:ext cx="5787703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r:id="rId5" imgW="4681166" imgH="824092" progId="ChemDraw.Document.6.0">
                  <p:embed/>
                </p:oleObj>
              </mc:Choice>
              <mc:Fallback>
                <p:oleObj r:id="rId5" imgW="4681166" imgH="824092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4659" y="5171123"/>
                        <a:ext cx="5787703" cy="100584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662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</a:t>
            </a:r>
            <a:r>
              <a:rPr lang="en-US" dirty="0" smtClean="0">
                <a:solidFill>
                  <a:srgbClr val="002060"/>
                </a:solidFill>
              </a:rPr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153843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highly reactive benzophenone </a:t>
            </a:r>
            <a:r>
              <a:rPr lang="en-US" sz="2400" dirty="0" err="1"/>
              <a:t>diradical</a:t>
            </a:r>
            <a:r>
              <a:rPr lang="en-US" sz="2400" dirty="0"/>
              <a:t> abstracts a hydrogen atom from isopropanol, which results in the formation of two radicals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Next, the </a:t>
            </a:r>
            <a:r>
              <a:rPr lang="en-US" sz="2400" dirty="0" err="1"/>
              <a:t>isopropoxy</a:t>
            </a:r>
            <a:r>
              <a:rPr lang="en-US" sz="2400" dirty="0"/>
              <a:t> radical reacts with another benzophenone molecule to form acetone and form a second </a:t>
            </a:r>
            <a:r>
              <a:rPr lang="en-US" sz="2400" dirty="0" err="1"/>
              <a:t>benzhydroxy</a:t>
            </a:r>
            <a:r>
              <a:rPr lang="en-US" sz="2400" dirty="0"/>
              <a:t> radical. Two of the </a:t>
            </a:r>
            <a:r>
              <a:rPr lang="en-US" sz="2400" dirty="0" err="1"/>
              <a:t>benzhydroxy</a:t>
            </a:r>
            <a:r>
              <a:rPr lang="en-US" sz="2400" dirty="0"/>
              <a:t> radicals then combine to form benzopinacol, which terminates the radical propagation.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959247"/>
              </p:ext>
            </p:extLst>
          </p:nvPr>
        </p:nvGraphicFramePr>
        <p:xfrm>
          <a:off x="1185334" y="2892057"/>
          <a:ext cx="677333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r:id="rId3" imgW="6141126" imgH="813579" progId="ChemDraw.Document.6.0">
                  <p:embed/>
                </p:oleObj>
              </mc:Choice>
              <mc:Fallback>
                <p:oleObj r:id="rId3" imgW="6141126" imgH="813579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334" y="2892057"/>
                        <a:ext cx="6773332" cy="914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495626"/>
              </p:ext>
            </p:extLst>
          </p:nvPr>
        </p:nvGraphicFramePr>
        <p:xfrm>
          <a:off x="1185334" y="5262563"/>
          <a:ext cx="698739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r:id="rId5" imgW="5815249" imgH="754003" progId="ChemDraw.Document.6.0">
                  <p:embed/>
                </p:oleObj>
              </mc:Choice>
              <mc:Fallback>
                <p:oleObj r:id="rId5" imgW="5815249" imgH="75400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334" y="5262563"/>
                        <a:ext cx="6987398" cy="914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677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37161" y="2169730"/>
            <a:ext cx="7182750" cy="3710074"/>
            <a:chOff x="-80645" y="146050"/>
            <a:chExt cx="5185213" cy="2224405"/>
          </a:xfrm>
          <a:solidFill>
            <a:schemeClr val="bg1"/>
          </a:solidFill>
        </p:grpSpPr>
        <p:sp>
          <p:nvSpPr>
            <p:cNvPr id="5" name="Rectangle 4"/>
            <p:cNvSpPr>
              <a:spLocks/>
            </p:cNvSpPr>
            <p:nvPr/>
          </p:nvSpPr>
          <p:spPr>
            <a:xfrm>
              <a:off x="457200" y="146050"/>
              <a:ext cx="4038600" cy="222440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Text Box 1346"/>
            <p:cNvSpPr txBox="1">
              <a:spLocks noChangeArrowheads="1"/>
            </p:cNvSpPr>
            <p:nvPr/>
          </p:nvSpPr>
          <p:spPr bwMode="auto">
            <a:xfrm flipH="1">
              <a:off x="2959100" y="1358900"/>
              <a:ext cx="267335" cy="244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1364"/>
            <p:cNvSpPr txBox="1">
              <a:spLocks noChangeArrowheads="1"/>
            </p:cNvSpPr>
            <p:nvPr/>
          </p:nvSpPr>
          <p:spPr bwMode="auto">
            <a:xfrm flipH="1">
              <a:off x="1803400" y="1346200"/>
              <a:ext cx="397510" cy="244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200" i="1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Straight Arrow Connector 7"/>
            <p:cNvCxnSpPr>
              <a:cxnSpLocks noChangeShapeType="1"/>
            </p:cNvCxnSpPr>
            <p:nvPr/>
          </p:nvCxnSpPr>
          <p:spPr bwMode="auto">
            <a:xfrm flipH="1" flipV="1">
              <a:off x="1600200" y="330200"/>
              <a:ext cx="836930" cy="1762760"/>
            </a:xfrm>
            <a:prstGeom prst="straightConnector1">
              <a:avLst/>
            </a:prstGeom>
            <a:grp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  <a:extLst/>
          </p:spPr>
        </p:cxnSp>
        <p:cxnSp>
          <p:nvCxnSpPr>
            <p:cNvPr id="9" name="Straight Arrow Connector 8"/>
            <p:cNvCxnSpPr>
              <a:cxnSpLocks noChangeShapeType="1"/>
            </p:cNvCxnSpPr>
            <p:nvPr/>
          </p:nvCxnSpPr>
          <p:spPr bwMode="auto">
            <a:xfrm flipH="1">
              <a:off x="2476500" y="971550"/>
              <a:ext cx="857250" cy="1122680"/>
            </a:xfrm>
            <a:prstGeom prst="straightConnector1">
              <a:avLst/>
            </a:prstGeom>
            <a:grpFill/>
            <a:ln w="127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 type="arrow" w="med" len="med"/>
            </a:ln>
            <a:extLst/>
          </p:spPr>
        </p:cxnSp>
        <p:sp>
          <p:nvSpPr>
            <p:cNvPr id="10" name="Text Box 1350"/>
            <p:cNvSpPr txBox="1">
              <a:spLocks noChangeArrowheads="1"/>
            </p:cNvSpPr>
            <p:nvPr/>
          </p:nvSpPr>
          <p:spPr bwMode="auto">
            <a:xfrm>
              <a:off x="2311400" y="482600"/>
              <a:ext cx="382905" cy="244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isc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>
              <a:off x="1130300" y="323850"/>
              <a:ext cx="473075" cy="0"/>
            </a:xfrm>
            <a:prstGeom prst="line">
              <a:avLst/>
            </a:prstGeom>
            <a:grpFill/>
            <a:ln w="1587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/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>
              <a:off x="1130300" y="723900"/>
              <a:ext cx="473075" cy="0"/>
            </a:xfrm>
            <a:prstGeom prst="line">
              <a:avLst/>
            </a:prstGeom>
            <a:grpFill/>
            <a:ln w="1587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/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3333750" y="723900"/>
              <a:ext cx="473075" cy="0"/>
            </a:xfrm>
            <a:prstGeom prst="line">
              <a:avLst/>
            </a:prstGeom>
            <a:grpFill/>
            <a:ln w="1587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/>
          </p:spPr>
        </p:cxnSp>
        <p:cxnSp>
          <p:nvCxnSpPr>
            <p:cNvPr id="14" name="Straight Connector 13"/>
            <p:cNvCxnSpPr>
              <a:cxnSpLocks noChangeShapeType="1"/>
            </p:cNvCxnSpPr>
            <p:nvPr/>
          </p:nvCxnSpPr>
          <p:spPr bwMode="auto">
            <a:xfrm>
              <a:off x="3333750" y="971550"/>
              <a:ext cx="473075" cy="0"/>
            </a:xfrm>
            <a:prstGeom prst="line">
              <a:avLst/>
            </a:prstGeom>
            <a:grpFill/>
            <a:ln w="1587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/>
          </p:spPr>
        </p:cxnSp>
        <p:cxnSp>
          <p:nvCxnSpPr>
            <p:cNvPr id="15" name="Straight Connector 14"/>
            <p:cNvCxnSpPr>
              <a:cxnSpLocks noChangeShapeType="1"/>
            </p:cNvCxnSpPr>
            <p:nvPr/>
          </p:nvCxnSpPr>
          <p:spPr bwMode="auto">
            <a:xfrm>
              <a:off x="2222500" y="2089150"/>
              <a:ext cx="473075" cy="0"/>
            </a:xfrm>
            <a:prstGeom prst="line">
              <a:avLst/>
            </a:prstGeom>
            <a:grpFill/>
            <a:ln w="15875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  <a:extLst/>
          </p:spPr>
        </p:cxnSp>
        <p:cxnSp>
          <p:nvCxnSpPr>
            <p:cNvPr id="16" name="Straight Arrow Connector 15"/>
            <p:cNvCxnSpPr>
              <a:cxnSpLocks noChangeShapeType="1"/>
            </p:cNvCxnSpPr>
            <p:nvPr/>
          </p:nvCxnSpPr>
          <p:spPr bwMode="auto">
            <a:xfrm flipH="1">
              <a:off x="1346200" y="330200"/>
              <a:ext cx="6985" cy="394335"/>
            </a:xfrm>
            <a:prstGeom prst="straightConnector1">
              <a:avLst/>
            </a:prstGeom>
            <a:grpFill/>
            <a:ln w="12700">
              <a:solidFill>
                <a:schemeClr val="tx1">
                  <a:lumMod val="100000"/>
                  <a:lumOff val="0"/>
                </a:schemeClr>
              </a:solidFill>
              <a:prstDash val="sysDash"/>
              <a:round/>
              <a:headEnd/>
              <a:tailEnd type="triangle" w="sm" len="med"/>
            </a:ln>
            <a:extLst/>
          </p:spPr>
        </p:cxnSp>
        <p:cxnSp>
          <p:nvCxnSpPr>
            <p:cNvPr id="17" name="Straight Arrow Connector 16"/>
            <p:cNvCxnSpPr>
              <a:cxnSpLocks noChangeShapeType="1"/>
            </p:cNvCxnSpPr>
            <p:nvPr/>
          </p:nvCxnSpPr>
          <p:spPr bwMode="auto">
            <a:xfrm>
              <a:off x="3581400" y="723900"/>
              <a:ext cx="0" cy="245110"/>
            </a:xfrm>
            <a:prstGeom prst="straightConnector1">
              <a:avLst/>
            </a:prstGeom>
            <a:grpFill/>
            <a:ln w="12700">
              <a:solidFill>
                <a:schemeClr val="tx1">
                  <a:lumMod val="100000"/>
                  <a:lumOff val="0"/>
                </a:schemeClr>
              </a:solidFill>
              <a:prstDash val="sysDash"/>
              <a:round/>
              <a:headEnd/>
              <a:tailEnd type="triangle" w="sm" len="med"/>
            </a:ln>
            <a:extLst/>
          </p:spPr>
        </p:cxnSp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>
              <a:off x="1600200" y="723900"/>
              <a:ext cx="1734185" cy="0"/>
            </a:xfrm>
            <a:prstGeom prst="line">
              <a:avLst/>
            </a:prstGeom>
            <a:grpFill/>
            <a:ln w="15875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/>
          </p:spPr>
        </p:cxnSp>
        <p:sp>
          <p:nvSpPr>
            <p:cNvPr id="19" name="Text Box 1359"/>
            <p:cNvSpPr txBox="1">
              <a:spLocks noChangeArrowheads="1"/>
            </p:cNvSpPr>
            <p:nvPr/>
          </p:nvSpPr>
          <p:spPr bwMode="auto">
            <a:xfrm>
              <a:off x="457200" y="177800"/>
              <a:ext cx="730250" cy="271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2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200" dirty="0" err="1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2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n-US" sz="1200" dirty="0" err="1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200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*)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1360"/>
            <p:cNvSpPr txBox="1">
              <a:spLocks noChangeArrowheads="1"/>
            </p:cNvSpPr>
            <p:nvPr/>
          </p:nvSpPr>
          <p:spPr bwMode="auto">
            <a:xfrm>
              <a:off x="3835400" y="565150"/>
              <a:ext cx="733425" cy="271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20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n-US" sz="120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*)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1361"/>
            <p:cNvSpPr txBox="1">
              <a:spLocks noChangeArrowheads="1"/>
            </p:cNvSpPr>
            <p:nvPr/>
          </p:nvSpPr>
          <p:spPr bwMode="auto">
            <a:xfrm>
              <a:off x="457200" y="565150"/>
              <a:ext cx="784860" cy="271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(n,</a:t>
              </a:r>
              <a:r>
                <a:rPr lang="en-US" sz="120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*)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1362"/>
            <p:cNvSpPr txBox="1">
              <a:spLocks noChangeArrowheads="1"/>
            </p:cNvSpPr>
            <p:nvPr/>
          </p:nvSpPr>
          <p:spPr bwMode="auto">
            <a:xfrm>
              <a:off x="3841750" y="819150"/>
              <a:ext cx="733425" cy="271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(n,</a:t>
              </a:r>
              <a:r>
                <a:rPr lang="en-US" sz="120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*)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1363"/>
            <p:cNvSpPr txBox="1">
              <a:spLocks noChangeArrowheads="1"/>
            </p:cNvSpPr>
            <p:nvPr/>
          </p:nvSpPr>
          <p:spPr bwMode="auto">
            <a:xfrm>
              <a:off x="2273300" y="2095500"/>
              <a:ext cx="342265" cy="2717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sz="12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1526"/>
            <p:cNvSpPr txBox="1">
              <a:spLocks noChangeArrowheads="1"/>
            </p:cNvSpPr>
            <p:nvPr/>
          </p:nvSpPr>
          <p:spPr bwMode="auto">
            <a:xfrm>
              <a:off x="-58738" y="157840"/>
              <a:ext cx="549275" cy="39103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↓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n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↑↓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  </a:t>
              </a:r>
              <a:r>
                <a:rPr lang="en-US" sz="800" b="1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z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1528"/>
            <p:cNvSpPr txBox="1">
              <a:spLocks noChangeArrowheads="1"/>
            </p:cNvSpPr>
            <p:nvPr/>
          </p:nvSpPr>
          <p:spPr bwMode="auto">
            <a:xfrm>
              <a:off x="-80645" y="537144"/>
              <a:ext cx="610870" cy="487680"/>
            </a:xfrm>
            <a:prstGeom prst="rect">
              <a:avLst/>
            </a:prstGeom>
            <a:grpFill/>
            <a:ln>
              <a:noFill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↓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n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  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a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↑↓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</a:t>
              </a:r>
              <a:r>
                <a:rPr lang="en-US" sz="800" b="1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z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 Box 1529"/>
            <p:cNvSpPr txBox="1">
              <a:spLocks noChangeArrowheads="1"/>
            </p:cNvSpPr>
            <p:nvPr/>
          </p:nvSpPr>
          <p:spPr bwMode="auto">
            <a:xfrm>
              <a:off x="4493698" y="701040"/>
              <a:ext cx="610870" cy="4876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 smtClean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/>
              </a:r>
              <a:br>
                <a:rPr lang="en-US" sz="800" b="1" dirty="0" smtClean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800" b="1" dirty="0" smtClean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↑  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a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n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  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a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↑↓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</a:t>
              </a:r>
              <a:r>
                <a:rPr lang="en-US" sz="800" b="1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z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1530"/>
            <p:cNvSpPr txBox="1">
              <a:spLocks noChangeArrowheads="1"/>
            </p:cNvSpPr>
            <p:nvPr/>
          </p:nvSpPr>
          <p:spPr bwMode="auto">
            <a:xfrm>
              <a:off x="4485005" y="475336"/>
              <a:ext cx="610870" cy="323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↑  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a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n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↑↓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a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 dirty="0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" panose="02020603050405020304" pitchFamily="18" charset="0"/>
                </a:rPr>
                <a:t>p</a:t>
              </a:r>
              <a:r>
                <a:rPr lang="en-US" sz="800" b="1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 </a:t>
              </a:r>
              <a:r>
                <a:rPr lang="en-US" sz="800" b="1" u="sng" dirty="0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  </a:t>
              </a:r>
              <a:r>
                <a:rPr lang="en-US" sz="800" b="1" u="sng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</a:t>
              </a:r>
              <a:r>
                <a:rPr lang="en-US" sz="800" b="1" dirty="0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z</a:t>
              </a:r>
              <a:endParaRPr lang="en-US" sz="1200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1531"/>
            <p:cNvSpPr txBox="1">
              <a:spLocks noChangeArrowheads="1"/>
            </p:cNvSpPr>
            <p:nvPr/>
          </p:nvSpPr>
          <p:spPr bwMode="auto">
            <a:xfrm>
              <a:off x="2749550" y="1943582"/>
              <a:ext cx="610235" cy="35695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sz="800" b="1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* </a:t>
              </a:r>
              <a:r>
                <a:rPr lang="en-US" sz="800" b="1" u="sng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800" b="1" u="sng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  </a:t>
              </a:r>
              <a:r>
                <a:rPr lang="en-US" sz="800" b="1" u="sng">
                  <a:solidFill>
                    <a:srgbClr val="EEECE1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aa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n   </a:t>
              </a:r>
              <a:r>
                <a:rPr lang="en-US" sz="800" b="1" u="sng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↑↓</a:t>
              </a:r>
              <a:r>
                <a:rPr lang="en-US" sz="800" b="1" u="sng">
                  <a:solidFill>
                    <a:srgbClr val="EEECE1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a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800" b="1">
                  <a:effectLst/>
                  <a:latin typeface="Symbol" panose="05050102010706020507" pitchFamily="18" charset="2"/>
                  <a:ea typeface="Times New Roman" panose="02020603050405020304" pitchFamily="18" charset="0"/>
                  <a:cs typeface="Times" panose="02020603050405020304" pitchFamily="18" charset="0"/>
                </a:rPr>
                <a:t>p</a:t>
              </a:r>
              <a:r>
                <a:rPr lang="en-US" sz="800" b="1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  </a:t>
              </a:r>
              <a:r>
                <a:rPr lang="en-US" sz="800" b="1" u="sng"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↑↓</a:t>
              </a:r>
              <a:r>
                <a:rPr lang="en-US" sz="800" b="1">
                  <a:solidFill>
                    <a:srgbClr val="FFFFFF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 </a:t>
              </a:r>
              <a:r>
                <a:rPr lang="en-US" sz="800" b="1">
                  <a:solidFill>
                    <a:srgbClr val="EEECE1"/>
                  </a:solidFill>
                  <a:effectLst/>
                  <a:latin typeface="Times" panose="02020603050405020304" pitchFamily="18" charset="0"/>
                  <a:ea typeface="Times New Roman" panose="02020603050405020304" pitchFamily="18" charset="0"/>
                  <a:cs typeface="Times" panose="02020603050405020304" pitchFamily="18" charset="0"/>
                </a:rPr>
                <a:t>z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2"/>
            <p:cNvSpPr txBox="1">
              <a:spLocks noChangeArrowheads="1"/>
            </p:cNvSpPr>
            <p:nvPr/>
          </p:nvSpPr>
          <p:spPr bwMode="auto">
            <a:xfrm>
              <a:off x="3225800" y="146050"/>
              <a:ext cx="1268730" cy="2463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Jablonski Diagram</a:t>
              </a:r>
              <a:endParaRPr lang="en-US" sz="120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39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Theory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83722" cy="4351338"/>
          </a:xfrm>
        </p:spPr>
        <p:txBody>
          <a:bodyPr>
            <a:noAutofit/>
          </a:bodyPr>
          <a:lstStyle/>
          <a:p>
            <a:r>
              <a:rPr lang="en-US" sz="1800" dirty="0"/>
              <a:t>Since the transition S</a:t>
            </a:r>
            <a:r>
              <a:rPr lang="en-US" sz="1800" baseline="-25000" dirty="0"/>
              <a:t>0</a:t>
            </a:r>
            <a:r>
              <a:rPr lang="en-US" sz="1800" dirty="0"/>
              <a:t> to S</a:t>
            </a:r>
            <a:r>
              <a:rPr lang="en-US" sz="1800" baseline="-25000" dirty="0"/>
              <a:t>1</a:t>
            </a:r>
            <a:r>
              <a:rPr lang="en-US" sz="1800" dirty="0"/>
              <a:t> is symmetry forbidden (</a:t>
            </a:r>
            <a:r>
              <a:rPr lang="en-US" sz="1800" dirty="0">
                <a:latin typeface="Symbol" panose="05050102010706020507" pitchFamily="18" charset="2"/>
              </a:rPr>
              <a:t>l</a:t>
            </a:r>
            <a:r>
              <a:rPr lang="en-US" sz="1800" dirty="0"/>
              <a:t>=333 nm), the transition from S</a:t>
            </a:r>
            <a:r>
              <a:rPr lang="en-US" sz="1800" baseline="-25000" dirty="0"/>
              <a:t>0</a:t>
            </a:r>
            <a:r>
              <a:rPr lang="en-US" sz="1800" dirty="0"/>
              <a:t> to S</a:t>
            </a:r>
            <a:r>
              <a:rPr lang="en-US" sz="1800" baseline="-25000" dirty="0"/>
              <a:t>2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 smtClean="0">
                <a:latin typeface="Symbol" panose="05050102010706020507" pitchFamily="18" charset="2"/>
              </a:rPr>
              <a:t>l</a:t>
            </a:r>
            <a:r>
              <a:rPr lang="en-US" sz="1800" dirty="0" smtClean="0"/>
              <a:t>=252 </a:t>
            </a:r>
            <a:r>
              <a:rPr lang="en-US" sz="1800" dirty="0"/>
              <a:t>nm) is the transition with the lowest energy. Thus, photons with a wavelength in the </a:t>
            </a:r>
            <a:r>
              <a:rPr lang="en-US" sz="1800" dirty="0" smtClean="0"/>
              <a:t>UV-range </a:t>
            </a:r>
            <a:r>
              <a:rPr lang="en-US" sz="1800" dirty="0"/>
              <a:t>are needed to cause this transition to occur.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resulting singlet S</a:t>
            </a:r>
            <a:r>
              <a:rPr lang="en-US" sz="1800" baseline="-25000" dirty="0"/>
              <a:t>2</a:t>
            </a:r>
            <a:r>
              <a:rPr lang="en-US" sz="1800" dirty="0"/>
              <a:t>(</a:t>
            </a:r>
            <a:r>
              <a:rPr lang="en-US" sz="1800" dirty="0">
                <a:latin typeface="Symbol" panose="05050102010706020507" pitchFamily="18" charset="2"/>
              </a:rPr>
              <a:t>p</a:t>
            </a:r>
            <a:r>
              <a:rPr lang="en-US" sz="1800" dirty="0"/>
              <a:t>, </a:t>
            </a:r>
            <a:r>
              <a:rPr lang="en-US" sz="1800" dirty="0">
                <a:latin typeface="Symbol" panose="05050102010706020507" pitchFamily="18" charset="2"/>
              </a:rPr>
              <a:t>p</a:t>
            </a:r>
            <a:r>
              <a:rPr lang="en-US" sz="1800" dirty="0"/>
              <a:t>*) excited state quickly decays into the energetically lower S</a:t>
            </a:r>
            <a:r>
              <a:rPr lang="en-US" sz="1800" baseline="-25000" dirty="0"/>
              <a:t>1</a:t>
            </a:r>
            <a:r>
              <a:rPr lang="en-US" sz="1800" dirty="0"/>
              <a:t>(n,</a:t>
            </a:r>
            <a:r>
              <a:rPr lang="en-US" sz="1800" b="1" dirty="0"/>
              <a:t> </a:t>
            </a:r>
            <a:r>
              <a:rPr lang="en-US" sz="1800" dirty="0"/>
              <a:t>π*) state. Aryl ketones like benzophenone then undergo rapid intersystem crossing (</a:t>
            </a:r>
            <a:r>
              <a:rPr lang="en-US" sz="1800" i="1" dirty="0" err="1"/>
              <a:t>isc</a:t>
            </a:r>
            <a:r>
              <a:rPr lang="en-US" sz="1800" dirty="0"/>
              <a:t>) of the S</a:t>
            </a:r>
            <a:r>
              <a:rPr lang="en-US" sz="1800" baseline="-25000" dirty="0"/>
              <a:t>1</a:t>
            </a:r>
            <a:r>
              <a:rPr lang="en-US" sz="1800" dirty="0"/>
              <a:t>(n,</a:t>
            </a:r>
            <a:r>
              <a:rPr lang="en-US" sz="1800" b="1" dirty="0"/>
              <a:t> </a:t>
            </a:r>
            <a:r>
              <a:rPr lang="en-US" sz="1800" dirty="0"/>
              <a:t>π*) excited state to an energetically very close T</a:t>
            </a:r>
            <a:r>
              <a:rPr lang="en-US" sz="1800" baseline="-25000" dirty="0"/>
              <a:t>2</a:t>
            </a:r>
            <a:r>
              <a:rPr lang="en-US" sz="1800" dirty="0"/>
              <a:t>(π,</a:t>
            </a:r>
            <a:r>
              <a:rPr lang="en-US" sz="1800" b="1" dirty="0"/>
              <a:t> </a:t>
            </a:r>
            <a:r>
              <a:rPr lang="en-US" sz="1800" dirty="0"/>
              <a:t>π*) state (In the singlet state, the two electron possess opposite spins (↑↓) while the electrons have the same spin in the triplet state (↑↑)). </a:t>
            </a:r>
            <a:r>
              <a:rPr lang="en-US" sz="1800" dirty="0" smtClean="0"/>
              <a:t>The </a:t>
            </a:r>
            <a:r>
              <a:rPr lang="en-US" sz="1800" dirty="0"/>
              <a:t>latter quickly and quantitatively decays to the lower energy T</a:t>
            </a:r>
            <a:r>
              <a:rPr lang="en-US" sz="1800" baseline="-25000" dirty="0"/>
              <a:t>1</a:t>
            </a:r>
            <a:r>
              <a:rPr lang="en-US" sz="1800" dirty="0"/>
              <a:t>(n, π*).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reverse process requires a photon with a wavelength of </a:t>
            </a:r>
            <a:r>
              <a:rPr lang="en-US" sz="1800" dirty="0">
                <a:latin typeface="Symbol" panose="05050102010706020507" pitchFamily="18" charset="2"/>
              </a:rPr>
              <a:t>l</a:t>
            </a:r>
            <a:r>
              <a:rPr lang="en-US" sz="1800" dirty="0"/>
              <a:t>=525 </a:t>
            </a:r>
            <a:r>
              <a:rPr lang="en-US" sz="1800" dirty="0" smtClean="0"/>
              <a:t>nm. If </a:t>
            </a:r>
            <a:r>
              <a:rPr lang="en-US" sz="1800" dirty="0"/>
              <a:t>no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other </a:t>
            </a:r>
            <a:r>
              <a:rPr lang="en-US" sz="1800" dirty="0"/>
              <a:t>reagents are present this excited states will return to S</a:t>
            </a:r>
            <a:r>
              <a:rPr lang="en-US" sz="1800" baseline="-25000" dirty="0"/>
              <a:t>0</a:t>
            </a:r>
            <a:r>
              <a:rPr lang="en-US" sz="1800" dirty="0"/>
              <a:t> primarily by phosphorescent decay (P). </a:t>
            </a:r>
            <a:endParaRPr lang="en-US" sz="1800" dirty="0" smtClean="0"/>
          </a:p>
          <a:p>
            <a:r>
              <a:rPr lang="en-US" sz="1800" dirty="0" smtClean="0"/>
              <a:t>Most </a:t>
            </a:r>
            <a:r>
              <a:rPr lang="en-US" sz="1800" dirty="0"/>
              <a:t>aliphatic ketones cannot react in the same way do because their intersystem crossing rates the S</a:t>
            </a:r>
            <a:r>
              <a:rPr lang="en-US" sz="1800" baseline="-25000" dirty="0"/>
              <a:t>1</a:t>
            </a:r>
            <a:r>
              <a:rPr lang="en-US" sz="1800" dirty="0"/>
              <a:t>(n,</a:t>
            </a:r>
            <a:r>
              <a:rPr lang="en-US" sz="1800" b="1" dirty="0"/>
              <a:t> </a:t>
            </a:r>
            <a:r>
              <a:rPr lang="en-US" sz="1800" dirty="0"/>
              <a:t>π*) to T</a:t>
            </a:r>
            <a:r>
              <a:rPr lang="en-US" sz="1800" baseline="-25000" dirty="0"/>
              <a:t>2</a:t>
            </a:r>
            <a:r>
              <a:rPr lang="en-US" sz="1800" dirty="0"/>
              <a:t>(π,</a:t>
            </a:r>
            <a:r>
              <a:rPr lang="en-US" sz="1800" b="1" dirty="0"/>
              <a:t> </a:t>
            </a:r>
            <a:r>
              <a:rPr lang="en-US" sz="1800" dirty="0"/>
              <a:t>π*) state are slow and </a:t>
            </a:r>
            <a:r>
              <a:rPr lang="en-US" sz="1800" dirty="0" smtClean="0"/>
              <a:t>the </a:t>
            </a:r>
            <a:r>
              <a:rPr lang="en-US" sz="1800" dirty="0"/>
              <a:t>wavelength required for the S</a:t>
            </a:r>
            <a:r>
              <a:rPr lang="en-US" sz="1800" baseline="-25000" dirty="0"/>
              <a:t>0</a:t>
            </a:r>
            <a:r>
              <a:rPr lang="en-US" sz="1800" dirty="0"/>
              <a:t> to S</a:t>
            </a:r>
            <a:r>
              <a:rPr lang="en-US" sz="1800" baseline="-25000" dirty="0"/>
              <a:t>2</a:t>
            </a:r>
            <a:r>
              <a:rPr lang="en-US" sz="1800" dirty="0"/>
              <a:t> transition is much shorter.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894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Theory</a:t>
            </a:r>
            <a:r>
              <a:rPr lang="en-US" dirty="0" smtClean="0">
                <a:solidFill>
                  <a:srgbClr val="002060"/>
                </a:solidFill>
              </a:rPr>
              <a:t>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983722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rate of the reaction depends on various parameters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i.e</a:t>
            </a:r>
            <a:r>
              <a:rPr lang="en-US" dirty="0"/>
              <a:t>., the amount of UV-light, the absence of quenchers,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absence of bases, etc. It is very important that the vial used in the reaction is clean and transparent to UV-light.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storage in bright sunlight, which has a high UV-Vis component, will then allow the reaction to proceed smoothly.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absence of quenchers </a:t>
            </a:r>
            <a:r>
              <a:rPr lang="en-US" dirty="0" smtClean="0"/>
              <a:t>(</a:t>
            </a:r>
            <a:r>
              <a:rPr lang="en-US" dirty="0"/>
              <a:t>i.e., oxygen) is critical as well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ensure that the </a:t>
            </a:r>
            <a:r>
              <a:rPr lang="en-US" dirty="0" err="1"/>
              <a:t>benzhydroxyl</a:t>
            </a:r>
            <a:r>
              <a:rPr lang="en-US" dirty="0"/>
              <a:t> radical can be formed in reasonable quantities and can react as described above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</a:t>
            </a:r>
            <a:r>
              <a:rPr lang="en-US" dirty="0"/>
              <a:t>is also important that there are no bases present because the reaction would afford benzhydrol instead of </a:t>
            </a:r>
            <a:r>
              <a:rPr lang="en-US" dirty="0" smtClean="0"/>
              <a:t>benzopinacol</a:t>
            </a:r>
            <a:r>
              <a:rPr lang="en-US" dirty="0"/>
              <a:t>. Since traces of alkali leach out of many cheap glasses, a trace amount of glacial acetic acid is added to the reaction mixture.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1052</TotalTime>
  <Words>720</Words>
  <Application>Microsoft Office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Symbol</vt:lpstr>
      <vt:lpstr>Times</vt:lpstr>
      <vt:lpstr>Times New Roman</vt:lpstr>
      <vt:lpstr>Office Theme</vt:lpstr>
      <vt:lpstr>CS ChemDraw Drawing</vt:lpstr>
      <vt:lpstr>Lecture 7b</vt:lpstr>
      <vt:lpstr>Introduction I</vt:lpstr>
      <vt:lpstr>Introduction II</vt:lpstr>
      <vt:lpstr>Benzophenone</vt:lpstr>
      <vt:lpstr>Theory I</vt:lpstr>
      <vt:lpstr>Theory II</vt:lpstr>
      <vt:lpstr>Theory III</vt:lpstr>
      <vt:lpstr>Theory IV</vt:lpstr>
      <vt:lpstr>Theory V</vt:lpstr>
      <vt:lpstr>Experiment I</vt:lpstr>
      <vt:lpstr>Experiment II</vt:lpstr>
      <vt:lpstr>Characterization I</vt:lpstr>
      <vt:lpstr>Characterization II</vt:lpstr>
      <vt:lpstr>Characterization III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7b</dc:title>
  <dc:creator>Alf Bacher</dc:creator>
  <cp:lastModifiedBy>Alf Bacher</cp:lastModifiedBy>
  <cp:revision>24</cp:revision>
  <dcterms:created xsi:type="dcterms:W3CDTF">2015-10-28T19:38:45Z</dcterms:created>
  <dcterms:modified xsi:type="dcterms:W3CDTF">2016-04-29T01:32:10Z</dcterms:modified>
</cp:coreProperties>
</file>