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9" r:id="rId12"/>
    <p:sldId id="266" r:id="rId13"/>
    <p:sldId id="267" r:id="rId14"/>
    <p:sldId id="270" r:id="rId15"/>
    <p:sldId id="268" r:id="rId16"/>
    <p:sldId id="271" r:id="rId17"/>
    <p:sldId id="274" r:id="rId18"/>
    <p:sldId id="272" r:id="rId19"/>
    <p:sldId id="273" r:id="rId20"/>
    <p:sldId id="276"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660066"/>
    <a:srgbClr val="33CC33"/>
    <a:srgbClr val="008000"/>
    <a:srgbClr val="660033"/>
    <a:srgbClr val="FFCC99"/>
    <a:srgbClr val="FF7C80"/>
    <a:srgbClr val="663300"/>
    <a:srgbClr val="FF505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84"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acher\Desktop\Video%20projects\P-T-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Vapor Pressure of Methyl benzoate</a:t>
            </a:r>
          </a:p>
        </c:rich>
      </c:tx>
      <c:overlay val="0"/>
    </c:title>
    <c:autoTitleDeleted val="0"/>
    <c:plotArea>
      <c:layout>
        <c:manualLayout>
          <c:layoutTarget val="inner"/>
          <c:xMode val="edge"/>
          <c:yMode val="edge"/>
          <c:x val="0.14163692170069594"/>
          <c:y val="0.18342391141091527"/>
          <c:w val="0.79054958143461829"/>
          <c:h val="0.59291772754963368"/>
        </c:manualLayout>
      </c:layout>
      <c:scatterChart>
        <c:scatterStyle val="lineMarker"/>
        <c:varyColors val="0"/>
        <c:ser>
          <c:idx val="0"/>
          <c:order val="0"/>
          <c:spPr>
            <a:ln w="25400">
              <a:solidFill>
                <a:srgbClr val="C00000"/>
              </a:solidFill>
            </a:ln>
          </c:spPr>
          <c:marker>
            <c:symbol val="diamond"/>
            <c:size val="6"/>
            <c:spPr>
              <a:solidFill>
                <a:srgbClr val="C00000"/>
              </a:solidFill>
              <a:ln>
                <a:solidFill>
                  <a:srgbClr val="C00000"/>
                </a:solidFill>
              </a:ln>
            </c:spPr>
          </c:marker>
          <c:dLbls>
            <c:txPr>
              <a:bodyPr/>
              <a:lstStyle/>
              <a:p>
                <a:pPr>
                  <a:defRPr sz="700"/>
                </a:pPr>
                <a:endParaRPr lang="en-US"/>
              </a:p>
            </c:txPr>
            <c:dLblPos val="r"/>
            <c:showLegendKey val="0"/>
            <c:showVal val="1"/>
            <c:showCatName val="1"/>
            <c:showSerName val="0"/>
            <c:showPercent val="0"/>
            <c:showBubbleSize val="0"/>
            <c:showLeaderLines val="0"/>
          </c:dLbls>
          <c:xVal>
            <c:numRef>
              <c:f>Sheet1!$B$15:$B$24</c:f>
              <c:numCache>
                <c:formatCode>General</c:formatCode>
                <c:ptCount val="10"/>
                <c:pt idx="0">
                  <c:v>39</c:v>
                </c:pt>
                <c:pt idx="1">
                  <c:v>64</c:v>
                </c:pt>
                <c:pt idx="2">
                  <c:v>77</c:v>
                </c:pt>
                <c:pt idx="3">
                  <c:v>92</c:v>
                </c:pt>
                <c:pt idx="4">
                  <c:v>108</c:v>
                </c:pt>
                <c:pt idx="5">
                  <c:v>117</c:v>
                </c:pt>
                <c:pt idx="6">
                  <c:v>131</c:v>
                </c:pt>
                <c:pt idx="7">
                  <c:v>151</c:v>
                </c:pt>
                <c:pt idx="8">
                  <c:v>175</c:v>
                </c:pt>
                <c:pt idx="9">
                  <c:v>200</c:v>
                </c:pt>
              </c:numCache>
            </c:numRef>
          </c:xVal>
          <c:yVal>
            <c:numRef>
              <c:f>Sheet1!$C$15:$C$24</c:f>
              <c:numCache>
                <c:formatCode>General</c:formatCode>
                <c:ptCount val="10"/>
                <c:pt idx="0">
                  <c:v>1</c:v>
                </c:pt>
                <c:pt idx="1">
                  <c:v>5</c:v>
                </c:pt>
                <c:pt idx="2">
                  <c:v>10</c:v>
                </c:pt>
                <c:pt idx="3">
                  <c:v>20</c:v>
                </c:pt>
                <c:pt idx="4">
                  <c:v>40</c:v>
                </c:pt>
                <c:pt idx="5">
                  <c:v>60</c:v>
                </c:pt>
                <c:pt idx="6">
                  <c:v>100</c:v>
                </c:pt>
                <c:pt idx="7">
                  <c:v>200</c:v>
                </c:pt>
                <c:pt idx="8">
                  <c:v>400</c:v>
                </c:pt>
                <c:pt idx="9">
                  <c:v>760</c:v>
                </c:pt>
              </c:numCache>
            </c:numRef>
          </c:yVal>
          <c:smooth val="0"/>
        </c:ser>
        <c:dLbls>
          <c:showLegendKey val="0"/>
          <c:showVal val="0"/>
          <c:showCatName val="0"/>
          <c:showSerName val="0"/>
          <c:showPercent val="0"/>
          <c:showBubbleSize val="0"/>
        </c:dLbls>
        <c:axId val="68752512"/>
        <c:axId val="70986368"/>
      </c:scatterChart>
      <c:valAx>
        <c:axId val="68752512"/>
        <c:scaling>
          <c:orientation val="minMax"/>
          <c:max val="200"/>
          <c:min val="20"/>
        </c:scaling>
        <c:delete val="0"/>
        <c:axPos val="b"/>
        <c:title>
          <c:tx>
            <c:rich>
              <a:bodyPr/>
              <a:lstStyle/>
              <a:p>
                <a:pPr>
                  <a:defRPr/>
                </a:pPr>
                <a:r>
                  <a:rPr lang="en-US"/>
                  <a:t>Boiling Point (</a:t>
                </a:r>
                <a:r>
                  <a:rPr lang="en-US" baseline="30000"/>
                  <a:t>o</a:t>
                </a:r>
                <a:r>
                  <a:rPr lang="en-US"/>
                  <a:t>C)</a:t>
                </a:r>
              </a:p>
            </c:rich>
          </c:tx>
          <c:layout>
            <c:manualLayout>
              <c:xMode val="edge"/>
              <c:yMode val="edge"/>
              <c:x val="0.42031238810301874"/>
              <c:y val="0.90691465394287996"/>
            </c:manualLayout>
          </c:layout>
          <c:overlay val="0"/>
        </c:title>
        <c:numFmt formatCode="General" sourceLinked="1"/>
        <c:majorTickMark val="out"/>
        <c:minorTickMark val="none"/>
        <c:tickLblPos val="nextTo"/>
        <c:crossAx val="70986368"/>
        <c:crosses val="autoZero"/>
        <c:crossBetween val="midCat"/>
      </c:valAx>
      <c:valAx>
        <c:axId val="70986368"/>
        <c:scaling>
          <c:logBase val="10"/>
          <c:orientation val="minMax"/>
          <c:max val="760"/>
        </c:scaling>
        <c:delete val="0"/>
        <c:axPos val="l"/>
        <c:majorGridlines/>
        <c:title>
          <c:tx>
            <c:rich>
              <a:bodyPr rot="-5400000" vert="horz"/>
              <a:lstStyle/>
              <a:p>
                <a:pPr>
                  <a:defRPr/>
                </a:pPr>
                <a:r>
                  <a:rPr lang="en-US"/>
                  <a:t>Vapor Pressure (in mmHg)</a:t>
                </a:r>
              </a:p>
            </c:rich>
          </c:tx>
          <c:layout>
            <c:manualLayout>
              <c:xMode val="edge"/>
              <c:yMode val="edge"/>
              <c:x val="1.5956116909337847E-2"/>
              <c:y val="0.12238434022591851"/>
            </c:manualLayout>
          </c:layout>
          <c:overlay val="0"/>
        </c:title>
        <c:numFmt formatCode="General" sourceLinked="1"/>
        <c:majorTickMark val="out"/>
        <c:minorTickMark val="none"/>
        <c:tickLblPos val="nextTo"/>
        <c:crossAx val="68752512"/>
        <c:crosses val="autoZero"/>
        <c:crossBetween val="midCat"/>
        <c:majorUnit val="10"/>
        <c:minorUnit val="10"/>
      </c:valAx>
      <c:spPr>
        <a:solidFill>
          <a:schemeClr val="accent6">
            <a:lumMod val="20000"/>
            <a:lumOff val="80000"/>
          </a:schemeClr>
        </a:solidFill>
      </c:spPr>
    </c:plotArea>
    <c:plotVisOnly val="1"/>
    <c:dispBlanksAs val="gap"/>
    <c:showDLblsOverMax val="0"/>
  </c:chart>
  <c:spPr>
    <a:solidFill>
      <a:schemeClr val="accent6">
        <a:lumMod val="20000"/>
        <a:lumOff val="80000"/>
      </a:schemeClr>
    </a:solidFill>
  </c:spPr>
  <c:txPr>
    <a:bodyPr/>
    <a:lstStyle/>
    <a:p>
      <a:pPr>
        <a:defRPr sz="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9D7A88-D6B8-4C9A-93BA-DF4D11C0A016}"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239882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D7A88-D6B8-4C9A-93BA-DF4D11C0A016}"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136108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D7A88-D6B8-4C9A-93BA-DF4D11C0A016}"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48081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D7A88-D6B8-4C9A-93BA-DF4D11C0A016}"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907856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9D7A88-D6B8-4C9A-93BA-DF4D11C0A016}"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548786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9D7A88-D6B8-4C9A-93BA-DF4D11C0A016}"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245396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9D7A88-D6B8-4C9A-93BA-DF4D11C0A016}" type="datetimeFigureOut">
              <a:rPr lang="en-US" smtClean="0"/>
              <a:t>4/27/2015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134322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9D7A88-D6B8-4C9A-93BA-DF4D11C0A016}" type="datetimeFigureOut">
              <a:rPr lang="en-US" smtClean="0"/>
              <a:t>4/27/2015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1433796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D7A88-D6B8-4C9A-93BA-DF4D11C0A016}" type="datetimeFigureOut">
              <a:rPr lang="en-US" smtClean="0"/>
              <a:t>4/27/2015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396357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D7A88-D6B8-4C9A-93BA-DF4D11C0A016}"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177711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D7A88-D6B8-4C9A-93BA-DF4D11C0A016}"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734AD-9FC3-40B2-8F0D-AA47D50205B4}" type="slidenum">
              <a:rPr lang="en-US" smtClean="0"/>
              <a:t>‹#›</a:t>
            </a:fld>
            <a:endParaRPr lang="en-US"/>
          </a:p>
        </p:txBody>
      </p:sp>
    </p:spTree>
    <p:extLst>
      <p:ext uri="{BB962C8B-B14F-4D97-AF65-F5344CB8AC3E}">
        <p14:creationId xmlns:p14="http://schemas.microsoft.com/office/powerpoint/2010/main" val="1373840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D7A88-D6B8-4C9A-93BA-DF4D11C0A016}" type="datetimeFigureOut">
              <a:rPr lang="en-US" smtClean="0"/>
              <a:t>4/27/2015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734AD-9FC3-40B2-8F0D-AA47D50205B4}" type="slidenum">
              <a:rPr lang="en-US" smtClean="0"/>
              <a:t>‹#›</a:t>
            </a:fld>
            <a:endParaRPr lang="en-US"/>
          </a:p>
        </p:txBody>
      </p:sp>
    </p:spTree>
    <p:extLst>
      <p:ext uri="{BB962C8B-B14F-4D97-AF65-F5344CB8AC3E}">
        <p14:creationId xmlns:p14="http://schemas.microsoft.com/office/powerpoint/2010/main" val="18314786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8.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1.wmf"/><Relationship Id="rId5" Type="http://schemas.openxmlformats.org/officeDocument/2006/relationships/oleObject" Target="../embeddings/oleObject6.bin"/><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8.bin"/><Relationship Id="rId7"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4.wmf"/><Relationship Id="rId5" Type="http://schemas.openxmlformats.org/officeDocument/2006/relationships/oleObject" Target="../embeddings/oleObject9.bin"/><Relationship Id="rId4" Type="http://schemas.openxmlformats.org/officeDocument/2006/relationships/image" Target="../media/image33.wmf"/><Relationship Id="rId9" Type="http://schemas.openxmlformats.org/officeDocument/2006/relationships/image" Target="../media/image35.wmf"/></Relationships>
</file>

<file path=ppt/slides/_rels/slide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1"/>
                </a:solidFill>
              </a:rPr>
              <a:t>Lecture 7a</a:t>
            </a:r>
            <a:endParaRPr lang="en-US" b="1" dirty="0">
              <a:solidFill>
                <a:schemeClr val="tx1"/>
              </a:solidFill>
            </a:endParaRPr>
          </a:p>
        </p:txBody>
      </p:sp>
      <p:sp>
        <p:nvSpPr>
          <p:cNvPr id="3" name="Subtitle 2"/>
          <p:cNvSpPr>
            <a:spLocks noGrp="1"/>
          </p:cNvSpPr>
          <p:nvPr>
            <p:ph type="subTitle" idx="1"/>
          </p:nvPr>
        </p:nvSpPr>
        <p:spPr/>
        <p:txBody>
          <a:bodyPr/>
          <a:lstStyle/>
          <a:p>
            <a:r>
              <a:rPr lang="en-US" sz="3600" b="1" i="1" dirty="0" smtClean="0">
                <a:solidFill>
                  <a:srgbClr val="002060"/>
                </a:solidFill>
              </a:rPr>
              <a:t>Esterification</a:t>
            </a:r>
            <a:endParaRPr lang="en-US" sz="3600" b="1" i="1" dirty="0">
              <a:solidFill>
                <a:srgbClr val="00206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2058" y="1066800"/>
            <a:ext cx="1274286" cy="954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143" y="3657600"/>
            <a:ext cx="702857" cy="129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2538" y="3733800"/>
            <a:ext cx="1028700"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144" y="2488647"/>
            <a:ext cx="123348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2058" y="5100637"/>
            <a:ext cx="1071563"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descr="http://soe.ucdavis.edu/ms0809/180Sec1/HuntingtonS/Web/Images/Apple%2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670" t="7667" r="9094" b="9798"/>
          <a:stretch/>
        </p:blipFill>
        <p:spPr bwMode="auto">
          <a:xfrm>
            <a:off x="1776485" y="2327175"/>
            <a:ext cx="1027289" cy="108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3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125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nodeType="withEffect">
                                  <p:stCondLst>
                                    <p:cond delay="1750"/>
                                  </p:stCondLst>
                                  <p:childTnLst>
                                    <p:set>
                                      <p:cBhvr>
                                        <p:cTn id="21" dur="1" fill="hold">
                                          <p:stCondLst>
                                            <p:cond delay="0"/>
                                          </p:stCondLst>
                                        </p:cTn>
                                        <p:tgtEl>
                                          <p:spTgt spid="11266"/>
                                        </p:tgtEl>
                                        <p:attrNameLst>
                                          <p:attrName>style.visibility</p:attrName>
                                        </p:attrNameLst>
                                      </p:cBhvr>
                                      <p:to>
                                        <p:strVal val="visible"/>
                                      </p:to>
                                    </p:set>
                                    <p:animEffect transition="in" filter="barn(inVertical)">
                                      <p:cBhvr>
                                        <p:cTn id="22"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VIII</a:t>
            </a:r>
            <a:endParaRPr lang="en-US" dirty="0"/>
          </a:p>
        </p:txBody>
      </p:sp>
      <p:sp>
        <p:nvSpPr>
          <p:cNvPr id="2" name="Content Placeholder 1"/>
          <p:cNvSpPr>
            <a:spLocks noGrp="1"/>
          </p:cNvSpPr>
          <p:nvPr>
            <p:ph idx="1"/>
          </p:nvPr>
        </p:nvSpPr>
        <p:spPr/>
        <p:txBody>
          <a:bodyPr>
            <a:noAutofit/>
          </a:bodyPr>
          <a:lstStyle/>
          <a:p>
            <a:r>
              <a:rPr lang="en-US" sz="2400" dirty="0" smtClean="0"/>
              <a:t>A </a:t>
            </a:r>
            <a:r>
              <a:rPr lang="en-US" sz="2400" dirty="0"/>
              <a:t>very strong mineral acid is used as catalyst </a:t>
            </a:r>
          </a:p>
          <a:p>
            <a:pPr lvl="1">
              <a:buFont typeface="Arial" panose="020B0604020202020204" pitchFamily="34" charset="0"/>
              <a:buChar char="•"/>
            </a:pPr>
            <a:r>
              <a:rPr lang="en-US" sz="2000" dirty="0">
                <a:solidFill>
                  <a:srgbClr val="002060"/>
                </a:solidFill>
              </a:rPr>
              <a:t>The carboxylic acid is </a:t>
            </a:r>
            <a:r>
              <a:rPr lang="en-US" sz="2000" dirty="0" smtClean="0">
                <a:solidFill>
                  <a:srgbClr val="002060"/>
                </a:solidFill>
              </a:rPr>
              <a:t>neutral and a </a:t>
            </a:r>
            <a:r>
              <a:rPr lang="en-US" sz="2000" dirty="0">
                <a:solidFill>
                  <a:srgbClr val="002060"/>
                </a:solidFill>
              </a:rPr>
              <a:t>weak electrophile</a:t>
            </a:r>
          </a:p>
          <a:p>
            <a:pPr lvl="1">
              <a:buFont typeface="Arial" panose="020B0604020202020204" pitchFamily="34" charset="0"/>
              <a:buChar char="•"/>
            </a:pPr>
            <a:r>
              <a:rPr lang="en-US" sz="2000" dirty="0" smtClean="0">
                <a:solidFill>
                  <a:srgbClr val="002060"/>
                </a:solidFill>
              </a:rPr>
              <a:t>The mineral </a:t>
            </a:r>
            <a:r>
              <a:rPr lang="en-US" sz="2000" dirty="0">
                <a:solidFill>
                  <a:srgbClr val="002060"/>
                </a:solidFill>
              </a:rPr>
              <a:t>acid protonates the carbonyl carbon atom </a:t>
            </a:r>
            <a:r>
              <a:rPr lang="en-US" sz="2000" dirty="0" smtClean="0">
                <a:solidFill>
                  <a:srgbClr val="002060"/>
                </a:solidFill>
              </a:rPr>
              <a:t>and increases its electrophilic character</a:t>
            </a:r>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smtClean="0"/>
          </a:p>
          <a:p>
            <a:pPr lvl="1">
              <a:buFont typeface="Arial" panose="020B0604020202020204" pitchFamily="34" charset="0"/>
              <a:buChar char="•"/>
            </a:pPr>
            <a:endParaRPr lang="en-US" sz="2000" dirty="0" smtClean="0"/>
          </a:p>
          <a:p>
            <a:r>
              <a:rPr lang="en-US" sz="2400" dirty="0"/>
              <a:t>It is very important to reflux the mixture </a:t>
            </a:r>
            <a:r>
              <a:rPr lang="en-US" sz="2400" dirty="0" smtClean="0"/>
              <a:t>properly to </a:t>
            </a:r>
            <a:r>
              <a:rPr lang="en-US" sz="2400" dirty="0"/>
              <a:t>increase the rate of the </a:t>
            </a:r>
            <a:r>
              <a:rPr lang="en-US" sz="2400" dirty="0" smtClean="0"/>
              <a:t>reaction i.e., for every 10 </a:t>
            </a:r>
            <a:r>
              <a:rPr lang="en-US" sz="2400" baseline="30000" dirty="0" smtClean="0"/>
              <a:t>o</a:t>
            </a:r>
            <a:r>
              <a:rPr lang="en-US" sz="2400" dirty="0"/>
              <a:t>C </a:t>
            </a:r>
            <a:r>
              <a:rPr lang="en-US" sz="2400" dirty="0" smtClean="0"/>
              <a:t>temperature increase, the rate of the reaction about doubles (</a:t>
            </a:r>
            <a:r>
              <a:rPr lang="en-US" sz="2400" i="1" dirty="0" smtClean="0"/>
              <a:t>Arrhenius equation</a:t>
            </a:r>
            <a:r>
              <a:rPr lang="en-US" sz="2400" dirty="0" smtClean="0"/>
              <a:t>)</a:t>
            </a:r>
            <a:endParaRPr lang="en-US" sz="2400" dirty="0"/>
          </a:p>
          <a:p>
            <a:endParaRPr lang="en-US" sz="2400" dirty="0"/>
          </a:p>
          <a:p>
            <a:endParaRPr lang="en-US" sz="2400" dirty="0"/>
          </a:p>
        </p:txBody>
      </p:sp>
      <p:pic>
        <p:nvPicPr>
          <p:cNvPr id="4" name="Picture 2" descr="http://www.chem.ucla.edu/~bacher/General/30CL/answers/benzoic%20aci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581" y="3048000"/>
            <a:ext cx="4722019" cy="119300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graphicFrame>
        <p:nvGraphicFramePr>
          <p:cNvPr id="5" name="Object 4"/>
          <p:cNvGraphicFramePr>
            <a:graphicFrameLocks noChangeAspect="1"/>
          </p:cNvGraphicFramePr>
          <p:nvPr>
            <p:extLst>
              <p:ext uri="{D42A27DB-BD31-4B8C-83A1-F6EECF244321}">
                <p14:modId xmlns:p14="http://schemas.microsoft.com/office/powerpoint/2010/main" val="31678483"/>
              </p:ext>
            </p:extLst>
          </p:nvPr>
        </p:nvGraphicFramePr>
        <p:xfrm>
          <a:off x="3454920" y="5537880"/>
          <a:ext cx="1802880" cy="634320"/>
        </p:xfrm>
        <a:graphic>
          <a:graphicData uri="http://schemas.openxmlformats.org/presentationml/2006/ole">
            <mc:AlternateContent xmlns:mc="http://schemas.openxmlformats.org/markup-compatibility/2006">
              <mc:Choice xmlns:v="urn:schemas-microsoft-com:vml" Requires="v">
                <p:oleObj spid="_x0000_s10372" name="Equation" r:id="rId4" imgW="901440" imgH="317160" progId="Equation.3">
                  <p:embed/>
                </p:oleObj>
              </mc:Choice>
              <mc:Fallback>
                <p:oleObj name="Equation" r:id="rId4" imgW="901440" imgH="317160" progId="Equation.3">
                  <p:embed/>
                  <p:pic>
                    <p:nvPicPr>
                      <p:cNvPr id="0" name=""/>
                      <p:cNvPicPr/>
                      <p:nvPr/>
                    </p:nvPicPr>
                    <p:blipFill>
                      <a:blip r:embed="rId5"/>
                      <a:stretch>
                        <a:fillRect/>
                      </a:stretch>
                    </p:blipFill>
                    <p:spPr>
                      <a:xfrm>
                        <a:off x="3454920" y="5537880"/>
                        <a:ext cx="1802880" cy="634320"/>
                      </a:xfrm>
                      <a:prstGeom prst="rect">
                        <a:avLst/>
                      </a:prstGeom>
                      <a:solidFill>
                        <a:srgbClr val="FF9966"/>
                      </a:solidFill>
                    </p:spPr>
                  </p:pic>
                </p:oleObj>
              </mc:Fallback>
            </mc:AlternateContent>
          </a:graphicData>
        </a:graphic>
      </p:graphicFrame>
    </p:spTree>
    <p:extLst>
      <p:ext uri="{BB962C8B-B14F-4D97-AF65-F5344CB8AC3E}">
        <p14:creationId xmlns:p14="http://schemas.microsoft.com/office/powerpoint/2010/main" val="94124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2060"/>
                </a:solidFill>
              </a:rPr>
              <a:t>Theory IX</a:t>
            </a:r>
            <a:endParaRPr lang="en-US" dirty="0">
              <a:solidFill>
                <a:srgbClr val="002060"/>
              </a:solidFill>
            </a:endParaRPr>
          </a:p>
        </p:txBody>
      </p:sp>
      <p:sp>
        <p:nvSpPr>
          <p:cNvPr id="2" name="Content Placeholder 1"/>
          <p:cNvSpPr>
            <a:spLocks noGrp="1"/>
          </p:cNvSpPr>
          <p:nvPr>
            <p:ph idx="1"/>
          </p:nvPr>
        </p:nvSpPr>
        <p:spPr>
          <a:xfrm>
            <a:off x="457200" y="1524000"/>
            <a:ext cx="8382000" cy="4800600"/>
          </a:xfrm>
        </p:spPr>
        <p:txBody>
          <a:bodyPr>
            <a:normAutofit fontScale="92500"/>
          </a:bodyPr>
          <a:lstStyle/>
          <a:p>
            <a:r>
              <a:rPr lang="en-US" sz="2200" b="1" dirty="0" smtClean="0"/>
              <a:t>Which compounds are present in the reaction mixture after the reaction is completed?</a:t>
            </a:r>
          </a:p>
          <a:p>
            <a:pPr lvl="1">
              <a:buFont typeface="Arial" panose="020B0604020202020204" pitchFamily="34" charset="0"/>
              <a:buChar char="•"/>
            </a:pPr>
            <a:r>
              <a:rPr lang="en-US" sz="2300" dirty="0" smtClean="0">
                <a:solidFill>
                  <a:srgbClr val="660033"/>
                </a:solidFill>
              </a:rPr>
              <a:t>Ester, alcohol (used in excess), carboxylic acid (should be a small amount), sulfuric acid (used as the catalyst)</a:t>
            </a:r>
          </a:p>
          <a:p>
            <a:r>
              <a:rPr lang="en-US" sz="2200" dirty="0" smtClean="0"/>
              <a:t>All of the alcohols (log </a:t>
            </a:r>
            <a:r>
              <a:rPr lang="en-US" sz="2200" dirty="0" err="1" smtClean="0"/>
              <a:t>K</a:t>
            </a:r>
            <a:r>
              <a:rPr lang="en-US" sz="2200" baseline="-25000" dirty="0" err="1" smtClean="0"/>
              <a:t>ow</a:t>
            </a:r>
            <a:r>
              <a:rPr lang="en-US" sz="2200" dirty="0" smtClean="0"/>
              <a:t>= -0.77 (</a:t>
            </a:r>
            <a:r>
              <a:rPr lang="en-US" sz="2200" dirty="0" err="1" smtClean="0"/>
              <a:t>MeOH</a:t>
            </a:r>
            <a:r>
              <a:rPr lang="en-US" sz="2200" dirty="0" smtClean="0"/>
              <a:t>), -0.24 (EtOH), 0.05 (</a:t>
            </a:r>
            <a:r>
              <a:rPr lang="en-US" sz="2200" i="1" dirty="0" err="1" smtClean="0"/>
              <a:t>iso-</a:t>
            </a:r>
            <a:r>
              <a:rPr lang="en-US" sz="2200" dirty="0" err="1" smtClean="0"/>
              <a:t>PrOH</a:t>
            </a:r>
            <a:r>
              <a:rPr lang="en-US" sz="2200" dirty="0" smtClean="0"/>
              <a:t>), 0.25 (</a:t>
            </a:r>
            <a:r>
              <a:rPr lang="en-US" sz="2200" dirty="0" err="1" smtClean="0"/>
              <a:t>PrOH</a:t>
            </a:r>
            <a:r>
              <a:rPr lang="en-US" sz="2200" dirty="0" smtClean="0"/>
              <a:t>)) and the sulfuric acid (log </a:t>
            </a:r>
            <a:r>
              <a:rPr lang="en-US" sz="2200" dirty="0" err="1" smtClean="0"/>
              <a:t>K</a:t>
            </a:r>
            <a:r>
              <a:rPr lang="en-US" sz="2200" baseline="-25000" dirty="0" err="1" smtClean="0"/>
              <a:t>ow</a:t>
            </a:r>
            <a:r>
              <a:rPr lang="en-US" sz="2200" dirty="0" smtClean="0"/>
              <a:t>= -2.20) are soluble in water</a:t>
            </a:r>
          </a:p>
          <a:p>
            <a:r>
              <a:rPr lang="en-US" sz="2200" dirty="0" smtClean="0">
                <a:solidFill>
                  <a:srgbClr val="003300"/>
                </a:solidFill>
              </a:rPr>
              <a:t>The carboxylic acid and the sulfuric acid can be</a:t>
            </a:r>
            <a:r>
              <a:rPr lang="en-US" sz="2200" dirty="0">
                <a:solidFill>
                  <a:srgbClr val="003300"/>
                </a:solidFill>
              </a:rPr>
              <a:t/>
            </a:r>
            <a:br>
              <a:rPr lang="en-US" sz="2200" dirty="0">
                <a:solidFill>
                  <a:srgbClr val="003300"/>
                </a:solidFill>
              </a:rPr>
            </a:br>
            <a:r>
              <a:rPr lang="en-US" sz="2200" dirty="0" smtClean="0">
                <a:solidFill>
                  <a:srgbClr val="003300"/>
                </a:solidFill>
              </a:rPr>
              <a:t>extracted with a weak base i.e., NaHCO</a:t>
            </a:r>
            <a:r>
              <a:rPr lang="en-US" sz="2200" baseline="-25000" dirty="0" smtClean="0">
                <a:solidFill>
                  <a:srgbClr val="003300"/>
                </a:solidFill>
              </a:rPr>
              <a:t>3 </a:t>
            </a:r>
            <a:r>
              <a:rPr lang="en-US" sz="2200" dirty="0" smtClean="0">
                <a:solidFill>
                  <a:srgbClr val="003300"/>
                </a:solidFill>
              </a:rPr>
              <a:t>while </a:t>
            </a:r>
            <a:r>
              <a:rPr lang="en-US" sz="2200" baseline="-25000" dirty="0" smtClean="0">
                <a:solidFill>
                  <a:srgbClr val="003300"/>
                </a:solidFill>
              </a:rPr>
              <a:t/>
            </a:r>
            <a:br>
              <a:rPr lang="en-US" sz="2200" baseline="-25000" dirty="0" smtClean="0">
                <a:solidFill>
                  <a:srgbClr val="003300"/>
                </a:solidFill>
              </a:rPr>
            </a:br>
            <a:r>
              <a:rPr lang="en-US" sz="2200" dirty="0" smtClean="0">
                <a:solidFill>
                  <a:srgbClr val="003300"/>
                </a:solidFill>
              </a:rPr>
              <a:t>the ester and traces </a:t>
            </a:r>
            <a:r>
              <a:rPr lang="en-US" sz="2200" dirty="0">
                <a:solidFill>
                  <a:srgbClr val="003300"/>
                </a:solidFill>
              </a:rPr>
              <a:t>of the alcohol remain in the</a:t>
            </a:r>
            <a:r>
              <a:rPr lang="en-US" sz="2200" dirty="0" smtClean="0">
                <a:solidFill>
                  <a:srgbClr val="003300"/>
                </a:solidFill>
              </a:rPr>
              <a:t/>
            </a:r>
            <a:br>
              <a:rPr lang="en-US" sz="2200" dirty="0" smtClean="0">
                <a:solidFill>
                  <a:srgbClr val="003300"/>
                </a:solidFill>
              </a:rPr>
            </a:br>
            <a:r>
              <a:rPr lang="en-US" sz="2200" dirty="0" smtClean="0">
                <a:solidFill>
                  <a:srgbClr val="003300"/>
                </a:solidFill>
              </a:rPr>
              <a:t>organic layer. They are separated </a:t>
            </a:r>
            <a:r>
              <a:rPr lang="en-US" sz="2200" dirty="0">
                <a:solidFill>
                  <a:srgbClr val="003300"/>
                </a:solidFill>
              </a:rPr>
              <a:t>by </a:t>
            </a:r>
            <a:r>
              <a:rPr lang="en-US" sz="2200" dirty="0" smtClean="0">
                <a:solidFill>
                  <a:srgbClr val="003300"/>
                </a:solidFill>
              </a:rPr>
              <a:t>a fractionated</a:t>
            </a:r>
            <a:r>
              <a:rPr lang="en-US" sz="2200" dirty="0">
                <a:solidFill>
                  <a:srgbClr val="003300"/>
                </a:solidFill>
              </a:rPr>
              <a:t/>
            </a:r>
            <a:br>
              <a:rPr lang="en-US" sz="2200" dirty="0">
                <a:solidFill>
                  <a:srgbClr val="003300"/>
                </a:solidFill>
              </a:rPr>
            </a:br>
            <a:r>
              <a:rPr lang="en-US" sz="2200" dirty="0" smtClean="0">
                <a:solidFill>
                  <a:srgbClr val="003300"/>
                </a:solidFill>
              </a:rPr>
              <a:t>vacuum distillation later.</a:t>
            </a:r>
          </a:p>
          <a:p>
            <a:r>
              <a:rPr lang="en-US" sz="2200" dirty="0" smtClean="0">
                <a:solidFill>
                  <a:srgbClr val="FF0000"/>
                </a:solidFill>
              </a:rPr>
              <a:t>Sodium </a:t>
            </a:r>
            <a:r>
              <a:rPr lang="en-US" sz="2200" dirty="0">
                <a:solidFill>
                  <a:srgbClr val="FF0000"/>
                </a:solidFill>
              </a:rPr>
              <a:t>hydroxide </a:t>
            </a:r>
            <a:r>
              <a:rPr lang="en-US" sz="2200" b="1" i="1" dirty="0" smtClean="0">
                <a:solidFill>
                  <a:srgbClr val="FF0000"/>
                </a:solidFill>
              </a:rPr>
              <a:t>cannot</a:t>
            </a:r>
            <a:r>
              <a:rPr lang="en-US" sz="2200" dirty="0" smtClean="0">
                <a:solidFill>
                  <a:srgbClr val="FF0000"/>
                </a:solidFill>
              </a:rPr>
              <a:t> be </a:t>
            </a:r>
            <a:r>
              <a:rPr lang="en-US" sz="2200" dirty="0">
                <a:solidFill>
                  <a:srgbClr val="FF0000"/>
                </a:solidFill>
              </a:rPr>
              <a:t>used </a:t>
            </a:r>
            <a:r>
              <a:rPr lang="en-US" sz="2200" dirty="0" smtClean="0">
                <a:solidFill>
                  <a:srgbClr val="FF0000"/>
                </a:solidFill>
              </a:rPr>
              <a:t>for </a:t>
            </a:r>
            <a:r>
              <a:rPr lang="en-US" sz="2200" dirty="0">
                <a:solidFill>
                  <a:srgbClr val="FF0000"/>
                </a:solidFill>
              </a:rPr>
              <a:t>the</a:t>
            </a:r>
            <a:r>
              <a:rPr lang="en-US" sz="2200" dirty="0" smtClean="0">
                <a:solidFill>
                  <a:srgbClr val="FF0000"/>
                </a:solidFill>
              </a:rPr>
              <a:t/>
            </a:r>
            <a:br>
              <a:rPr lang="en-US" sz="2200" dirty="0" smtClean="0">
                <a:solidFill>
                  <a:srgbClr val="FF0000"/>
                </a:solidFill>
              </a:rPr>
            </a:br>
            <a:r>
              <a:rPr lang="en-US" sz="2200" dirty="0" smtClean="0">
                <a:solidFill>
                  <a:srgbClr val="FF0000"/>
                </a:solidFill>
              </a:rPr>
              <a:t>extraction step because it </a:t>
            </a:r>
            <a:r>
              <a:rPr lang="en-US" sz="2200" dirty="0">
                <a:solidFill>
                  <a:srgbClr val="FF0000"/>
                </a:solidFill>
              </a:rPr>
              <a:t>would </a:t>
            </a:r>
            <a:r>
              <a:rPr lang="en-US" sz="2200" dirty="0" smtClean="0">
                <a:solidFill>
                  <a:srgbClr val="FF0000"/>
                </a:solidFill>
              </a:rPr>
              <a:t>destroy the ester</a:t>
            </a:r>
            <a:br>
              <a:rPr lang="en-US" sz="2200" dirty="0" smtClean="0">
                <a:solidFill>
                  <a:srgbClr val="FF0000"/>
                </a:solidFill>
              </a:rPr>
            </a:br>
            <a:r>
              <a:rPr lang="en-US" sz="2200" dirty="0" smtClean="0">
                <a:solidFill>
                  <a:srgbClr val="FF0000"/>
                </a:solidFill>
              </a:rPr>
              <a:t>(saponification) due to its higher nucleophilicity</a:t>
            </a:r>
            <a:endParaRPr lang="en-US" sz="2200" dirty="0">
              <a:solidFill>
                <a:srgbClr val="FF0000"/>
              </a:solidFill>
            </a:endParaRPr>
          </a:p>
          <a:p>
            <a:endParaRPr lang="en-US" dirty="0"/>
          </a:p>
        </p:txBody>
      </p:sp>
      <p:pic>
        <p:nvPicPr>
          <p:cNvPr id="4" name="Picture 3"/>
          <p:cNvPicPr>
            <a:picLocks noChangeAspect="1"/>
          </p:cNvPicPr>
          <p:nvPr/>
        </p:nvPicPr>
        <p:blipFill rotWithShape="1">
          <a:blip r:embed="rId3" cstate="print"/>
          <a:srcRect t="52280"/>
          <a:stretch/>
        </p:blipFill>
        <p:spPr bwMode="auto">
          <a:xfrm>
            <a:off x="6022848" y="3632713"/>
            <a:ext cx="2816352" cy="1701287"/>
          </a:xfrm>
          <a:prstGeom prst="rect">
            <a:avLst/>
          </a:prstGeom>
          <a:gradFill>
            <a:gsLst>
              <a:gs pos="0">
                <a:srgbClr val="99FF66"/>
              </a:gs>
              <a:gs pos="50000">
                <a:srgbClr val="92D050"/>
              </a:gs>
              <a:gs pos="100000">
                <a:srgbClr val="33CC33"/>
              </a:gs>
            </a:gsLst>
            <a:lin ang="5400000" scaled="0"/>
          </a:gradFill>
          <a:ln w="9525">
            <a:noFill/>
            <a:miter lim="800000"/>
            <a:headEnd/>
            <a:tailEnd/>
          </a:ln>
        </p:spPr>
      </p:pic>
      <p:sp>
        <p:nvSpPr>
          <p:cNvPr id="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48424499"/>
              </p:ext>
            </p:extLst>
          </p:nvPr>
        </p:nvGraphicFramePr>
        <p:xfrm>
          <a:off x="6087270" y="5469281"/>
          <a:ext cx="2751930" cy="855319"/>
        </p:xfrm>
        <a:graphic>
          <a:graphicData uri="http://schemas.openxmlformats.org/presentationml/2006/ole">
            <mc:AlternateContent xmlns:mc="http://schemas.openxmlformats.org/markup-compatibility/2006">
              <mc:Choice xmlns:v="urn:schemas-microsoft-com:vml" Requires="v">
                <p:oleObj spid="_x0000_s9363" name="CS ChemDraw Drawing" r:id="rId4" imgW="3974040" imgH="1235160" progId="ChemDraw.Document.6.0">
                  <p:embed/>
                </p:oleObj>
              </mc:Choice>
              <mc:Fallback>
                <p:oleObj name="CS ChemDraw Drawing" r:id="rId4" imgW="3974040" imgH="1235160" progId="ChemDraw.Document.6.0">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7270" y="5469281"/>
                        <a:ext cx="2751930" cy="855319"/>
                      </a:xfrm>
                      <a:prstGeom prst="rect">
                        <a:avLst/>
                      </a:prstGeom>
                      <a:gradFill>
                        <a:gsLst>
                          <a:gs pos="0">
                            <a:srgbClr val="FF7C80"/>
                          </a:gs>
                          <a:gs pos="50000">
                            <a:srgbClr val="FFCC99"/>
                          </a:gs>
                          <a:gs pos="100000">
                            <a:schemeClr val="accent2">
                              <a:lumMod val="40000"/>
                              <a:lumOff val="60000"/>
                            </a:schemeClr>
                          </a:gs>
                        </a:gsLst>
                        <a:lin ang="5400000" scaled="0"/>
                      </a:gradFill>
                    </p:spPr>
                  </p:pic>
                </p:oleObj>
              </mc:Fallback>
            </mc:AlternateContent>
          </a:graphicData>
        </a:graphic>
      </p:graphicFrame>
    </p:spTree>
    <p:extLst>
      <p:ext uri="{BB962C8B-B14F-4D97-AF65-F5344CB8AC3E}">
        <p14:creationId xmlns:p14="http://schemas.microsoft.com/office/powerpoint/2010/main" val="318972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002060"/>
                </a:solidFill>
              </a:rPr>
              <a:t>Experiment I</a:t>
            </a:r>
            <a:endParaRPr lang="en-US" dirty="0">
              <a:solidFill>
                <a:srgbClr val="002060"/>
              </a:solidFill>
            </a:endParaRPr>
          </a:p>
        </p:txBody>
      </p:sp>
      <p:sp>
        <p:nvSpPr>
          <p:cNvPr id="5" name="Content Placeholder 4"/>
          <p:cNvSpPr>
            <a:spLocks noGrp="1"/>
          </p:cNvSpPr>
          <p:nvPr>
            <p:ph sz="half" idx="1"/>
          </p:nvPr>
        </p:nvSpPr>
        <p:spPr>
          <a:xfrm>
            <a:off x="457200" y="1554480"/>
            <a:ext cx="4038600" cy="4525963"/>
          </a:xfrm>
        </p:spPr>
        <p:txBody>
          <a:bodyPr>
            <a:normAutofit/>
          </a:bodyPr>
          <a:lstStyle/>
          <a:p>
            <a:r>
              <a:rPr lang="en-US" sz="2400" dirty="0" smtClean="0"/>
              <a:t>Dissolve the carboxylic acid in the alcohol in a 10 mL round-bottomed flask (both assigned by your TA)</a:t>
            </a:r>
          </a:p>
          <a:p>
            <a:endParaRPr lang="en-US" sz="2800" dirty="0" smtClean="0"/>
          </a:p>
          <a:p>
            <a:endParaRPr lang="en-US" sz="2000" dirty="0" smtClean="0"/>
          </a:p>
          <a:p>
            <a:r>
              <a:rPr lang="en-US" sz="2400" dirty="0" smtClean="0"/>
              <a:t>Add a few drops of concentrated sulfuric acid</a:t>
            </a:r>
          </a:p>
          <a:p>
            <a:r>
              <a:rPr lang="en-US" sz="2400" dirty="0" smtClean="0"/>
              <a:t>Reflux the mixture for at least 60 minutes (the longer the better)</a:t>
            </a:r>
          </a:p>
          <a:p>
            <a:endParaRPr lang="en-US" dirty="0" smtClean="0"/>
          </a:p>
          <a:p>
            <a:endParaRPr lang="en-US" dirty="0" smtClean="0"/>
          </a:p>
          <a:p>
            <a:endParaRPr lang="en-US" sz="1400" dirty="0" smtClean="0"/>
          </a:p>
        </p:txBody>
      </p:sp>
      <p:sp>
        <p:nvSpPr>
          <p:cNvPr id="6" name="Content Placeholder 5"/>
          <p:cNvSpPr>
            <a:spLocks noGrp="1"/>
          </p:cNvSpPr>
          <p:nvPr>
            <p:ph sz="half" idx="2"/>
          </p:nvPr>
        </p:nvSpPr>
        <p:spPr>
          <a:xfrm>
            <a:off x="4648200" y="1554480"/>
            <a:ext cx="4254382" cy="4572000"/>
          </a:xfrm>
        </p:spPr>
        <p:txBody>
          <a:bodyPr>
            <a:normAutofit/>
          </a:bodyPr>
          <a:lstStyle/>
          <a:p>
            <a:r>
              <a:rPr lang="en-US" sz="2400" dirty="0" smtClean="0">
                <a:solidFill>
                  <a:schemeClr val="accent2">
                    <a:lumMod val="50000"/>
                  </a:schemeClr>
                </a:solidFill>
              </a:rPr>
              <a:t>How much of the acid is used for the reaction?</a:t>
            </a:r>
          </a:p>
          <a:p>
            <a:r>
              <a:rPr lang="en-US" sz="2400" dirty="0" smtClean="0">
                <a:solidFill>
                  <a:schemeClr val="accent2">
                    <a:lumMod val="50000"/>
                  </a:schemeClr>
                </a:solidFill>
              </a:rPr>
              <a:t>How much alcohol should be used here? </a:t>
            </a:r>
          </a:p>
          <a:p>
            <a:r>
              <a:rPr lang="en-US" sz="2400" dirty="0" smtClean="0">
                <a:solidFill>
                  <a:schemeClr val="accent2">
                    <a:lumMod val="50000"/>
                  </a:schemeClr>
                </a:solidFill>
              </a:rPr>
              <a:t>Why is a 10 mL round-bottomed flask used here?</a:t>
            </a:r>
          </a:p>
          <a:p>
            <a:r>
              <a:rPr lang="en-US" sz="2400" dirty="0" smtClean="0">
                <a:solidFill>
                  <a:schemeClr val="accent2">
                    <a:lumMod val="50000"/>
                  </a:schemeClr>
                </a:solidFill>
              </a:rPr>
              <a:t>How much is appropriate here?</a:t>
            </a:r>
          </a:p>
          <a:p>
            <a:r>
              <a:rPr lang="en-US" sz="2400" dirty="0" smtClean="0">
                <a:solidFill>
                  <a:schemeClr val="accent2">
                    <a:lumMod val="50000"/>
                  </a:schemeClr>
                </a:solidFill>
              </a:rPr>
              <a:t>What does this imply in terms of equipment and setup? </a:t>
            </a:r>
          </a:p>
          <a:p>
            <a:endParaRPr lang="en-US" dirty="0">
              <a:solidFill>
                <a:schemeClr val="accent2">
                  <a:lumMod val="50000"/>
                </a:schemeClr>
              </a:solidFill>
            </a:endParaRPr>
          </a:p>
          <a:p>
            <a:endParaRPr lang="en-US" dirty="0" smtClean="0">
              <a:solidFill>
                <a:schemeClr val="accent2">
                  <a:lumMod val="50000"/>
                </a:schemeClr>
              </a:solidFill>
            </a:endParaRPr>
          </a:p>
          <a:p>
            <a:endParaRPr lang="en-US" sz="1500" dirty="0" smtClean="0">
              <a:solidFill>
                <a:schemeClr val="accent2">
                  <a:lumMod val="50000"/>
                </a:schemeClr>
              </a:solidFill>
            </a:endParaRPr>
          </a:p>
          <a:p>
            <a:endParaRPr lang="en-US" dirty="0" smtClean="0">
              <a:solidFill>
                <a:schemeClr val="accent2">
                  <a:lumMod val="50000"/>
                </a:schemeClr>
              </a:solidFill>
            </a:endParaRPr>
          </a:p>
          <a:p>
            <a:endParaRPr lang="en-US" dirty="0">
              <a:solidFill>
                <a:schemeClr val="accent2">
                  <a:lumMod val="50000"/>
                </a:schemeClr>
              </a:solidFill>
            </a:endParaRPr>
          </a:p>
        </p:txBody>
      </p:sp>
      <p:sp>
        <p:nvSpPr>
          <p:cNvPr id="8" name="TextBox 7"/>
          <p:cNvSpPr txBox="1"/>
          <p:nvPr/>
        </p:nvSpPr>
        <p:spPr>
          <a:xfrm>
            <a:off x="6519963" y="2743200"/>
            <a:ext cx="2090637" cy="400110"/>
          </a:xfrm>
          <a:prstGeom prst="rect">
            <a:avLst/>
          </a:prstGeom>
          <a:noFill/>
        </p:spPr>
        <p:txBody>
          <a:bodyPr wrap="none" rtlCol="0">
            <a:spAutoFit/>
          </a:bodyPr>
          <a:lstStyle/>
          <a:p>
            <a:r>
              <a:rPr lang="en-US" sz="2000" b="1" dirty="0" smtClean="0">
                <a:solidFill>
                  <a:srgbClr val="FF0000"/>
                </a:solidFill>
              </a:rPr>
              <a:t>5 mol equivalents</a:t>
            </a:r>
            <a:endParaRPr lang="en-US" sz="2000" b="1" dirty="0">
              <a:solidFill>
                <a:srgbClr val="FF0000"/>
              </a:solidFill>
            </a:endParaRPr>
          </a:p>
        </p:txBody>
      </p:sp>
      <p:sp>
        <p:nvSpPr>
          <p:cNvPr id="9" name="TextBox 8"/>
          <p:cNvSpPr txBox="1"/>
          <p:nvPr/>
        </p:nvSpPr>
        <p:spPr>
          <a:xfrm>
            <a:off x="5829300" y="4343400"/>
            <a:ext cx="1562100" cy="400110"/>
          </a:xfrm>
          <a:prstGeom prst="rect">
            <a:avLst/>
          </a:prstGeom>
          <a:noFill/>
        </p:spPr>
        <p:txBody>
          <a:bodyPr wrap="square" rtlCol="0">
            <a:spAutoFit/>
          </a:bodyPr>
          <a:lstStyle/>
          <a:p>
            <a:r>
              <a:rPr lang="en-US" sz="2000" b="1" dirty="0" smtClean="0">
                <a:solidFill>
                  <a:srgbClr val="FF0000"/>
                </a:solidFill>
              </a:rPr>
              <a:t>3-4 drops</a:t>
            </a:r>
            <a:endParaRPr lang="en-US" sz="2000" b="1" dirty="0">
              <a:solidFill>
                <a:srgbClr val="FF0000"/>
              </a:solidFill>
            </a:endParaRPr>
          </a:p>
        </p:txBody>
      </p:sp>
      <p:sp>
        <p:nvSpPr>
          <p:cNvPr id="10" name="TextBox 9"/>
          <p:cNvSpPr txBox="1"/>
          <p:nvPr/>
        </p:nvSpPr>
        <p:spPr>
          <a:xfrm>
            <a:off x="4648200" y="5537537"/>
            <a:ext cx="4412362" cy="1015663"/>
          </a:xfrm>
          <a:prstGeom prst="rect">
            <a:avLst/>
          </a:prstGeom>
          <a:noFill/>
        </p:spPr>
        <p:txBody>
          <a:bodyPr wrap="none" rtlCol="0">
            <a:spAutoFit/>
          </a:bodyPr>
          <a:lstStyle/>
          <a:p>
            <a:pPr marL="342900" indent="-342900">
              <a:buAutoNum type="arabicPeriod"/>
            </a:pPr>
            <a:r>
              <a:rPr lang="en-US" sz="2000" b="1" dirty="0" smtClean="0">
                <a:solidFill>
                  <a:srgbClr val="FF0000"/>
                </a:solidFill>
              </a:rPr>
              <a:t>Air condenser with wet paper towel</a:t>
            </a:r>
          </a:p>
          <a:p>
            <a:pPr marL="342900" indent="-342900">
              <a:buAutoNum type="arabicPeriod"/>
            </a:pPr>
            <a:r>
              <a:rPr lang="en-US" sz="2000" b="1" dirty="0" smtClean="0">
                <a:solidFill>
                  <a:srgbClr val="FF0000"/>
                </a:solidFill>
              </a:rPr>
              <a:t>Stir bar</a:t>
            </a:r>
          </a:p>
          <a:p>
            <a:pPr marL="342900" indent="-342900">
              <a:buAutoNum type="arabicPeriod"/>
            </a:pPr>
            <a:r>
              <a:rPr lang="en-US" sz="2000" b="1" dirty="0" smtClean="0">
                <a:solidFill>
                  <a:srgbClr val="FF0000"/>
                </a:solidFill>
              </a:rPr>
              <a:t>Drying tube with CaCl</a:t>
            </a:r>
            <a:r>
              <a:rPr lang="en-US" sz="2000" b="1" baseline="-25000" dirty="0" smtClean="0">
                <a:solidFill>
                  <a:srgbClr val="FF0000"/>
                </a:solidFill>
              </a:rPr>
              <a:t>2</a:t>
            </a:r>
          </a:p>
        </p:txBody>
      </p:sp>
      <p:sp>
        <p:nvSpPr>
          <p:cNvPr id="11" name="TextBox 10"/>
          <p:cNvSpPr txBox="1"/>
          <p:nvPr/>
        </p:nvSpPr>
        <p:spPr>
          <a:xfrm>
            <a:off x="7162169" y="1962090"/>
            <a:ext cx="697627" cy="400110"/>
          </a:xfrm>
          <a:prstGeom prst="rect">
            <a:avLst/>
          </a:prstGeom>
          <a:noFill/>
        </p:spPr>
        <p:txBody>
          <a:bodyPr wrap="none" rtlCol="0">
            <a:spAutoFit/>
          </a:bodyPr>
          <a:lstStyle/>
          <a:p>
            <a:r>
              <a:rPr lang="en-US" sz="2000" b="1" dirty="0" smtClean="0">
                <a:solidFill>
                  <a:srgbClr val="FF0000"/>
                </a:solidFill>
              </a:rPr>
              <a:t>1.0 g</a:t>
            </a:r>
            <a:endParaRPr lang="en-US" sz="2000" b="1" dirty="0">
              <a:solidFill>
                <a:srgbClr val="FF0000"/>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1292" y="5916930"/>
            <a:ext cx="609600" cy="25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9796" y="5942683"/>
            <a:ext cx="914400" cy="515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75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barn(inVertical)">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barn(inVertical)">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barn(inVertical)">
                                      <p:cBhvr>
                                        <p:cTn id="41" dur="500"/>
                                        <p:tgtEl>
                                          <p:spTgt spid="5">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barn(inVertical)">
                                      <p:cBhvr>
                                        <p:cTn id="46" dur="500"/>
                                        <p:tgtEl>
                                          <p:spTgt spid="6">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barn(inVertical)">
                                      <p:cBhvr>
                                        <p:cTn id="58" dur="500"/>
                                        <p:tgtEl>
                                          <p:spTgt spid="5">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animEffect transition="in" filter="barn(inVertical)">
                                      <p:cBhvr>
                                        <p:cTn id="63" dur="500"/>
                                        <p:tgtEl>
                                          <p:spTgt spid="6">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ppt_w</p:attrName>
                                        </p:attrNameLst>
                                      </p:cBhvr>
                                      <p:tavLst>
                                        <p:tav tm="0">
                                          <p:val>
                                            <p:fltVal val="0"/>
                                          </p:val>
                                        </p:tav>
                                        <p:tav tm="100000">
                                          <p:val>
                                            <p:strVal val="#ppt_w"/>
                                          </p:val>
                                        </p:tav>
                                      </p:tavLst>
                                    </p:anim>
                                    <p:anim calcmode="lin" valueType="num">
                                      <p:cBhvr>
                                        <p:cTn id="69" dur="500" fill="hold"/>
                                        <p:tgtEl>
                                          <p:spTgt spid="10"/>
                                        </p:tgtEl>
                                        <p:attrNameLst>
                                          <p:attrName>ppt_h</p:attrName>
                                        </p:attrNameLst>
                                      </p:cBhvr>
                                      <p:tavLst>
                                        <p:tav tm="0">
                                          <p:val>
                                            <p:fltVal val="0"/>
                                          </p:val>
                                        </p:tav>
                                        <p:tav tm="100000">
                                          <p:val>
                                            <p:strVal val="#ppt_h"/>
                                          </p:val>
                                        </p:tav>
                                      </p:tavLst>
                                    </p:anim>
                                    <p:animEffect transition="in" filter="fade">
                                      <p:cBhvr>
                                        <p:cTn id="70" dur="500"/>
                                        <p:tgtEl>
                                          <p:spTgt spid="10"/>
                                        </p:tgtEl>
                                      </p:cBhvr>
                                    </p:animEffect>
                                  </p:childTnLst>
                                </p:cTn>
                              </p:par>
                              <p:par>
                                <p:cTn id="71" presetID="16" presetClass="entr" presetSubtype="21" fill="hold" nodeType="withEffect">
                                  <p:stCondLst>
                                    <p:cond delay="0"/>
                                  </p:stCondLst>
                                  <p:childTnLst>
                                    <p:set>
                                      <p:cBhvr>
                                        <p:cTn id="72" dur="1" fill="hold">
                                          <p:stCondLst>
                                            <p:cond delay="0"/>
                                          </p:stCondLst>
                                        </p:cTn>
                                        <p:tgtEl>
                                          <p:spTgt spid="8194"/>
                                        </p:tgtEl>
                                        <p:attrNameLst>
                                          <p:attrName>style.visibility</p:attrName>
                                        </p:attrNameLst>
                                      </p:cBhvr>
                                      <p:to>
                                        <p:strVal val="visible"/>
                                      </p:to>
                                    </p:set>
                                    <p:animEffect transition="in" filter="barn(inVertical)">
                                      <p:cBhvr>
                                        <p:cTn id="73" dur="500"/>
                                        <p:tgtEl>
                                          <p:spTgt spid="8194"/>
                                        </p:tgtEl>
                                      </p:cBhvr>
                                    </p:animEffect>
                                  </p:childTnLst>
                                </p:cTn>
                              </p:par>
                              <p:par>
                                <p:cTn id="74" presetID="31" presetClass="entr" presetSubtype="0" fill="hold" nodeType="withEffect">
                                  <p:stCondLst>
                                    <p:cond delay="0"/>
                                  </p:stCondLst>
                                  <p:childTnLst>
                                    <p:set>
                                      <p:cBhvr>
                                        <p:cTn id="75" dur="1" fill="hold">
                                          <p:stCondLst>
                                            <p:cond delay="0"/>
                                          </p:stCondLst>
                                        </p:cTn>
                                        <p:tgtEl>
                                          <p:spTgt spid="11266"/>
                                        </p:tgtEl>
                                        <p:attrNameLst>
                                          <p:attrName>style.visibility</p:attrName>
                                        </p:attrNameLst>
                                      </p:cBhvr>
                                      <p:to>
                                        <p:strVal val="visible"/>
                                      </p:to>
                                    </p:set>
                                    <p:anim calcmode="lin" valueType="num">
                                      <p:cBhvr>
                                        <p:cTn id="76" dur="1000" fill="hold"/>
                                        <p:tgtEl>
                                          <p:spTgt spid="11266"/>
                                        </p:tgtEl>
                                        <p:attrNameLst>
                                          <p:attrName>ppt_w</p:attrName>
                                        </p:attrNameLst>
                                      </p:cBhvr>
                                      <p:tavLst>
                                        <p:tav tm="0">
                                          <p:val>
                                            <p:fltVal val="0"/>
                                          </p:val>
                                        </p:tav>
                                        <p:tav tm="100000">
                                          <p:val>
                                            <p:strVal val="#ppt_w"/>
                                          </p:val>
                                        </p:tav>
                                      </p:tavLst>
                                    </p:anim>
                                    <p:anim calcmode="lin" valueType="num">
                                      <p:cBhvr>
                                        <p:cTn id="77" dur="1000" fill="hold"/>
                                        <p:tgtEl>
                                          <p:spTgt spid="11266"/>
                                        </p:tgtEl>
                                        <p:attrNameLst>
                                          <p:attrName>ppt_h</p:attrName>
                                        </p:attrNameLst>
                                      </p:cBhvr>
                                      <p:tavLst>
                                        <p:tav tm="0">
                                          <p:val>
                                            <p:fltVal val="0"/>
                                          </p:val>
                                        </p:tav>
                                        <p:tav tm="100000">
                                          <p:val>
                                            <p:strVal val="#ppt_h"/>
                                          </p:val>
                                        </p:tav>
                                      </p:tavLst>
                                    </p:anim>
                                    <p:anim calcmode="lin" valueType="num">
                                      <p:cBhvr>
                                        <p:cTn id="78" dur="1000" fill="hold"/>
                                        <p:tgtEl>
                                          <p:spTgt spid="11266"/>
                                        </p:tgtEl>
                                        <p:attrNameLst>
                                          <p:attrName>style.rotation</p:attrName>
                                        </p:attrNameLst>
                                      </p:cBhvr>
                                      <p:tavLst>
                                        <p:tav tm="0">
                                          <p:val>
                                            <p:fltVal val="90"/>
                                          </p:val>
                                        </p:tav>
                                        <p:tav tm="100000">
                                          <p:val>
                                            <p:fltVal val="0"/>
                                          </p:val>
                                        </p:tav>
                                      </p:tavLst>
                                    </p:anim>
                                    <p:animEffect transition="in" filter="fade">
                                      <p:cBhvr>
                                        <p:cTn id="79"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Experiment </a:t>
            </a:r>
            <a:r>
              <a:rPr lang="en-US" dirty="0" smtClean="0">
                <a:solidFill>
                  <a:srgbClr val="002060"/>
                </a:solidFill>
              </a:rPr>
              <a:t>II</a:t>
            </a:r>
            <a:endParaRPr lang="en-US" dirty="0"/>
          </a:p>
        </p:txBody>
      </p:sp>
      <p:sp>
        <p:nvSpPr>
          <p:cNvPr id="3" name="Content Placeholder 2"/>
          <p:cNvSpPr>
            <a:spLocks noGrp="1"/>
          </p:cNvSpPr>
          <p:nvPr>
            <p:ph sz="half" idx="1"/>
          </p:nvPr>
        </p:nvSpPr>
        <p:spPr>
          <a:xfrm>
            <a:off x="457200" y="1554480"/>
            <a:ext cx="4038600" cy="4525963"/>
          </a:xfrm>
        </p:spPr>
        <p:txBody>
          <a:bodyPr>
            <a:normAutofit fontScale="85000" lnSpcReduction="10000"/>
          </a:bodyPr>
          <a:lstStyle/>
          <a:p>
            <a:r>
              <a:rPr lang="en-US" sz="2400" dirty="0"/>
              <a:t>Cool the mixture down </a:t>
            </a:r>
          </a:p>
          <a:p>
            <a:endParaRPr lang="en-US" sz="2400" dirty="0" smtClean="0"/>
          </a:p>
          <a:p>
            <a:r>
              <a:rPr lang="en-US" sz="2400" dirty="0" smtClean="0"/>
              <a:t>Add ice-cold water to the reaction mixture</a:t>
            </a:r>
          </a:p>
          <a:p>
            <a:endParaRPr lang="en-US" sz="2400" dirty="0"/>
          </a:p>
          <a:p>
            <a:endParaRPr lang="en-US" sz="2400" dirty="0" smtClean="0"/>
          </a:p>
          <a:p>
            <a:endParaRPr lang="en-US" sz="2400" dirty="0"/>
          </a:p>
          <a:p>
            <a:endParaRPr lang="en-US" sz="2400" dirty="0" smtClean="0"/>
          </a:p>
          <a:p>
            <a:endParaRPr lang="en-US" sz="1000" dirty="0" smtClean="0"/>
          </a:p>
          <a:p>
            <a:endParaRPr lang="en-US" sz="2400" dirty="0" smtClean="0"/>
          </a:p>
          <a:p>
            <a:endParaRPr lang="en-US" sz="2400" dirty="0" smtClean="0"/>
          </a:p>
          <a:p>
            <a:endParaRPr lang="en-US" dirty="0"/>
          </a:p>
          <a:p>
            <a:r>
              <a:rPr lang="en-US" sz="2400" dirty="0" smtClean="0"/>
              <a:t>Remove the organic layer</a:t>
            </a:r>
            <a:endParaRPr lang="en-US" sz="2400" dirty="0"/>
          </a:p>
        </p:txBody>
      </p:sp>
      <p:sp>
        <p:nvSpPr>
          <p:cNvPr id="4" name="Content Placeholder 3"/>
          <p:cNvSpPr>
            <a:spLocks noGrp="1"/>
          </p:cNvSpPr>
          <p:nvPr>
            <p:ph sz="half" idx="2"/>
          </p:nvPr>
        </p:nvSpPr>
        <p:spPr>
          <a:xfrm>
            <a:off x="4648200" y="1554480"/>
            <a:ext cx="4267200" cy="4572000"/>
          </a:xfrm>
        </p:spPr>
        <p:txBody>
          <a:bodyPr>
            <a:normAutofit fontScale="85000" lnSpcReduction="10000"/>
          </a:bodyPr>
          <a:lstStyle/>
          <a:p>
            <a:r>
              <a:rPr lang="en-US" sz="2400" dirty="0">
                <a:solidFill>
                  <a:schemeClr val="accent2">
                    <a:lumMod val="50000"/>
                  </a:schemeClr>
                </a:solidFill>
              </a:rPr>
              <a:t>How can this be accomplished quickly?</a:t>
            </a:r>
          </a:p>
          <a:p>
            <a:r>
              <a:rPr lang="en-US" sz="2400" dirty="0">
                <a:solidFill>
                  <a:schemeClr val="accent2">
                    <a:lumMod val="50000"/>
                  </a:schemeClr>
                </a:solidFill>
              </a:rPr>
              <a:t>Which container should be used here</a:t>
            </a:r>
            <a:r>
              <a:rPr lang="en-US" sz="2400" dirty="0" smtClean="0">
                <a:solidFill>
                  <a:schemeClr val="accent2">
                    <a:lumMod val="50000"/>
                  </a:schemeClr>
                </a:solidFill>
              </a:rPr>
              <a:t>? </a:t>
            </a:r>
            <a:endParaRPr lang="en-US" sz="2400" dirty="0">
              <a:solidFill>
                <a:schemeClr val="accent2">
                  <a:lumMod val="50000"/>
                </a:schemeClr>
              </a:solidFill>
            </a:endParaRPr>
          </a:p>
          <a:p>
            <a:r>
              <a:rPr lang="en-US" sz="2400" dirty="0">
                <a:solidFill>
                  <a:schemeClr val="accent2">
                    <a:lumMod val="50000"/>
                  </a:schemeClr>
                </a:solidFill>
              </a:rPr>
              <a:t>Why is the water added</a:t>
            </a:r>
            <a:r>
              <a:rPr lang="en-US" sz="2400" dirty="0" smtClean="0">
                <a:solidFill>
                  <a:schemeClr val="accent2">
                    <a:lumMod val="50000"/>
                  </a:schemeClr>
                </a:solidFill>
              </a:rPr>
              <a:t>?</a:t>
            </a:r>
          </a:p>
          <a:p>
            <a:endParaRPr lang="en-US" sz="2400" dirty="0">
              <a:solidFill>
                <a:schemeClr val="accent2">
                  <a:lumMod val="50000"/>
                </a:schemeClr>
              </a:solidFill>
            </a:endParaRPr>
          </a:p>
          <a:p>
            <a:r>
              <a:rPr lang="en-US" sz="2400" dirty="0" smtClean="0">
                <a:solidFill>
                  <a:schemeClr val="accent2">
                    <a:lumMod val="50000"/>
                  </a:schemeClr>
                </a:solidFill>
              </a:rPr>
              <a:t>How </a:t>
            </a:r>
            <a:r>
              <a:rPr lang="en-US" sz="2400" dirty="0">
                <a:solidFill>
                  <a:schemeClr val="accent2">
                    <a:lumMod val="50000"/>
                  </a:schemeClr>
                </a:solidFill>
              </a:rPr>
              <a:t>much water </a:t>
            </a:r>
            <a:r>
              <a:rPr lang="en-US" sz="2400" dirty="0" smtClean="0">
                <a:solidFill>
                  <a:schemeClr val="accent2">
                    <a:lumMod val="50000"/>
                  </a:schemeClr>
                </a:solidFill>
              </a:rPr>
              <a:t>should be </a:t>
            </a:r>
            <a:r>
              <a:rPr lang="en-US" sz="2400" dirty="0">
                <a:solidFill>
                  <a:schemeClr val="accent2">
                    <a:lumMod val="50000"/>
                  </a:schemeClr>
                </a:solidFill>
              </a:rPr>
              <a:t>added</a:t>
            </a:r>
            <a:r>
              <a:rPr lang="en-US" sz="2400" dirty="0" smtClean="0">
                <a:solidFill>
                  <a:schemeClr val="accent2">
                    <a:lumMod val="50000"/>
                  </a:schemeClr>
                </a:solidFill>
              </a:rPr>
              <a:t>? </a:t>
            </a:r>
            <a:endParaRPr lang="en-US" sz="2400" dirty="0">
              <a:solidFill>
                <a:schemeClr val="accent2">
                  <a:lumMod val="50000"/>
                </a:schemeClr>
              </a:solidFill>
            </a:endParaRPr>
          </a:p>
          <a:p>
            <a:endParaRPr lang="en-US" sz="2400" dirty="0" smtClean="0">
              <a:solidFill>
                <a:schemeClr val="accent2">
                  <a:lumMod val="50000"/>
                </a:schemeClr>
              </a:solidFill>
            </a:endParaRPr>
          </a:p>
          <a:p>
            <a:r>
              <a:rPr lang="en-US" sz="2400" dirty="0" smtClean="0">
                <a:solidFill>
                  <a:schemeClr val="accent2">
                    <a:lumMod val="50000"/>
                  </a:schemeClr>
                </a:solidFill>
              </a:rPr>
              <a:t>What </a:t>
            </a:r>
            <a:r>
              <a:rPr lang="en-US" sz="2400" dirty="0">
                <a:solidFill>
                  <a:schemeClr val="accent2">
                    <a:lumMod val="50000"/>
                  </a:schemeClr>
                </a:solidFill>
              </a:rPr>
              <a:t>should the student observe/not observe here</a:t>
            </a:r>
            <a:r>
              <a:rPr lang="en-US" sz="2400" dirty="0" smtClean="0">
                <a:solidFill>
                  <a:schemeClr val="accent2">
                    <a:lumMod val="50000"/>
                  </a:schemeClr>
                </a:solidFill>
              </a:rPr>
              <a:t>?</a:t>
            </a:r>
          </a:p>
          <a:p>
            <a:endParaRPr lang="en-US" sz="2400" dirty="0" smtClean="0">
              <a:solidFill>
                <a:schemeClr val="accent2">
                  <a:lumMod val="50000"/>
                </a:schemeClr>
              </a:solidFill>
            </a:endParaRPr>
          </a:p>
          <a:p>
            <a:endParaRPr lang="en-US" sz="2400" dirty="0">
              <a:solidFill>
                <a:schemeClr val="accent2">
                  <a:lumMod val="50000"/>
                </a:schemeClr>
              </a:solidFill>
            </a:endParaRPr>
          </a:p>
          <a:p>
            <a:r>
              <a:rPr lang="en-US" sz="2400" dirty="0" smtClean="0">
                <a:solidFill>
                  <a:schemeClr val="accent2">
                    <a:lumMod val="50000"/>
                  </a:schemeClr>
                </a:solidFill>
              </a:rPr>
              <a:t>Which one is the organic layer here?</a:t>
            </a:r>
            <a:endParaRPr lang="en-US" sz="2400" dirty="0">
              <a:solidFill>
                <a:schemeClr val="accent2">
                  <a:lumMod val="50000"/>
                </a:schemeClr>
              </a:solidFill>
            </a:endParaRPr>
          </a:p>
        </p:txBody>
      </p:sp>
      <p:sp>
        <p:nvSpPr>
          <p:cNvPr id="5" name="TextBox 4"/>
          <p:cNvSpPr txBox="1"/>
          <p:nvPr/>
        </p:nvSpPr>
        <p:spPr>
          <a:xfrm>
            <a:off x="4937760" y="5715000"/>
            <a:ext cx="3552576" cy="400110"/>
          </a:xfrm>
          <a:prstGeom prst="rect">
            <a:avLst/>
          </a:prstGeom>
          <a:noFill/>
        </p:spPr>
        <p:txBody>
          <a:bodyPr wrap="none" rtlCol="0">
            <a:spAutoFit/>
          </a:bodyPr>
          <a:lstStyle/>
          <a:p>
            <a:r>
              <a:rPr lang="en-US" sz="2000" b="1" dirty="0" smtClean="0">
                <a:solidFill>
                  <a:srgbClr val="FF0000"/>
                </a:solidFill>
              </a:rPr>
              <a:t>Usually the bottom layer=ester</a:t>
            </a:r>
            <a:endParaRPr lang="en-US" sz="2000" b="1" dirty="0">
              <a:solidFill>
                <a:srgbClr val="FF0000"/>
              </a:solidFill>
            </a:endParaRPr>
          </a:p>
        </p:txBody>
      </p:sp>
      <p:sp>
        <p:nvSpPr>
          <p:cNvPr id="6" name="TextBox 5"/>
          <p:cNvSpPr txBox="1"/>
          <p:nvPr/>
        </p:nvSpPr>
        <p:spPr>
          <a:xfrm>
            <a:off x="6019800" y="1809690"/>
            <a:ext cx="1095172" cy="400110"/>
          </a:xfrm>
          <a:prstGeom prst="rect">
            <a:avLst/>
          </a:prstGeom>
          <a:noFill/>
        </p:spPr>
        <p:txBody>
          <a:bodyPr wrap="none" rtlCol="0">
            <a:spAutoFit/>
          </a:bodyPr>
          <a:lstStyle/>
          <a:p>
            <a:r>
              <a:rPr lang="en-US" sz="2000" b="1" dirty="0" smtClean="0">
                <a:solidFill>
                  <a:srgbClr val="FF0000"/>
                </a:solidFill>
              </a:rPr>
              <a:t>Ice-bath</a:t>
            </a:r>
            <a:endParaRPr lang="en-US" sz="2000" b="1" dirty="0">
              <a:solidFill>
                <a:srgbClr val="FF0000"/>
              </a:solidFill>
            </a:endParaRPr>
          </a:p>
        </p:txBody>
      </p:sp>
      <p:sp>
        <p:nvSpPr>
          <p:cNvPr id="7" name="TextBox 6"/>
          <p:cNvSpPr txBox="1"/>
          <p:nvPr/>
        </p:nvSpPr>
        <p:spPr>
          <a:xfrm>
            <a:off x="5791200" y="2419290"/>
            <a:ext cx="1914307" cy="400110"/>
          </a:xfrm>
          <a:prstGeom prst="rect">
            <a:avLst/>
          </a:prstGeom>
          <a:noFill/>
        </p:spPr>
        <p:txBody>
          <a:bodyPr wrap="none" rtlCol="0">
            <a:spAutoFit/>
          </a:bodyPr>
          <a:lstStyle/>
          <a:p>
            <a:r>
              <a:rPr lang="en-US" sz="2000" b="1" dirty="0" smtClean="0">
                <a:solidFill>
                  <a:srgbClr val="FF0000"/>
                </a:solidFill>
              </a:rPr>
              <a:t>Centrifuge tube</a:t>
            </a:r>
            <a:endParaRPr lang="en-US" sz="2000" b="1" dirty="0">
              <a:solidFill>
                <a:srgbClr val="FF0000"/>
              </a:solidFill>
            </a:endParaRPr>
          </a:p>
        </p:txBody>
      </p:sp>
      <p:sp>
        <p:nvSpPr>
          <p:cNvPr id="8" name="TextBox 7"/>
          <p:cNvSpPr txBox="1"/>
          <p:nvPr/>
        </p:nvSpPr>
        <p:spPr>
          <a:xfrm>
            <a:off x="4937760" y="3711714"/>
            <a:ext cx="1864613" cy="400110"/>
          </a:xfrm>
          <a:prstGeom prst="rect">
            <a:avLst/>
          </a:prstGeom>
          <a:noFill/>
        </p:spPr>
        <p:txBody>
          <a:bodyPr wrap="none" rtlCol="0">
            <a:spAutoFit/>
          </a:bodyPr>
          <a:lstStyle/>
          <a:p>
            <a:r>
              <a:rPr lang="en-US" sz="2000" b="1" dirty="0" smtClean="0">
                <a:solidFill>
                  <a:srgbClr val="FF0000"/>
                </a:solidFill>
              </a:rPr>
              <a:t>Usually 4-8 mL</a:t>
            </a:r>
            <a:endParaRPr lang="en-US" sz="2000" b="1" dirty="0">
              <a:solidFill>
                <a:srgbClr val="FF0000"/>
              </a:solidFill>
            </a:endParaRPr>
          </a:p>
        </p:txBody>
      </p:sp>
      <p:sp>
        <p:nvSpPr>
          <p:cNvPr id="9" name="TextBox 8"/>
          <p:cNvSpPr txBox="1"/>
          <p:nvPr/>
        </p:nvSpPr>
        <p:spPr>
          <a:xfrm>
            <a:off x="4937760" y="4653171"/>
            <a:ext cx="3911648" cy="707886"/>
          </a:xfrm>
          <a:prstGeom prst="rect">
            <a:avLst/>
          </a:prstGeom>
          <a:noFill/>
        </p:spPr>
        <p:txBody>
          <a:bodyPr wrap="none" rtlCol="0">
            <a:spAutoFit/>
          </a:bodyPr>
          <a:lstStyle/>
          <a:p>
            <a:r>
              <a:rPr lang="en-US" sz="2000" b="1" dirty="0" smtClean="0">
                <a:solidFill>
                  <a:srgbClr val="FF0000"/>
                </a:solidFill>
              </a:rPr>
              <a:t>The formation of a solid indicates </a:t>
            </a:r>
            <a:br>
              <a:rPr lang="en-US" sz="2000" b="1" dirty="0" smtClean="0">
                <a:solidFill>
                  <a:srgbClr val="FF0000"/>
                </a:solidFill>
              </a:rPr>
            </a:br>
            <a:r>
              <a:rPr lang="en-US" sz="2000" b="1" dirty="0" smtClean="0">
                <a:solidFill>
                  <a:srgbClr val="FF0000"/>
                </a:solidFill>
              </a:rPr>
              <a:t>a poor conversion of the acid</a:t>
            </a:r>
            <a:endParaRPr lang="en-US" sz="2000" b="1" dirty="0">
              <a:solidFill>
                <a:srgbClr val="FF0000"/>
              </a:solidFill>
            </a:endParaRPr>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5507" y="2524677"/>
            <a:ext cx="836093" cy="751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937760" y="3028890"/>
            <a:ext cx="3222870" cy="400110"/>
          </a:xfrm>
          <a:prstGeom prst="rect">
            <a:avLst/>
          </a:prstGeom>
          <a:noFill/>
        </p:spPr>
        <p:txBody>
          <a:bodyPr wrap="none" rtlCol="0">
            <a:spAutoFit/>
          </a:bodyPr>
          <a:lstStyle/>
          <a:p>
            <a:r>
              <a:rPr lang="en-US" sz="2000" b="1" dirty="0" smtClean="0">
                <a:solidFill>
                  <a:srgbClr val="FF0000"/>
                </a:solidFill>
              </a:rPr>
              <a:t>To cause a phase separation</a:t>
            </a:r>
            <a:endParaRPr lang="en-US" sz="2000" b="1" dirty="0">
              <a:solidFill>
                <a:srgbClr val="FF0000"/>
              </a:solidFill>
            </a:endParaRPr>
          </a:p>
        </p:txBody>
      </p:sp>
    </p:spTree>
    <p:extLst>
      <p:ext uri="{BB962C8B-B14F-4D97-AF65-F5344CB8AC3E}">
        <p14:creationId xmlns:p14="http://schemas.microsoft.com/office/powerpoint/2010/main" val="250161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arn(inVertical)">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par>
                                <p:cTn id="37" presetID="53" presetClass="entr" presetSubtype="16" fill="hold" nodeType="withEffect">
                                  <p:stCondLst>
                                    <p:cond delay="0"/>
                                  </p:stCondLst>
                                  <p:childTnLst>
                                    <p:set>
                                      <p:cBhvr>
                                        <p:cTn id="38" dur="1" fill="hold">
                                          <p:stCondLst>
                                            <p:cond delay="0"/>
                                          </p:stCondLst>
                                        </p:cTn>
                                        <p:tgtEl>
                                          <p:spTgt spid="11267"/>
                                        </p:tgtEl>
                                        <p:attrNameLst>
                                          <p:attrName>style.visibility</p:attrName>
                                        </p:attrNameLst>
                                      </p:cBhvr>
                                      <p:to>
                                        <p:strVal val="visible"/>
                                      </p:to>
                                    </p:set>
                                    <p:anim calcmode="lin" valueType="num">
                                      <p:cBhvr>
                                        <p:cTn id="39" dur="500" fill="hold"/>
                                        <p:tgtEl>
                                          <p:spTgt spid="11267"/>
                                        </p:tgtEl>
                                        <p:attrNameLst>
                                          <p:attrName>ppt_w</p:attrName>
                                        </p:attrNameLst>
                                      </p:cBhvr>
                                      <p:tavLst>
                                        <p:tav tm="0">
                                          <p:val>
                                            <p:fltVal val="0"/>
                                          </p:val>
                                        </p:tav>
                                        <p:tav tm="100000">
                                          <p:val>
                                            <p:strVal val="#ppt_w"/>
                                          </p:val>
                                        </p:tav>
                                      </p:tavLst>
                                    </p:anim>
                                    <p:anim calcmode="lin" valueType="num">
                                      <p:cBhvr>
                                        <p:cTn id="40" dur="500" fill="hold"/>
                                        <p:tgtEl>
                                          <p:spTgt spid="11267"/>
                                        </p:tgtEl>
                                        <p:attrNameLst>
                                          <p:attrName>ppt_h</p:attrName>
                                        </p:attrNameLst>
                                      </p:cBhvr>
                                      <p:tavLst>
                                        <p:tav tm="0">
                                          <p:val>
                                            <p:fltVal val="0"/>
                                          </p:val>
                                        </p:tav>
                                        <p:tav tm="100000">
                                          <p:val>
                                            <p:strVal val="#ppt_h"/>
                                          </p:val>
                                        </p:tav>
                                      </p:tavLst>
                                    </p:anim>
                                    <p:animEffect transition="in" filter="fade">
                                      <p:cBhvr>
                                        <p:cTn id="41" dur="500"/>
                                        <p:tgtEl>
                                          <p:spTgt spid="1126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barn(inVertical)">
                                      <p:cBhvr>
                                        <p:cTn id="46" dur="500"/>
                                        <p:tgtEl>
                                          <p:spTgt spid="4">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Effect transition="in" filter="barn(inVertical)">
                                      <p:cBhvr>
                                        <p:cTn id="58" dur="500"/>
                                        <p:tgtEl>
                                          <p:spTgt spid="4">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4">
                                            <p:txEl>
                                              <p:pRg st="6" end="6"/>
                                            </p:txEl>
                                          </p:spTgt>
                                        </p:tgtEl>
                                        <p:attrNameLst>
                                          <p:attrName>style.visibility</p:attrName>
                                        </p:attrNameLst>
                                      </p:cBhvr>
                                      <p:to>
                                        <p:strVal val="visible"/>
                                      </p:to>
                                    </p:set>
                                    <p:animEffect transition="in" filter="barn(inVertical)">
                                      <p:cBhvr>
                                        <p:cTn id="70" dur="500"/>
                                        <p:tgtEl>
                                          <p:spTgt spid="4">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500" fill="hold"/>
                                        <p:tgtEl>
                                          <p:spTgt spid="9"/>
                                        </p:tgtEl>
                                        <p:attrNameLst>
                                          <p:attrName>ppt_w</p:attrName>
                                        </p:attrNameLst>
                                      </p:cBhvr>
                                      <p:tavLst>
                                        <p:tav tm="0">
                                          <p:val>
                                            <p:fltVal val="0"/>
                                          </p:val>
                                        </p:tav>
                                        <p:tav tm="100000">
                                          <p:val>
                                            <p:strVal val="#ppt_w"/>
                                          </p:val>
                                        </p:tav>
                                      </p:tavLst>
                                    </p:anim>
                                    <p:anim calcmode="lin" valueType="num">
                                      <p:cBhvr>
                                        <p:cTn id="76" dur="500" fill="hold"/>
                                        <p:tgtEl>
                                          <p:spTgt spid="9"/>
                                        </p:tgtEl>
                                        <p:attrNameLst>
                                          <p:attrName>ppt_h</p:attrName>
                                        </p:attrNameLst>
                                      </p:cBhvr>
                                      <p:tavLst>
                                        <p:tav tm="0">
                                          <p:val>
                                            <p:fltVal val="0"/>
                                          </p:val>
                                        </p:tav>
                                        <p:tav tm="100000">
                                          <p:val>
                                            <p:strVal val="#ppt_h"/>
                                          </p:val>
                                        </p:tav>
                                      </p:tavLst>
                                    </p:anim>
                                    <p:animEffect transition="in" filter="fade">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Effect transition="in" filter="barn(inVertical)">
                                      <p:cBhvr>
                                        <p:cTn id="82" dur="500"/>
                                        <p:tgtEl>
                                          <p:spTgt spid="3">
                                            <p:txEl>
                                              <p:pRg st="11" end="1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4">
                                            <p:txEl>
                                              <p:pRg st="9" end="9"/>
                                            </p:txEl>
                                          </p:spTgt>
                                        </p:tgtEl>
                                        <p:attrNameLst>
                                          <p:attrName>style.visibility</p:attrName>
                                        </p:attrNameLst>
                                      </p:cBhvr>
                                      <p:to>
                                        <p:strVal val="visible"/>
                                      </p:to>
                                    </p:set>
                                    <p:animEffect transition="in" filter="barn(inVertical)">
                                      <p:cBhvr>
                                        <p:cTn id="87" dur="500"/>
                                        <p:tgtEl>
                                          <p:spTgt spid="4">
                                            <p:txEl>
                                              <p:pRg st="9" end="9"/>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500" fill="hold"/>
                                        <p:tgtEl>
                                          <p:spTgt spid="5"/>
                                        </p:tgtEl>
                                        <p:attrNameLst>
                                          <p:attrName>ppt_w</p:attrName>
                                        </p:attrNameLst>
                                      </p:cBhvr>
                                      <p:tavLst>
                                        <p:tav tm="0">
                                          <p:val>
                                            <p:fltVal val="0"/>
                                          </p:val>
                                        </p:tav>
                                        <p:tav tm="100000">
                                          <p:val>
                                            <p:strVal val="#ppt_w"/>
                                          </p:val>
                                        </p:tav>
                                      </p:tavLst>
                                    </p:anim>
                                    <p:anim calcmode="lin" valueType="num">
                                      <p:cBhvr>
                                        <p:cTn id="93" dur="500" fill="hold"/>
                                        <p:tgtEl>
                                          <p:spTgt spid="5"/>
                                        </p:tgtEl>
                                        <p:attrNameLst>
                                          <p:attrName>ppt_h</p:attrName>
                                        </p:attrNameLst>
                                      </p:cBhvr>
                                      <p:tavLst>
                                        <p:tav tm="0">
                                          <p:val>
                                            <p:fltVal val="0"/>
                                          </p:val>
                                        </p:tav>
                                        <p:tav tm="100000">
                                          <p:val>
                                            <p:strVal val="#ppt_h"/>
                                          </p:val>
                                        </p:tav>
                                      </p:tavLst>
                                    </p:anim>
                                    <p:animEffect transition="in" filter="fade">
                                      <p:cBhvr>
                                        <p:cTn id="9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Experiment </a:t>
            </a:r>
            <a:r>
              <a:rPr lang="en-US" dirty="0" smtClean="0">
                <a:solidFill>
                  <a:srgbClr val="002060"/>
                </a:solidFill>
              </a:rPr>
              <a:t>III</a:t>
            </a:r>
            <a:endParaRPr lang="en-US" dirty="0"/>
          </a:p>
        </p:txBody>
      </p:sp>
      <p:sp>
        <p:nvSpPr>
          <p:cNvPr id="3" name="Content Placeholder 2"/>
          <p:cNvSpPr>
            <a:spLocks noGrp="1"/>
          </p:cNvSpPr>
          <p:nvPr>
            <p:ph sz="half" idx="1"/>
          </p:nvPr>
        </p:nvSpPr>
        <p:spPr/>
        <p:txBody>
          <a:bodyPr>
            <a:normAutofit fontScale="92500" lnSpcReduction="10000"/>
          </a:bodyPr>
          <a:lstStyle/>
          <a:p>
            <a:r>
              <a:rPr lang="en-US" sz="2400" dirty="0" smtClean="0"/>
              <a:t>Extract the aqueous layer with diethyl ether</a:t>
            </a:r>
          </a:p>
          <a:p>
            <a:endParaRPr lang="en-US" sz="2400" dirty="0"/>
          </a:p>
          <a:p>
            <a:endParaRPr lang="en-US" sz="2400" dirty="0" smtClean="0"/>
          </a:p>
          <a:p>
            <a:endParaRPr lang="en-US" sz="2000" dirty="0" smtClean="0"/>
          </a:p>
          <a:p>
            <a:endParaRPr lang="en-US" sz="2000" dirty="0" smtClean="0"/>
          </a:p>
          <a:p>
            <a:r>
              <a:rPr lang="en-US" sz="2400" dirty="0" smtClean="0"/>
              <a:t>Combine </a:t>
            </a:r>
            <a:r>
              <a:rPr lang="en-US" sz="2400" b="1" dirty="0" smtClean="0">
                <a:solidFill>
                  <a:srgbClr val="FF0000"/>
                </a:solidFill>
              </a:rPr>
              <a:t>all</a:t>
            </a:r>
            <a:r>
              <a:rPr lang="en-US" sz="2400" dirty="0" smtClean="0"/>
              <a:t> organic layers</a:t>
            </a:r>
          </a:p>
          <a:p>
            <a:endParaRPr lang="en-US" sz="2200" dirty="0"/>
          </a:p>
          <a:p>
            <a:r>
              <a:rPr lang="en-US" sz="2400" dirty="0" smtClean="0"/>
              <a:t>Extract the combined organic layers with sodium bicarbonate solution</a:t>
            </a:r>
            <a:endParaRPr lang="en-US" sz="2400" dirty="0"/>
          </a:p>
        </p:txBody>
      </p:sp>
      <p:sp>
        <p:nvSpPr>
          <p:cNvPr id="4" name="Content Placeholder 3"/>
          <p:cNvSpPr>
            <a:spLocks noGrp="1"/>
          </p:cNvSpPr>
          <p:nvPr>
            <p:ph sz="half" idx="2"/>
          </p:nvPr>
        </p:nvSpPr>
        <p:spPr/>
        <p:txBody>
          <a:bodyPr>
            <a:normAutofit fontScale="92500" lnSpcReduction="10000"/>
          </a:bodyPr>
          <a:lstStyle/>
          <a:p>
            <a:r>
              <a:rPr lang="en-US" sz="2400" dirty="0" smtClean="0">
                <a:solidFill>
                  <a:schemeClr val="accent2">
                    <a:lumMod val="50000"/>
                  </a:schemeClr>
                </a:solidFill>
              </a:rPr>
              <a:t>Why is the aqueous layer extracted with ether?</a:t>
            </a:r>
          </a:p>
          <a:p>
            <a:endParaRPr lang="en-US" sz="2400" dirty="0" smtClean="0">
              <a:solidFill>
                <a:schemeClr val="accent2">
                  <a:lumMod val="50000"/>
                </a:schemeClr>
              </a:solidFill>
            </a:endParaRPr>
          </a:p>
          <a:p>
            <a:endParaRPr lang="en-US" sz="2400" dirty="0" smtClean="0">
              <a:solidFill>
                <a:schemeClr val="accent2">
                  <a:lumMod val="50000"/>
                </a:schemeClr>
              </a:solidFill>
            </a:endParaRPr>
          </a:p>
          <a:p>
            <a:r>
              <a:rPr lang="en-US" sz="2400" dirty="0" smtClean="0">
                <a:solidFill>
                  <a:schemeClr val="accent2">
                    <a:lumMod val="50000"/>
                  </a:schemeClr>
                </a:solidFill>
              </a:rPr>
              <a:t>How much ether should be used here?</a:t>
            </a:r>
          </a:p>
          <a:p>
            <a:r>
              <a:rPr lang="en-US" sz="2400" dirty="0" smtClean="0">
                <a:solidFill>
                  <a:schemeClr val="accent2">
                    <a:lumMod val="50000"/>
                  </a:schemeClr>
                </a:solidFill>
              </a:rPr>
              <a:t>Which layers does this referred to?</a:t>
            </a:r>
          </a:p>
          <a:p>
            <a:r>
              <a:rPr lang="en-US" sz="2400" dirty="0" smtClean="0">
                <a:solidFill>
                  <a:schemeClr val="accent2">
                    <a:lumMod val="50000"/>
                  </a:schemeClr>
                </a:solidFill>
              </a:rPr>
              <a:t>Why is this step performed?</a:t>
            </a:r>
          </a:p>
          <a:p>
            <a:r>
              <a:rPr lang="en-US" sz="2400" dirty="0" smtClean="0">
                <a:solidFill>
                  <a:schemeClr val="accent2">
                    <a:lumMod val="50000"/>
                  </a:schemeClr>
                </a:solidFill>
              </a:rPr>
              <a:t>How much solution is used here?</a:t>
            </a:r>
          </a:p>
          <a:p>
            <a:r>
              <a:rPr lang="en-US" sz="2400" dirty="0" smtClean="0">
                <a:solidFill>
                  <a:schemeClr val="accent2">
                    <a:lumMod val="50000"/>
                  </a:schemeClr>
                </a:solidFill>
              </a:rPr>
              <a:t>How many extractions should be performed?</a:t>
            </a:r>
          </a:p>
          <a:p>
            <a:endParaRPr lang="en-US" sz="2400" dirty="0">
              <a:solidFill>
                <a:schemeClr val="accent2">
                  <a:lumMod val="50000"/>
                </a:schemeClr>
              </a:solidFill>
            </a:endParaRPr>
          </a:p>
        </p:txBody>
      </p:sp>
      <p:sp>
        <p:nvSpPr>
          <p:cNvPr id="5" name="TextBox 4"/>
          <p:cNvSpPr txBox="1"/>
          <p:nvPr/>
        </p:nvSpPr>
        <p:spPr>
          <a:xfrm>
            <a:off x="6244932" y="3276600"/>
            <a:ext cx="1146468" cy="400110"/>
          </a:xfrm>
          <a:prstGeom prst="rect">
            <a:avLst/>
          </a:prstGeom>
          <a:noFill/>
        </p:spPr>
        <p:txBody>
          <a:bodyPr wrap="none" rtlCol="0">
            <a:spAutoFit/>
          </a:bodyPr>
          <a:lstStyle/>
          <a:p>
            <a:r>
              <a:rPr lang="en-US" sz="2000" b="1" dirty="0" smtClean="0">
                <a:solidFill>
                  <a:srgbClr val="FF0000"/>
                </a:solidFill>
              </a:rPr>
              <a:t>2 x 3 mL</a:t>
            </a:r>
            <a:endParaRPr lang="en-US" sz="2000" b="1" dirty="0">
              <a:solidFill>
                <a:srgbClr val="FF0000"/>
              </a:solidFill>
            </a:endParaRPr>
          </a:p>
        </p:txBody>
      </p:sp>
      <p:sp>
        <p:nvSpPr>
          <p:cNvPr id="6" name="TextBox 5"/>
          <p:cNvSpPr txBox="1"/>
          <p:nvPr/>
        </p:nvSpPr>
        <p:spPr>
          <a:xfrm>
            <a:off x="5760720" y="5010090"/>
            <a:ext cx="974947" cy="400110"/>
          </a:xfrm>
          <a:prstGeom prst="rect">
            <a:avLst/>
          </a:prstGeom>
          <a:noFill/>
        </p:spPr>
        <p:txBody>
          <a:bodyPr wrap="none" rtlCol="0">
            <a:spAutoFit/>
          </a:bodyPr>
          <a:lstStyle/>
          <a:p>
            <a:r>
              <a:rPr lang="en-US" sz="2000" b="1" dirty="0" smtClean="0">
                <a:solidFill>
                  <a:srgbClr val="FF0000"/>
                </a:solidFill>
              </a:rPr>
              <a:t>1-2 mL</a:t>
            </a:r>
            <a:endParaRPr lang="en-US" sz="2000" b="1" dirty="0">
              <a:solidFill>
                <a:srgbClr val="FF0000"/>
              </a:solidFill>
            </a:endParaRPr>
          </a:p>
        </p:txBody>
      </p:sp>
      <p:sp>
        <p:nvSpPr>
          <p:cNvPr id="7" name="TextBox 6"/>
          <p:cNvSpPr txBox="1"/>
          <p:nvPr/>
        </p:nvSpPr>
        <p:spPr>
          <a:xfrm>
            <a:off x="4937760" y="6000690"/>
            <a:ext cx="3570208" cy="400110"/>
          </a:xfrm>
          <a:prstGeom prst="rect">
            <a:avLst/>
          </a:prstGeom>
          <a:noFill/>
        </p:spPr>
        <p:txBody>
          <a:bodyPr wrap="none" rtlCol="0">
            <a:spAutoFit/>
          </a:bodyPr>
          <a:lstStyle/>
          <a:p>
            <a:r>
              <a:rPr lang="en-US" sz="2000" b="1" dirty="0" smtClean="0">
                <a:solidFill>
                  <a:srgbClr val="FF0000"/>
                </a:solidFill>
              </a:rPr>
              <a:t>Until the CO</a:t>
            </a:r>
            <a:r>
              <a:rPr lang="en-US" sz="2000" b="1" baseline="-25000" dirty="0" smtClean="0">
                <a:solidFill>
                  <a:srgbClr val="FF0000"/>
                </a:solidFill>
              </a:rPr>
              <a:t>2</a:t>
            </a:r>
            <a:r>
              <a:rPr lang="en-US" sz="2000" b="1" dirty="0" smtClean="0">
                <a:solidFill>
                  <a:srgbClr val="FF0000"/>
                </a:solidFill>
              </a:rPr>
              <a:t> formation ceases</a:t>
            </a:r>
            <a:endParaRPr lang="en-US" sz="2000" b="1" dirty="0">
              <a:solidFill>
                <a:srgbClr val="FF0000"/>
              </a:solidFill>
            </a:endParaRPr>
          </a:p>
        </p:txBody>
      </p:sp>
      <p:sp>
        <p:nvSpPr>
          <p:cNvPr id="8" name="TextBox 7"/>
          <p:cNvSpPr txBox="1"/>
          <p:nvPr/>
        </p:nvSpPr>
        <p:spPr>
          <a:xfrm>
            <a:off x="4933851" y="2263914"/>
            <a:ext cx="3371949" cy="707886"/>
          </a:xfrm>
          <a:prstGeom prst="rect">
            <a:avLst/>
          </a:prstGeom>
          <a:noFill/>
        </p:spPr>
        <p:txBody>
          <a:bodyPr wrap="none" rtlCol="0">
            <a:spAutoFit/>
          </a:bodyPr>
          <a:lstStyle/>
          <a:p>
            <a:r>
              <a:rPr lang="en-US" sz="2000" b="1" dirty="0" smtClean="0">
                <a:solidFill>
                  <a:srgbClr val="FF0000"/>
                </a:solidFill>
              </a:rPr>
              <a:t>To collect the suspended and </a:t>
            </a:r>
            <a:br>
              <a:rPr lang="en-US" sz="2000" b="1" dirty="0" smtClean="0">
                <a:solidFill>
                  <a:srgbClr val="FF0000"/>
                </a:solidFill>
              </a:rPr>
            </a:br>
            <a:r>
              <a:rPr lang="en-US" sz="2000" b="1" dirty="0" smtClean="0">
                <a:solidFill>
                  <a:srgbClr val="FF0000"/>
                </a:solidFill>
              </a:rPr>
              <a:t>dissolved ester</a:t>
            </a:r>
            <a:endParaRPr lang="en-US" sz="2000" b="1" dirty="0">
              <a:solidFill>
                <a:srgbClr val="FF0000"/>
              </a:solidFill>
            </a:endParaRPr>
          </a:p>
        </p:txBody>
      </p:sp>
      <p:sp>
        <p:nvSpPr>
          <p:cNvPr id="9" name="TextBox 8"/>
          <p:cNvSpPr txBox="1"/>
          <p:nvPr/>
        </p:nvSpPr>
        <p:spPr>
          <a:xfrm>
            <a:off x="5760720" y="3933855"/>
            <a:ext cx="2895600" cy="400110"/>
          </a:xfrm>
          <a:prstGeom prst="rect">
            <a:avLst/>
          </a:prstGeom>
          <a:noFill/>
        </p:spPr>
        <p:txBody>
          <a:bodyPr wrap="square" rtlCol="0">
            <a:spAutoFit/>
          </a:bodyPr>
          <a:lstStyle/>
          <a:p>
            <a:r>
              <a:rPr lang="en-US" sz="2000" b="1" dirty="0" smtClean="0">
                <a:solidFill>
                  <a:srgbClr val="FF0000"/>
                </a:solidFill>
              </a:rPr>
              <a:t>Ester + two ether layers</a:t>
            </a:r>
            <a:endParaRPr lang="en-US" sz="2000" b="1" dirty="0">
              <a:solidFill>
                <a:srgbClr val="FF0000"/>
              </a:solidFill>
            </a:endParaRPr>
          </a:p>
        </p:txBody>
      </p:sp>
    </p:spTree>
    <p:extLst>
      <p:ext uri="{BB962C8B-B14F-4D97-AF65-F5344CB8AC3E}">
        <p14:creationId xmlns:p14="http://schemas.microsoft.com/office/powerpoint/2010/main" val="224083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barn(inVertical)">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barn(inVertical)">
                                      <p:cBhvr>
                                        <p:cTn id="41" dur="500"/>
                                        <p:tgtEl>
                                          <p:spTgt spid="4">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barn(inVertical)">
                                      <p:cBhvr>
                                        <p:cTn id="53" dur="5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
                                            <p:txEl>
                                              <p:pRg st="5" end="5"/>
                                            </p:txEl>
                                          </p:spTgt>
                                        </p:tgtEl>
                                        <p:attrNameLst>
                                          <p:attrName>style.visibility</p:attrName>
                                        </p:attrNameLst>
                                      </p:cBhvr>
                                      <p:to>
                                        <p:strVal val="visible"/>
                                      </p:to>
                                    </p:set>
                                    <p:animEffect transition="in" filter="barn(inVertical)">
                                      <p:cBhvr>
                                        <p:cTn id="58" dur="500"/>
                                        <p:tgtEl>
                                          <p:spTgt spid="4">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barn(inVertical)">
                                      <p:cBhvr>
                                        <p:cTn id="63" dur="500"/>
                                        <p:tgtEl>
                                          <p:spTgt spid="4">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barn(inVertical)">
                                      <p:cBhvr>
                                        <p:cTn id="68" dur="5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4">
                                            <p:txEl>
                                              <p:pRg st="7" end="7"/>
                                            </p:txEl>
                                          </p:spTgt>
                                        </p:tgtEl>
                                        <p:attrNameLst>
                                          <p:attrName>style.visibility</p:attrName>
                                        </p:attrNameLst>
                                      </p:cBhvr>
                                      <p:to>
                                        <p:strVal val="visible"/>
                                      </p:to>
                                    </p:set>
                                    <p:animEffect transition="in" filter="barn(inVertical)">
                                      <p:cBhvr>
                                        <p:cTn id="73" dur="500"/>
                                        <p:tgtEl>
                                          <p:spTgt spid="4">
                                            <p:txEl>
                                              <p:pRg st="7" end="7"/>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barn(inVertical)">
                                      <p:cBhvr>
                                        <p:cTn id="7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2060"/>
                </a:solidFill>
              </a:rPr>
              <a:t>Experiment </a:t>
            </a:r>
            <a:r>
              <a:rPr lang="en-US" dirty="0" smtClean="0">
                <a:solidFill>
                  <a:srgbClr val="002060"/>
                </a:solidFill>
              </a:rPr>
              <a:t>IV</a:t>
            </a:r>
            <a:endParaRPr lang="en-US" dirty="0"/>
          </a:p>
        </p:txBody>
      </p:sp>
      <p:sp>
        <p:nvSpPr>
          <p:cNvPr id="3" name="Content Placeholder 2"/>
          <p:cNvSpPr>
            <a:spLocks noGrp="1"/>
          </p:cNvSpPr>
          <p:nvPr>
            <p:ph sz="half" idx="1"/>
          </p:nvPr>
        </p:nvSpPr>
        <p:spPr>
          <a:xfrm>
            <a:off x="457200" y="1524000"/>
            <a:ext cx="4191000" cy="4876800"/>
          </a:xfrm>
        </p:spPr>
        <p:txBody>
          <a:bodyPr>
            <a:noAutofit/>
          </a:bodyPr>
          <a:lstStyle/>
          <a:p>
            <a:r>
              <a:rPr lang="en-US" sz="1600" dirty="0" smtClean="0"/>
              <a:t>Dry the organic layer over anhydrous sodium sulfate</a:t>
            </a:r>
          </a:p>
          <a:p>
            <a:r>
              <a:rPr lang="en-US" sz="1600" dirty="0" smtClean="0"/>
              <a:t>Remove the ether and remaining alcohol using the rotary evaporator</a:t>
            </a:r>
          </a:p>
          <a:p>
            <a:r>
              <a:rPr lang="en-US" sz="1600" dirty="0" smtClean="0"/>
              <a:t>Perform vacuum distillation</a:t>
            </a:r>
          </a:p>
          <a:p>
            <a:endParaRPr lang="en-US" sz="1600" dirty="0"/>
          </a:p>
          <a:p>
            <a:endParaRPr lang="en-US" sz="1200" dirty="0" smtClean="0"/>
          </a:p>
          <a:p>
            <a:endParaRPr lang="en-US" sz="1600" dirty="0"/>
          </a:p>
          <a:p>
            <a:endParaRPr lang="en-US" sz="1600" dirty="0" smtClean="0"/>
          </a:p>
          <a:p>
            <a:endParaRPr lang="en-US" sz="1600" dirty="0"/>
          </a:p>
          <a:p>
            <a:endParaRPr lang="en-US" sz="1600" dirty="0" smtClean="0"/>
          </a:p>
          <a:p>
            <a:endParaRPr lang="en-US" sz="1600" dirty="0" smtClean="0"/>
          </a:p>
          <a:p>
            <a:r>
              <a:rPr lang="en-US" sz="1600" dirty="0" smtClean="0"/>
              <a:t>Collect product from Hickman head</a:t>
            </a:r>
          </a:p>
          <a:p>
            <a:r>
              <a:rPr lang="en-US" sz="1600" dirty="0" smtClean="0"/>
              <a:t>Acquire an infrared spectrum and the refractive index of the ester. Submit the rest of the sample, even if it is solid or semi-solid) for NMR analysis (label vial and sign in the sample as well)</a:t>
            </a:r>
            <a:endParaRPr lang="en-US" sz="1600" dirty="0"/>
          </a:p>
        </p:txBody>
      </p:sp>
      <p:sp>
        <p:nvSpPr>
          <p:cNvPr id="4" name="Content Placeholder 3"/>
          <p:cNvSpPr>
            <a:spLocks noGrp="1"/>
          </p:cNvSpPr>
          <p:nvPr>
            <p:ph sz="half" idx="2"/>
          </p:nvPr>
        </p:nvSpPr>
        <p:spPr>
          <a:xfrm>
            <a:off x="4648200" y="1524000"/>
            <a:ext cx="4059936" cy="4953000"/>
          </a:xfrm>
        </p:spPr>
        <p:txBody>
          <a:bodyPr>
            <a:noAutofit/>
          </a:bodyPr>
          <a:lstStyle/>
          <a:p>
            <a:r>
              <a:rPr lang="en-US" sz="1600" dirty="0" smtClean="0">
                <a:solidFill>
                  <a:schemeClr val="accent2">
                    <a:lumMod val="50000"/>
                  </a:schemeClr>
                </a:solidFill>
              </a:rPr>
              <a:t>How much drying should be used?</a:t>
            </a:r>
          </a:p>
          <a:p>
            <a:endParaRPr lang="en-US" sz="1000" dirty="0">
              <a:solidFill>
                <a:schemeClr val="accent2">
                  <a:lumMod val="50000"/>
                </a:schemeClr>
              </a:solidFill>
            </a:endParaRPr>
          </a:p>
          <a:p>
            <a:r>
              <a:rPr lang="en-US" sz="1600" dirty="0" smtClean="0">
                <a:solidFill>
                  <a:schemeClr val="accent2">
                    <a:lumMod val="50000"/>
                  </a:schemeClr>
                </a:solidFill>
              </a:rPr>
              <a:t>Why is a vacuum distillation performed here? </a:t>
            </a:r>
            <a:endParaRPr lang="en-US" sz="1600" dirty="0">
              <a:solidFill>
                <a:schemeClr val="accent2">
                  <a:lumMod val="50000"/>
                </a:schemeClr>
              </a:solidFill>
            </a:endParaRPr>
          </a:p>
          <a:p>
            <a:endParaRPr lang="en-US" sz="1600" dirty="0" smtClean="0">
              <a:solidFill>
                <a:schemeClr val="accent2">
                  <a:lumMod val="50000"/>
                </a:schemeClr>
              </a:solidFill>
            </a:endParaRPr>
          </a:p>
          <a:p>
            <a:endParaRPr lang="en-US" sz="1600" dirty="0" smtClean="0">
              <a:solidFill>
                <a:schemeClr val="accent2">
                  <a:lumMod val="50000"/>
                </a:schemeClr>
              </a:solidFill>
            </a:endParaRPr>
          </a:p>
          <a:p>
            <a:endParaRPr lang="en-US" sz="1600" dirty="0">
              <a:solidFill>
                <a:schemeClr val="accent2">
                  <a:lumMod val="50000"/>
                </a:schemeClr>
              </a:solidFill>
            </a:endParaRPr>
          </a:p>
          <a:p>
            <a:endParaRPr lang="en-US" sz="1600" dirty="0" smtClean="0">
              <a:solidFill>
                <a:schemeClr val="accent2">
                  <a:lumMod val="50000"/>
                </a:schemeClr>
              </a:solidFill>
            </a:endParaRPr>
          </a:p>
          <a:p>
            <a:endParaRPr lang="en-US" sz="1600" dirty="0" smtClean="0">
              <a:solidFill>
                <a:schemeClr val="accent2">
                  <a:lumMod val="50000"/>
                </a:schemeClr>
              </a:solidFill>
            </a:endParaRPr>
          </a:p>
          <a:p>
            <a:endParaRPr lang="en-US" sz="1600" dirty="0">
              <a:solidFill>
                <a:schemeClr val="accent2">
                  <a:lumMod val="50000"/>
                </a:schemeClr>
              </a:solidFill>
            </a:endParaRPr>
          </a:p>
          <a:p>
            <a:r>
              <a:rPr lang="en-US" sz="1600" dirty="0" smtClean="0">
                <a:solidFill>
                  <a:schemeClr val="accent2">
                    <a:lumMod val="50000"/>
                  </a:schemeClr>
                </a:solidFill>
              </a:rPr>
              <a:t>What is the setup for the vacuum distillation?</a:t>
            </a:r>
          </a:p>
          <a:p>
            <a:endParaRPr lang="en-US" sz="200" dirty="0" smtClean="0">
              <a:solidFill>
                <a:schemeClr val="accent2">
                  <a:lumMod val="50000"/>
                </a:schemeClr>
              </a:solidFill>
            </a:endParaRPr>
          </a:p>
          <a:p>
            <a:r>
              <a:rPr lang="en-US" sz="1600" dirty="0" smtClean="0">
                <a:solidFill>
                  <a:schemeClr val="accent2">
                    <a:lumMod val="50000"/>
                  </a:schemeClr>
                </a:solidFill>
              </a:rPr>
              <a:t>What should the student do if he had a liquid in the Hickman head and also in the flask/vial?</a:t>
            </a:r>
            <a:endParaRPr lang="en-US" sz="1600" dirty="0">
              <a:solidFill>
                <a:schemeClr val="accent2">
                  <a:lumMod val="50000"/>
                </a:schemeClr>
              </a:solidFill>
            </a:endParaRPr>
          </a:p>
        </p:txBody>
      </p:sp>
      <p:pic>
        <p:nvPicPr>
          <p:cNvPr id="6" name="Picture 5"/>
          <p:cNvPicPr/>
          <p:nvPr/>
        </p:nvPicPr>
        <p:blipFill>
          <a:blip r:embed="rId2" cstate="print"/>
          <a:srcRect/>
          <a:stretch>
            <a:fillRect/>
          </a:stretch>
        </p:blipFill>
        <p:spPr bwMode="auto">
          <a:xfrm>
            <a:off x="1127793" y="3067050"/>
            <a:ext cx="2090420" cy="1200150"/>
          </a:xfrm>
          <a:prstGeom prst="rect">
            <a:avLst/>
          </a:prstGeom>
          <a:noFill/>
          <a:ln w="9525">
            <a:noFill/>
            <a:miter lim="800000"/>
            <a:headEnd/>
            <a:tailEnd/>
          </a:ln>
        </p:spPr>
      </p:pic>
      <p:sp>
        <p:nvSpPr>
          <p:cNvPr id="7" name="TextBox 6"/>
          <p:cNvSpPr txBox="1"/>
          <p:nvPr/>
        </p:nvSpPr>
        <p:spPr>
          <a:xfrm>
            <a:off x="4953000" y="5638800"/>
            <a:ext cx="3484928" cy="923330"/>
          </a:xfrm>
          <a:prstGeom prst="rect">
            <a:avLst/>
          </a:prstGeom>
          <a:noFill/>
        </p:spPr>
        <p:txBody>
          <a:bodyPr wrap="none" rtlCol="0">
            <a:spAutoFit/>
          </a:bodyPr>
          <a:lstStyle/>
          <a:p>
            <a:r>
              <a:rPr lang="en-US" b="1" dirty="0" smtClean="0">
                <a:solidFill>
                  <a:srgbClr val="FF0000"/>
                </a:solidFill>
              </a:rPr>
              <a:t>Acquire an infrared spectrum </a:t>
            </a:r>
            <a:r>
              <a:rPr lang="en-US" b="1" dirty="0">
                <a:solidFill>
                  <a:srgbClr val="FF0000"/>
                </a:solidFill>
              </a:rPr>
              <a:t>for</a:t>
            </a:r>
            <a:r>
              <a:rPr lang="en-US" b="1" dirty="0" smtClean="0">
                <a:solidFill>
                  <a:srgbClr val="FF0000"/>
                </a:solidFill>
              </a:rPr>
              <a:t/>
            </a:r>
            <a:br>
              <a:rPr lang="en-US" b="1" dirty="0" smtClean="0">
                <a:solidFill>
                  <a:srgbClr val="FF0000"/>
                </a:solidFill>
              </a:rPr>
            </a:br>
            <a:r>
              <a:rPr lang="en-US" b="1" dirty="0" smtClean="0">
                <a:solidFill>
                  <a:srgbClr val="FF0000"/>
                </a:solidFill>
              </a:rPr>
              <a:t>both liquids and only submit the </a:t>
            </a:r>
            <a:br>
              <a:rPr lang="en-US" b="1" dirty="0" smtClean="0">
                <a:solidFill>
                  <a:srgbClr val="FF0000"/>
                </a:solidFill>
              </a:rPr>
            </a:br>
            <a:r>
              <a:rPr lang="en-US" b="1" dirty="0" smtClean="0">
                <a:solidFill>
                  <a:srgbClr val="FF0000"/>
                </a:solidFill>
              </a:rPr>
              <a:t>“ester” for NMR analysis</a:t>
            </a:r>
            <a:endParaRPr lang="en-US" b="1" dirty="0">
              <a:solidFill>
                <a:srgbClr val="FF0000"/>
              </a:solidFill>
            </a:endParaRPr>
          </a:p>
        </p:txBody>
      </p:sp>
      <p:sp>
        <p:nvSpPr>
          <p:cNvPr id="8" name="TextBox 7"/>
          <p:cNvSpPr txBox="1"/>
          <p:nvPr/>
        </p:nvSpPr>
        <p:spPr>
          <a:xfrm>
            <a:off x="5029201" y="1764268"/>
            <a:ext cx="3200400" cy="369332"/>
          </a:xfrm>
          <a:prstGeom prst="rect">
            <a:avLst/>
          </a:prstGeom>
          <a:noFill/>
        </p:spPr>
        <p:txBody>
          <a:bodyPr wrap="square" rtlCol="0">
            <a:spAutoFit/>
          </a:bodyPr>
          <a:lstStyle/>
          <a:p>
            <a:r>
              <a:rPr lang="en-US" b="1" dirty="0" smtClean="0">
                <a:solidFill>
                  <a:srgbClr val="FF0000"/>
                </a:solidFill>
              </a:rPr>
              <a:t>A small amount to start with!</a:t>
            </a:r>
            <a:endParaRPr lang="en-US" b="1" dirty="0">
              <a:solidFill>
                <a:srgbClr val="FF0000"/>
              </a:solidFill>
            </a:endParaRPr>
          </a:p>
        </p:txBody>
      </p:sp>
      <p:sp>
        <p:nvSpPr>
          <p:cNvPr id="9" name="TextBox 8"/>
          <p:cNvSpPr txBox="1"/>
          <p:nvPr/>
        </p:nvSpPr>
        <p:spPr>
          <a:xfrm>
            <a:off x="685800" y="4267200"/>
            <a:ext cx="3457037" cy="646331"/>
          </a:xfrm>
          <a:prstGeom prst="rect">
            <a:avLst/>
          </a:prstGeom>
          <a:noFill/>
        </p:spPr>
        <p:txBody>
          <a:bodyPr wrap="none" rtlCol="0">
            <a:spAutoFit/>
          </a:bodyPr>
          <a:lstStyle/>
          <a:p>
            <a:r>
              <a:rPr lang="en-US" b="1" dirty="0" smtClean="0">
                <a:solidFill>
                  <a:srgbClr val="FF0000"/>
                </a:solidFill>
              </a:rPr>
              <a:t>Note that the drying tube</a:t>
            </a:r>
            <a:br>
              <a:rPr lang="en-US" b="1" dirty="0" smtClean="0">
                <a:solidFill>
                  <a:srgbClr val="FF0000"/>
                </a:solidFill>
              </a:rPr>
            </a:br>
            <a:r>
              <a:rPr lang="en-US" b="1" dirty="0" smtClean="0">
                <a:solidFill>
                  <a:srgbClr val="FF0000"/>
                </a:solidFill>
              </a:rPr>
              <a:t>does</a:t>
            </a:r>
            <a:r>
              <a:rPr lang="en-US" b="1" u="sng" dirty="0" smtClean="0">
                <a:solidFill>
                  <a:srgbClr val="FF0000"/>
                </a:solidFill>
              </a:rPr>
              <a:t> </a:t>
            </a:r>
            <a:r>
              <a:rPr lang="en-US" b="1" i="1" u="sng" dirty="0" smtClean="0">
                <a:solidFill>
                  <a:srgbClr val="FF0000"/>
                </a:solidFill>
              </a:rPr>
              <a:t>not</a:t>
            </a:r>
            <a:r>
              <a:rPr lang="en-US" b="1" i="1" dirty="0" smtClean="0">
                <a:solidFill>
                  <a:srgbClr val="FF0000"/>
                </a:solidFill>
              </a:rPr>
              <a:t> </a:t>
            </a:r>
            <a:r>
              <a:rPr lang="en-US" b="1" dirty="0" smtClean="0">
                <a:solidFill>
                  <a:srgbClr val="FF0000"/>
                </a:solidFill>
              </a:rPr>
              <a:t>contain cotton or CaCl</a:t>
            </a:r>
            <a:r>
              <a:rPr lang="en-US" b="1" baseline="-25000" dirty="0" smtClean="0">
                <a:solidFill>
                  <a:srgbClr val="FF0000"/>
                </a:solidFill>
              </a:rPr>
              <a:t>2</a:t>
            </a:r>
            <a:r>
              <a:rPr lang="en-US" b="1" dirty="0" smtClean="0">
                <a:solidFill>
                  <a:srgbClr val="FF0000"/>
                </a:solidFill>
              </a:rPr>
              <a:t>!</a:t>
            </a:r>
            <a:endParaRPr lang="en-US" b="1" dirty="0">
              <a:solidFill>
                <a:srgbClr val="FF0000"/>
              </a:solidFill>
            </a:endParaRPr>
          </a:p>
        </p:txBody>
      </p:sp>
      <p:graphicFrame>
        <p:nvGraphicFramePr>
          <p:cNvPr id="10" name="Chart 9"/>
          <p:cNvGraphicFramePr>
            <a:graphicFrameLocks/>
          </p:cNvGraphicFramePr>
          <p:nvPr>
            <p:extLst>
              <p:ext uri="{D42A27DB-BD31-4B8C-83A1-F6EECF244321}">
                <p14:modId xmlns:p14="http://schemas.microsoft.com/office/powerpoint/2010/main" val="1799880651"/>
              </p:ext>
            </p:extLst>
          </p:nvPr>
        </p:nvGraphicFramePr>
        <p:xfrm>
          <a:off x="5103598" y="2602706"/>
          <a:ext cx="3183732" cy="16644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801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barn(inVertical)">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barn(inVertical)">
                                      <p:cBhvr>
                                        <p:cTn id="46" dur="500"/>
                                        <p:tgtEl>
                                          <p:spTgt spid="4">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barn(inVertical)">
                                      <p:cBhvr>
                                        <p:cTn id="65" dur="500"/>
                                        <p:tgtEl>
                                          <p:spTgt spid="3">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4">
                                            <p:txEl>
                                              <p:pRg st="11" end="11"/>
                                            </p:txEl>
                                          </p:spTgt>
                                        </p:tgtEl>
                                        <p:attrNameLst>
                                          <p:attrName>style.visibility</p:attrName>
                                        </p:attrNameLst>
                                      </p:cBhvr>
                                      <p:to>
                                        <p:strVal val="visible"/>
                                      </p:to>
                                    </p:set>
                                    <p:animEffect transition="in" filter="barn(inVertical)">
                                      <p:cBhvr>
                                        <p:cTn id="70" dur="500"/>
                                        <p:tgtEl>
                                          <p:spTgt spid="4">
                                            <p:txEl>
                                              <p:pRg st="11" end="1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Effect transition="in" filter="barn(inVertical)">
                                      <p:cBhvr>
                                        <p:cTn id="8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Graphic spid="10"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solidFill>
                  <a:srgbClr val="002060"/>
                </a:solidFill>
              </a:rPr>
              <a:t>Characterization I</a:t>
            </a:r>
            <a:endParaRPr lang="en-US" dirty="0">
              <a:solidFill>
                <a:srgbClr val="002060"/>
              </a:solidFill>
            </a:endParaRPr>
          </a:p>
        </p:txBody>
      </p:sp>
      <p:sp>
        <p:nvSpPr>
          <p:cNvPr id="6" name="Content Placeholder 5"/>
          <p:cNvSpPr>
            <a:spLocks noGrp="1"/>
          </p:cNvSpPr>
          <p:nvPr>
            <p:ph idx="1"/>
          </p:nvPr>
        </p:nvSpPr>
        <p:spPr/>
        <p:txBody>
          <a:bodyPr>
            <a:normAutofit fontScale="85000" lnSpcReduction="20000"/>
          </a:bodyPr>
          <a:lstStyle/>
          <a:p>
            <a:r>
              <a:rPr lang="en-US" b="1" dirty="0" smtClean="0"/>
              <a:t>Infrared </a:t>
            </a:r>
            <a:r>
              <a:rPr lang="en-US" b="1" dirty="0"/>
              <a:t>spectrum</a:t>
            </a:r>
          </a:p>
          <a:p>
            <a:pPr lvl="1">
              <a:buFont typeface="Arial" panose="020B0604020202020204" pitchFamily="34" charset="0"/>
              <a:buChar char="•"/>
            </a:pPr>
            <a:r>
              <a:rPr lang="en-US" b="1" i="1" dirty="0">
                <a:solidFill>
                  <a:srgbClr val="003300"/>
                </a:solidFill>
              </a:rPr>
              <a:t>Benzoic acid</a:t>
            </a:r>
          </a:p>
          <a:p>
            <a:pPr lvl="2"/>
            <a:r>
              <a:rPr lang="en-US" dirty="0">
                <a:solidFill>
                  <a:srgbClr val="0070C0"/>
                </a:solidFill>
                <a:latin typeface="Symbol" pitchFamily="18" charset="2"/>
              </a:rPr>
              <a:t>n</a:t>
            </a:r>
            <a:r>
              <a:rPr lang="en-US" dirty="0">
                <a:solidFill>
                  <a:srgbClr val="0070C0"/>
                </a:solidFill>
              </a:rPr>
              <a:t>(C=O</a:t>
            </a:r>
            <a:r>
              <a:rPr lang="en-US" dirty="0" smtClean="0">
                <a:solidFill>
                  <a:srgbClr val="0070C0"/>
                </a:solidFill>
              </a:rPr>
              <a:t>)=1689 </a:t>
            </a:r>
            <a:r>
              <a:rPr lang="en-US" dirty="0">
                <a:solidFill>
                  <a:srgbClr val="0070C0"/>
                </a:solidFill>
              </a:rPr>
              <a:t>cm</a:t>
            </a:r>
            <a:r>
              <a:rPr lang="en-US" baseline="30000" dirty="0">
                <a:solidFill>
                  <a:srgbClr val="0070C0"/>
                </a:solidFill>
              </a:rPr>
              <a:t>-1</a:t>
            </a:r>
          </a:p>
          <a:p>
            <a:pPr lvl="2"/>
            <a:r>
              <a:rPr lang="en-US" dirty="0">
                <a:solidFill>
                  <a:schemeClr val="accent4">
                    <a:lumMod val="50000"/>
                  </a:schemeClr>
                </a:solidFill>
                <a:latin typeface="Symbol" pitchFamily="18" charset="2"/>
              </a:rPr>
              <a:t>n</a:t>
            </a:r>
            <a:r>
              <a:rPr lang="en-US" dirty="0">
                <a:solidFill>
                  <a:schemeClr val="accent4">
                    <a:lumMod val="50000"/>
                  </a:schemeClr>
                </a:solidFill>
              </a:rPr>
              <a:t>(OH</a:t>
            </a:r>
            <a:r>
              <a:rPr lang="en-US" dirty="0" smtClean="0">
                <a:solidFill>
                  <a:schemeClr val="accent4">
                    <a:lumMod val="50000"/>
                  </a:schemeClr>
                </a:solidFill>
              </a:rPr>
              <a:t>)=2300-3300 cm</a:t>
            </a:r>
            <a:r>
              <a:rPr lang="en-US" baseline="30000" dirty="0" smtClean="0">
                <a:solidFill>
                  <a:schemeClr val="accent4">
                    <a:lumMod val="50000"/>
                  </a:schemeClr>
                </a:solidFill>
              </a:rPr>
              <a:t>-1</a:t>
            </a:r>
          </a:p>
          <a:p>
            <a:pPr lvl="1">
              <a:buFont typeface="Arial" panose="020B0604020202020204" pitchFamily="34" charset="0"/>
              <a:buChar char="•"/>
            </a:pPr>
            <a:endParaRPr lang="en-US" baseline="30000" dirty="0">
              <a:solidFill>
                <a:srgbClr val="FFC000"/>
              </a:solidFill>
            </a:endParaRPr>
          </a:p>
          <a:p>
            <a:pPr lvl="1">
              <a:buFont typeface="Arial" panose="020B0604020202020204" pitchFamily="34" charset="0"/>
              <a:buChar char="•"/>
            </a:pPr>
            <a:r>
              <a:rPr lang="en-US" b="1" i="1" dirty="0" smtClean="0">
                <a:solidFill>
                  <a:srgbClr val="003300"/>
                </a:solidFill>
              </a:rPr>
              <a:t>Methanol</a:t>
            </a:r>
          </a:p>
          <a:p>
            <a:pPr lvl="2"/>
            <a:r>
              <a:rPr lang="en-US" dirty="0" smtClean="0">
                <a:solidFill>
                  <a:srgbClr val="008000"/>
                </a:solidFill>
                <a:latin typeface="Symbol" pitchFamily="18" charset="2"/>
              </a:rPr>
              <a:t>n</a:t>
            </a:r>
            <a:r>
              <a:rPr lang="en-US" dirty="0" smtClean="0">
                <a:solidFill>
                  <a:srgbClr val="008000"/>
                </a:solidFill>
              </a:rPr>
              <a:t>(OH)=3347 cm</a:t>
            </a:r>
            <a:r>
              <a:rPr lang="en-US" baseline="30000" dirty="0" smtClean="0">
                <a:solidFill>
                  <a:srgbClr val="008000"/>
                </a:solidFill>
              </a:rPr>
              <a:t>-1</a:t>
            </a:r>
          </a:p>
          <a:p>
            <a:pPr lvl="2"/>
            <a:r>
              <a:rPr lang="en-US" dirty="0">
                <a:solidFill>
                  <a:srgbClr val="7030A0"/>
                </a:solidFill>
                <a:latin typeface="Symbol" pitchFamily="18" charset="2"/>
              </a:rPr>
              <a:t>n</a:t>
            </a:r>
            <a:r>
              <a:rPr lang="en-US" dirty="0" smtClean="0">
                <a:solidFill>
                  <a:srgbClr val="7030A0"/>
                </a:solidFill>
              </a:rPr>
              <a:t>(C-OH)=1030 cm</a:t>
            </a:r>
            <a:r>
              <a:rPr lang="en-US" baseline="30000" dirty="0" smtClean="0">
                <a:solidFill>
                  <a:srgbClr val="7030A0"/>
                </a:solidFill>
              </a:rPr>
              <a:t>-1</a:t>
            </a:r>
            <a:r>
              <a:rPr lang="en-US" dirty="0">
                <a:solidFill>
                  <a:srgbClr val="7030A0"/>
                </a:solidFill>
              </a:rPr>
              <a:t/>
            </a:r>
            <a:br>
              <a:rPr lang="en-US" dirty="0">
                <a:solidFill>
                  <a:srgbClr val="7030A0"/>
                </a:solidFill>
              </a:rPr>
            </a:br>
            <a:endParaRPr lang="en-US" dirty="0">
              <a:solidFill>
                <a:srgbClr val="7030A0"/>
              </a:solidFill>
            </a:endParaRPr>
          </a:p>
          <a:p>
            <a:pPr lvl="1">
              <a:buFont typeface="Arial" panose="020B0604020202020204" pitchFamily="34" charset="0"/>
              <a:buChar char="•"/>
            </a:pPr>
            <a:endParaRPr lang="en-US" dirty="0" smtClean="0"/>
          </a:p>
          <a:p>
            <a:pPr lvl="1">
              <a:buFont typeface="Arial" panose="020B0604020202020204" pitchFamily="34" charset="0"/>
              <a:buChar char="•"/>
            </a:pPr>
            <a:r>
              <a:rPr lang="en-US" b="1" i="1" dirty="0" smtClean="0">
                <a:solidFill>
                  <a:srgbClr val="003300"/>
                </a:solidFill>
              </a:rPr>
              <a:t>Methyl </a:t>
            </a:r>
            <a:r>
              <a:rPr lang="en-US" b="1" i="1" dirty="0">
                <a:solidFill>
                  <a:srgbClr val="003300"/>
                </a:solidFill>
              </a:rPr>
              <a:t>benzoate</a:t>
            </a:r>
          </a:p>
          <a:p>
            <a:pPr lvl="2"/>
            <a:r>
              <a:rPr lang="en-US" dirty="0">
                <a:solidFill>
                  <a:schemeClr val="accent2">
                    <a:lumMod val="50000"/>
                  </a:schemeClr>
                </a:solidFill>
                <a:latin typeface="Symbol" pitchFamily="18" charset="2"/>
              </a:rPr>
              <a:t>n</a:t>
            </a:r>
            <a:r>
              <a:rPr lang="en-US" dirty="0">
                <a:solidFill>
                  <a:schemeClr val="accent2">
                    <a:lumMod val="50000"/>
                  </a:schemeClr>
                </a:solidFill>
              </a:rPr>
              <a:t>(C=O</a:t>
            </a:r>
            <a:r>
              <a:rPr lang="en-US" dirty="0" smtClean="0">
                <a:solidFill>
                  <a:schemeClr val="accent2">
                    <a:lumMod val="50000"/>
                  </a:schemeClr>
                </a:solidFill>
              </a:rPr>
              <a:t>)=1724 </a:t>
            </a:r>
            <a:r>
              <a:rPr lang="en-US" dirty="0">
                <a:solidFill>
                  <a:schemeClr val="accent2">
                    <a:lumMod val="50000"/>
                  </a:schemeClr>
                </a:solidFill>
              </a:rPr>
              <a:t>cm</a:t>
            </a:r>
            <a:r>
              <a:rPr lang="en-US" baseline="30000" dirty="0">
                <a:solidFill>
                  <a:schemeClr val="accent2">
                    <a:lumMod val="50000"/>
                  </a:schemeClr>
                </a:solidFill>
              </a:rPr>
              <a:t>-1</a:t>
            </a:r>
          </a:p>
          <a:p>
            <a:pPr lvl="2"/>
            <a:r>
              <a:rPr lang="en-US" dirty="0">
                <a:solidFill>
                  <a:srgbClr val="C00000"/>
                </a:solidFill>
                <a:latin typeface="Symbol" pitchFamily="18" charset="2"/>
              </a:rPr>
              <a:t>n</a:t>
            </a:r>
            <a:r>
              <a:rPr lang="en-US" dirty="0">
                <a:solidFill>
                  <a:srgbClr val="C00000"/>
                </a:solidFill>
              </a:rPr>
              <a:t>(COC</a:t>
            </a:r>
            <a:r>
              <a:rPr lang="en-US" dirty="0" smtClean="0">
                <a:solidFill>
                  <a:srgbClr val="C00000"/>
                </a:solidFill>
              </a:rPr>
              <a:t>)=1112</a:t>
            </a:r>
            <a:r>
              <a:rPr lang="en-US" dirty="0">
                <a:solidFill>
                  <a:srgbClr val="C00000"/>
                </a:solidFill>
              </a:rPr>
              <a:t>, 1279 </a:t>
            </a:r>
            <a:r>
              <a:rPr lang="en-US" dirty="0" smtClean="0">
                <a:solidFill>
                  <a:srgbClr val="C00000"/>
                </a:solidFill>
              </a:rPr>
              <a:t>cm</a:t>
            </a:r>
            <a:r>
              <a:rPr lang="en-US" baseline="30000" dirty="0" smtClean="0">
                <a:solidFill>
                  <a:srgbClr val="C00000"/>
                </a:solidFill>
              </a:rPr>
              <a:t>-1</a:t>
            </a:r>
          </a:p>
          <a:p>
            <a:pPr lvl="2"/>
            <a:r>
              <a:rPr lang="en-US" dirty="0" smtClean="0">
                <a:solidFill>
                  <a:srgbClr val="FF0000"/>
                </a:solidFill>
              </a:rPr>
              <a:t>No OH peaks in the ester</a:t>
            </a:r>
            <a:endParaRPr lang="en-US" baseline="30000" dirty="0">
              <a:solidFill>
                <a:srgbClr val="FF0000"/>
              </a:solidFill>
            </a:endParaRPr>
          </a:p>
          <a:p>
            <a:pPr lvl="2"/>
            <a:endParaRPr lang="en-US" baseline="30000" dirty="0">
              <a:solidFill>
                <a:srgbClr val="0070C0"/>
              </a:solidFill>
            </a:endParaRPr>
          </a:p>
          <a:p>
            <a:pPr lvl="2"/>
            <a:endParaRPr lang="en-US" dirty="0"/>
          </a:p>
          <a:p>
            <a:pPr lvl="2"/>
            <a:endParaRPr lang="en-US" dirty="0"/>
          </a:p>
          <a:p>
            <a:endParaRPr lang="en-US" dirty="0"/>
          </a:p>
        </p:txBody>
      </p:sp>
      <p:pic>
        <p:nvPicPr>
          <p:cNvPr id="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524000"/>
            <a:ext cx="4359275"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rrowheads="1"/>
          </p:cNvPicPr>
          <p:nvPr/>
        </p:nvPicPr>
        <p:blipFill rotWithShape="1">
          <a:blip r:embed="rId3">
            <a:extLst>
              <a:ext uri="{28A0092B-C50C-407E-A947-70E740481C1C}">
                <a14:useLocalDpi xmlns:a14="http://schemas.microsoft.com/office/drawing/2010/main" val="0"/>
              </a:ext>
            </a:extLst>
          </a:blip>
          <a:srcRect t="17069" b="18985"/>
          <a:stretch/>
        </p:blipFill>
        <p:spPr bwMode="auto">
          <a:xfrm>
            <a:off x="4343400" y="4724400"/>
            <a:ext cx="438912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105400" y="1600200"/>
            <a:ext cx="655949" cy="307777"/>
          </a:xfrm>
          <a:prstGeom prst="rect">
            <a:avLst/>
          </a:prstGeom>
          <a:noFill/>
        </p:spPr>
        <p:txBody>
          <a:bodyPr wrap="none" rtlCol="0">
            <a:spAutoFit/>
          </a:bodyPr>
          <a:lstStyle/>
          <a:p>
            <a:r>
              <a:rPr lang="en-US" sz="1400" dirty="0">
                <a:solidFill>
                  <a:schemeClr val="accent4">
                    <a:lumMod val="50000"/>
                  </a:schemeClr>
                </a:solidFill>
                <a:latin typeface="Symbol" pitchFamily="18" charset="2"/>
              </a:rPr>
              <a:t>n</a:t>
            </a:r>
            <a:r>
              <a:rPr lang="en-US" sz="1400" dirty="0">
                <a:solidFill>
                  <a:schemeClr val="accent4">
                    <a:lumMod val="50000"/>
                  </a:schemeClr>
                </a:solidFill>
              </a:rPr>
              <a:t>(OH)</a:t>
            </a:r>
          </a:p>
        </p:txBody>
      </p:sp>
      <p:sp>
        <p:nvSpPr>
          <p:cNvPr id="10" name="TextBox 9"/>
          <p:cNvSpPr txBox="1"/>
          <p:nvPr/>
        </p:nvSpPr>
        <p:spPr>
          <a:xfrm>
            <a:off x="5867400" y="2590800"/>
            <a:ext cx="747320" cy="307777"/>
          </a:xfrm>
          <a:prstGeom prst="rect">
            <a:avLst/>
          </a:prstGeom>
          <a:noFill/>
        </p:spPr>
        <p:txBody>
          <a:bodyPr wrap="none" rtlCol="0">
            <a:spAutoFit/>
          </a:bodyPr>
          <a:lstStyle/>
          <a:p>
            <a:r>
              <a:rPr lang="en-US" sz="1400" dirty="0">
                <a:solidFill>
                  <a:srgbClr val="0070C0"/>
                </a:solidFill>
                <a:latin typeface="Symbol" pitchFamily="18" charset="2"/>
              </a:rPr>
              <a:t>n</a:t>
            </a:r>
            <a:r>
              <a:rPr lang="en-US" sz="1400" dirty="0">
                <a:solidFill>
                  <a:srgbClr val="0070C0"/>
                </a:solidFill>
              </a:rPr>
              <a:t>(C=O)</a:t>
            </a:r>
            <a:endParaRPr lang="en-US" sz="1400" dirty="0"/>
          </a:p>
        </p:txBody>
      </p:sp>
      <p:pic>
        <p:nvPicPr>
          <p:cNvPr id="5122" name="Picture 2"/>
          <p:cNvPicPr>
            <a:picLocks noChangeArrowheads="1"/>
          </p:cNvPicPr>
          <p:nvPr/>
        </p:nvPicPr>
        <p:blipFill rotWithShape="1">
          <a:blip r:embed="rId4">
            <a:extLst>
              <a:ext uri="{28A0092B-C50C-407E-A947-70E740481C1C}">
                <a14:useLocalDpi xmlns:a14="http://schemas.microsoft.com/office/drawing/2010/main" val="0"/>
              </a:ext>
            </a:extLst>
          </a:blip>
          <a:srcRect t="15860" b="20488"/>
          <a:stretch/>
        </p:blipFill>
        <p:spPr bwMode="auto">
          <a:xfrm>
            <a:off x="4343400" y="3120813"/>
            <a:ext cx="438912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867400" y="5791200"/>
            <a:ext cx="762000" cy="307777"/>
          </a:xfrm>
          <a:prstGeom prst="rect">
            <a:avLst/>
          </a:prstGeom>
          <a:noFill/>
        </p:spPr>
        <p:txBody>
          <a:bodyPr wrap="square" rtlCol="0">
            <a:spAutoFit/>
          </a:bodyPr>
          <a:lstStyle/>
          <a:p>
            <a:r>
              <a:rPr lang="en-US" sz="1400" dirty="0">
                <a:solidFill>
                  <a:schemeClr val="accent2">
                    <a:lumMod val="50000"/>
                  </a:schemeClr>
                </a:solidFill>
                <a:latin typeface="Symbol" pitchFamily="18" charset="2"/>
              </a:rPr>
              <a:t>n</a:t>
            </a:r>
            <a:r>
              <a:rPr lang="en-US" sz="1400" dirty="0">
                <a:solidFill>
                  <a:schemeClr val="accent2">
                    <a:lumMod val="50000"/>
                  </a:schemeClr>
                </a:solidFill>
              </a:rPr>
              <a:t>(C=O)</a:t>
            </a:r>
            <a:endParaRPr lang="en-US" sz="1400" dirty="0"/>
          </a:p>
        </p:txBody>
      </p:sp>
      <p:sp>
        <p:nvSpPr>
          <p:cNvPr id="13" name="TextBox 12"/>
          <p:cNvSpPr txBox="1"/>
          <p:nvPr/>
        </p:nvSpPr>
        <p:spPr>
          <a:xfrm>
            <a:off x="7691643" y="5867400"/>
            <a:ext cx="766557" cy="307777"/>
          </a:xfrm>
          <a:prstGeom prst="rect">
            <a:avLst/>
          </a:prstGeom>
          <a:noFill/>
        </p:spPr>
        <p:txBody>
          <a:bodyPr wrap="none" rtlCol="0">
            <a:spAutoFit/>
          </a:bodyPr>
          <a:lstStyle/>
          <a:p>
            <a:r>
              <a:rPr lang="en-US" sz="1400" dirty="0">
                <a:solidFill>
                  <a:srgbClr val="C00000"/>
                </a:solidFill>
                <a:latin typeface="Symbol" pitchFamily="18" charset="2"/>
              </a:rPr>
              <a:t>n</a:t>
            </a:r>
            <a:r>
              <a:rPr lang="en-US" sz="1400" dirty="0">
                <a:solidFill>
                  <a:srgbClr val="C00000"/>
                </a:solidFill>
              </a:rPr>
              <a:t>(COC)</a:t>
            </a:r>
          </a:p>
        </p:txBody>
      </p:sp>
      <p:sp>
        <p:nvSpPr>
          <p:cNvPr id="14" name="TextBox 13"/>
          <p:cNvSpPr txBox="1"/>
          <p:nvPr/>
        </p:nvSpPr>
        <p:spPr>
          <a:xfrm>
            <a:off x="4754251" y="3578423"/>
            <a:ext cx="655949" cy="307777"/>
          </a:xfrm>
          <a:prstGeom prst="rect">
            <a:avLst/>
          </a:prstGeom>
          <a:noFill/>
        </p:spPr>
        <p:txBody>
          <a:bodyPr wrap="none" rtlCol="0">
            <a:spAutoFit/>
          </a:bodyPr>
          <a:lstStyle/>
          <a:p>
            <a:r>
              <a:rPr lang="en-US" sz="1400" dirty="0">
                <a:solidFill>
                  <a:srgbClr val="008000"/>
                </a:solidFill>
                <a:latin typeface="Symbol" pitchFamily="18" charset="2"/>
              </a:rPr>
              <a:t>n</a:t>
            </a:r>
            <a:r>
              <a:rPr lang="en-US" sz="1400" dirty="0">
                <a:solidFill>
                  <a:srgbClr val="008000"/>
                </a:solidFill>
              </a:rPr>
              <a:t>(OH)</a:t>
            </a:r>
          </a:p>
        </p:txBody>
      </p:sp>
      <p:sp>
        <p:nvSpPr>
          <p:cNvPr id="15" name="TextBox 14"/>
          <p:cNvSpPr txBox="1"/>
          <p:nvPr/>
        </p:nvSpPr>
        <p:spPr>
          <a:xfrm>
            <a:off x="7696200" y="4267200"/>
            <a:ext cx="835485" cy="307777"/>
          </a:xfrm>
          <a:prstGeom prst="rect">
            <a:avLst/>
          </a:prstGeom>
          <a:noFill/>
        </p:spPr>
        <p:txBody>
          <a:bodyPr wrap="none" rtlCol="0">
            <a:spAutoFit/>
          </a:bodyPr>
          <a:lstStyle/>
          <a:p>
            <a:r>
              <a:rPr lang="en-US" sz="1400" dirty="0" smtClean="0">
                <a:solidFill>
                  <a:srgbClr val="7030A0"/>
                </a:solidFill>
                <a:latin typeface="Symbol" pitchFamily="18" charset="2"/>
              </a:rPr>
              <a:t>n</a:t>
            </a:r>
            <a:r>
              <a:rPr lang="en-US" sz="1400" dirty="0" smtClean="0">
                <a:solidFill>
                  <a:srgbClr val="7030A0"/>
                </a:solidFill>
              </a:rPr>
              <a:t>(C-OH)</a:t>
            </a:r>
            <a:endParaRPr lang="en-US" sz="1400" dirty="0">
              <a:solidFill>
                <a:srgbClr val="7030A0"/>
              </a:solidFill>
            </a:endParaRPr>
          </a:p>
        </p:txBody>
      </p:sp>
      <p:sp>
        <p:nvSpPr>
          <p:cNvPr id="3" name="Oval 2"/>
          <p:cNvSpPr/>
          <p:nvPr/>
        </p:nvSpPr>
        <p:spPr>
          <a:xfrm>
            <a:off x="4953000" y="1524000"/>
            <a:ext cx="937575" cy="777240"/>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00600" y="3238474"/>
            <a:ext cx="533400" cy="1257326"/>
          </a:xfrm>
          <a:prstGeom prst="ellipse">
            <a:avLst/>
          </a:pr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356638" y="6021288"/>
            <a:ext cx="339562"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619618" y="5796646"/>
            <a:ext cx="161089" cy="14844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87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inVertical)">
                                      <p:cBhvr>
                                        <p:cTn id="15" dur="500"/>
                                        <p:tgtEl>
                                          <p:spTgt spid="6">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Vertical)">
                                      <p:cBhvr>
                                        <p:cTn id="23" dur="500"/>
                                        <p:tgtEl>
                                          <p:spTgt spid="6">
                                            <p:txEl>
                                              <p:pRg st="3" end="3"/>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barn(inVertical)">
                                      <p:cBhvr>
                                        <p:cTn id="34" dur="500"/>
                                        <p:tgtEl>
                                          <p:spTgt spid="6">
                                            <p:txEl>
                                              <p:pRg st="5" end="5"/>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5122"/>
                                        </p:tgtEl>
                                        <p:attrNameLst>
                                          <p:attrName>style.visibility</p:attrName>
                                        </p:attrNameLst>
                                      </p:cBhvr>
                                      <p:to>
                                        <p:strVal val="visible"/>
                                      </p:to>
                                    </p:set>
                                    <p:animEffect transition="in" filter="barn(inVertical)">
                                      <p:cBhvr>
                                        <p:cTn id="37" dur="500"/>
                                        <p:tgtEl>
                                          <p:spTgt spid="51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Effect transition="in" filter="barn(inVertical)">
                                      <p:cBhvr>
                                        <p:cTn id="53" dur="500"/>
                                        <p:tgtEl>
                                          <p:spTgt spid="6">
                                            <p:txEl>
                                              <p:pRg st="7" end="7"/>
                                            </p:txEl>
                                          </p:spTgt>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arn(inVertical)">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Effect transition="in" filter="barn(inVertical)">
                                      <p:cBhvr>
                                        <p:cTn id="61" dur="500"/>
                                        <p:tgtEl>
                                          <p:spTgt spid="6">
                                            <p:txEl>
                                              <p:pRg st="9" end="9"/>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barn(inVertical)">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6">
                                            <p:txEl>
                                              <p:pRg st="10" end="10"/>
                                            </p:txEl>
                                          </p:spTgt>
                                        </p:tgtEl>
                                        <p:attrNameLst>
                                          <p:attrName>style.visibility</p:attrName>
                                        </p:attrNameLst>
                                      </p:cBhvr>
                                      <p:to>
                                        <p:strVal val="visible"/>
                                      </p:to>
                                    </p:set>
                                    <p:animEffect transition="in" filter="barn(inVertical)">
                                      <p:cBhvr>
                                        <p:cTn id="69" dur="500"/>
                                        <p:tgtEl>
                                          <p:spTgt spid="6">
                                            <p:txEl>
                                              <p:pRg st="10" end="10"/>
                                            </p:txEl>
                                          </p:spTgt>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arn(inVertical)">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6">
                                            <p:txEl>
                                              <p:pRg st="11" end="11"/>
                                            </p:txEl>
                                          </p:spTgt>
                                        </p:tgtEl>
                                        <p:attrNameLst>
                                          <p:attrName>style.visibility</p:attrName>
                                        </p:attrNameLst>
                                      </p:cBhvr>
                                      <p:to>
                                        <p:strVal val="visible"/>
                                      </p:to>
                                    </p:set>
                                    <p:animEffect transition="in" filter="barn(inVertical)">
                                      <p:cBhvr>
                                        <p:cTn id="77" dur="500"/>
                                        <p:tgtEl>
                                          <p:spTgt spid="6">
                                            <p:txEl>
                                              <p:pRg st="11" end="11"/>
                                            </p:txEl>
                                          </p:spTgt>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barn(inVertical)">
                                      <p:cBhvr>
                                        <p:cTn id="80" dur="500"/>
                                        <p:tgtEl>
                                          <p:spTgt spid="13"/>
                                        </p:tgtEl>
                                      </p:cBhvr>
                                    </p:animEffect>
                                  </p:childTnLst>
                                </p:cTn>
                              </p:par>
                              <p:par>
                                <p:cTn id="81" presetID="22" presetClass="entr" presetSubtype="2" fill="hold"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right)">
                                      <p:cBhvr>
                                        <p:cTn id="83" dur="500"/>
                                        <p:tgtEl>
                                          <p:spTgt spid="11"/>
                                        </p:tgtEl>
                                      </p:cBhvr>
                                    </p:animEffect>
                                  </p:childTnLst>
                                </p:cTn>
                              </p:par>
                              <p:par>
                                <p:cTn id="84" presetID="22" presetClass="entr" presetSubtype="4"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down)">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6">
                                            <p:txEl>
                                              <p:pRg st="12" end="12"/>
                                            </p:txEl>
                                          </p:spTgt>
                                        </p:tgtEl>
                                        <p:attrNameLst>
                                          <p:attrName>style.visibility</p:attrName>
                                        </p:attrNameLst>
                                      </p:cBhvr>
                                      <p:to>
                                        <p:strVal val="visible"/>
                                      </p:to>
                                    </p:set>
                                    <p:animEffect transition="in" filter="barn(inVertical)">
                                      <p:cBhvr>
                                        <p:cTn id="91"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4038600"/>
            <a:ext cx="6553200" cy="1147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pPr algn="ctr"/>
            <a:r>
              <a:rPr lang="en-US" dirty="0">
                <a:solidFill>
                  <a:srgbClr val="002060"/>
                </a:solidFill>
              </a:rPr>
              <a:t>Characterization </a:t>
            </a:r>
            <a:r>
              <a:rPr lang="en-US" dirty="0" smtClean="0">
                <a:solidFill>
                  <a:srgbClr val="002060"/>
                </a:solidFill>
              </a:rPr>
              <a:t>II</a:t>
            </a:r>
            <a:endParaRPr lang="en-US" dirty="0"/>
          </a:p>
        </p:txBody>
      </p:sp>
      <p:sp>
        <p:nvSpPr>
          <p:cNvPr id="2" name="Content Placeholder 1"/>
          <p:cNvSpPr>
            <a:spLocks noGrp="1"/>
          </p:cNvSpPr>
          <p:nvPr>
            <p:ph idx="1"/>
          </p:nvPr>
        </p:nvSpPr>
        <p:spPr/>
        <p:txBody>
          <a:bodyPr>
            <a:noAutofit/>
          </a:bodyPr>
          <a:lstStyle/>
          <a:p>
            <a:r>
              <a:rPr lang="en-US" sz="2400" b="1" i="1" dirty="0" err="1" smtClean="0">
                <a:solidFill>
                  <a:srgbClr val="C00000"/>
                </a:solidFill>
              </a:rPr>
              <a:t>Refractometry</a:t>
            </a:r>
            <a:endParaRPr lang="en-US" sz="2400" b="1" i="1" dirty="0" smtClean="0">
              <a:solidFill>
                <a:srgbClr val="C00000"/>
              </a:solidFill>
            </a:endParaRPr>
          </a:p>
          <a:p>
            <a:pPr lvl="1">
              <a:buFont typeface="Arial" panose="020B0604020202020204" pitchFamily="34" charset="0"/>
              <a:buChar char="•"/>
            </a:pPr>
            <a:r>
              <a:rPr lang="en-US" sz="2000" dirty="0" smtClean="0">
                <a:solidFill>
                  <a:srgbClr val="002060"/>
                </a:solidFill>
              </a:rPr>
              <a:t>The refractive index is a physical property </a:t>
            </a:r>
            <a:br>
              <a:rPr lang="en-US" sz="2000" dirty="0" smtClean="0">
                <a:solidFill>
                  <a:srgbClr val="002060"/>
                </a:solidFill>
              </a:rPr>
            </a:br>
            <a:r>
              <a:rPr lang="en-US" sz="2000" dirty="0" smtClean="0">
                <a:solidFill>
                  <a:srgbClr val="002060"/>
                </a:solidFill>
              </a:rPr>
              <a:t>specific to a compound</a:t>
            </a:r>
          </a:p>
          <a:p>
            <a:pPr lvl="1">
              <a:buFont typeface="Arial" panose="020B0604020202020204" pitchFamily="34" charset="0"/>
              <a:buChar char="•"/>
            </a:pPr>
            <a:r>
              <a:rPr lang="en-US" sz="2000" dirty="0" smtClean="0">
                <a:solidFill>
                  <a:srgbClr val="002060"/>
                </a:solidFill>
              </a:rPr>
              <a:t>Light is refracted when passing through </a:t>
            </a:r>
            <a:br>
              <a:rPr lang="en-US" sz="2000" dirty="0" smtClean="0">
                <a:solidFill>
                  <a:srgbClr val="002060"/>
                </a:solidFill>
              </a:rPr>
            </a:br>
            <a:r>
              <a:rPr lang="en-US" sz="2000" dirty="0" smtClean="0">
                <a:solidFill>
                  <a:srgbClr val="002060"/>
                </a:solidFill>
              </a:rPr>
              <a:t>any medium (Snell’s Law)</a:t>
            </a:r>
          </a:p>
          <a:p>
            <a:pPr lvl="1">
              <a:buFont typeface="Arial" panose="020B0604020202020204" pitchFamily="34" charset="0"/>
              <a:buChar char="•"/>
            </a:pPr>
            <a:r>
              <a:rPr lang="en-US" sz="2000" dirty="0" smtClean="0">
                <a:solidFill>
                  <a:srgbClr val="002060"/>
                </a:solidFill>
              </a:rPr>
              <a:t>In the lab, it is used to determine identity and purity </a:t>
            </a:r>
            <a:br>
              <a:rPr lang="en-US" sz="2000" dirty="0" smtClean="0">
                <a:solidFill>
                  <a:srgbClr val="002060"/>
                </a:solidFill>
              </a:rPr>
            </a:br>
            <a:r>
              <a:rPr lang="en-US" sz="2000" dirty="0" smtClean="0">
                <a:solidFill>
                  <a:srgbClr val="002060"/>
                </a:solidFill>
              </a:rPr>
              <a:t>of a sample using an </a:t>
            </a:r>
            <a:r>
              <a:rPr lang="en-US" sz="2000" dirty="0" err="1" smtClean="0">
                <a:solidFill>
                  <a:srgbClr val="002060"/>
                </a:solidFill>
              </a:rPr>
              <a:t>Abbé</a:t>
            </a:r>
            <a:r>
              <a:rPr lang="en-US" sz="2000" dirty="0" smtClean="0">
                <a:solidFill>
                  <a:srgbClr val="002060"/>
                </a:solidFill>
              </a:rPr>
              <a:t> refractometer</a:t>
            </a:r>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smtClean="0"/>
          </a:p>
          <a:p>
            <a:pPr lvl="1">
              <a:buFont typeface="Arial" panose="020B0604020202020204" pitchFamily="34" charset="0"/>
              <a:buChar char="•"/>
            </a:pPr>
            <a:endParaRPr lang="en-US" sz="2000" dirty="0"/>
          </a:p>
          <a:p>
            <a:pPr lvl="1">
              <a:buFont typeface="Arial" panose="020B0604020202020204" pitchFamily="34" charset="0"/>
              <a:buChar char="•"/>
            </a:pPr>
            <a:r>
              <a:rPr lang="en-US" sz="2000" dirty="0" smtClean="0">
                <a:solidFill>
                  <a:srgbClr val="002060"/>
                </a:solidFill>
              </a:rPr>
              <a:t>The refractive index is wavelength and temperature </a:t>
            </a:r>
            <a:br>
              <a:rPr lang="en-US" sz="2000" dirty="0" smtClean="0">
                <a:solidFill>
                  <a:srgbClr val="002060"/>
                </a:solidFill>
              </a:rPr>
            </a:br>
            <a:r>
              <a:rPr lang="en-US" sz="2000" dirty="0" smtClean="0">
                <a:solidFill>
                  <a:srgbClr val="002060"/>
                </a:solidFill>
              </a:rPr>
              <a:t>dependent (</a:t>
            </a:r>
            <a:r>
              <a:rPr lang="en-US" sz="2000" dirty="0" smtClean="0">
                <a:solidFill>
                  <a:srgbClr val="002060"/>
                </a:solidFill>
                <a:latin typeface="Symbol" pitchFamily="18" charset="2"/>
              </a:rPr>
              <a:t>l</a:t>
            </a:r>
            <a:r>
              <a:rPr lang="en-US" sz="2000" dirty="0" smtClean="0">
                <a:solidFill>
                  <a:srgbClr val="002060"/>
                </a:solidFill>
              </a:rPr>
              <a:t>=589 nm, T=recording temperature)</a:t>
            </a:r>
          </a:p>
          <a:p>
            <a:pPr lvl="1">
              <a:buFont typeface="Arial" panose="020B0604020202020204" pitchFamily="34" charset="0"/>
              <a:buChar char="•"/>
            </a:pPr>
            <a:endParaRPr lang="en-US" sz="2000" dirty="0" smtClean="0"/>
          </a:p>
          <a:p>
            <a:pPr lvl="1">
              <a:buFont typeface="Arial" panose="020B0604020202020204" pitchFamily="34" charset="0"/>
              <a:buChar char="•"/>
            </a:pPr>
            <a:endParaRPr lang="en-US" sz="2000" dirty="0"/>
          </a:p>
        </p:txBody>
      </p:sp>
      <p:pic>
        <p:nvPicPr>
          <p:cNvPr id="4" name="Picture 3"/>
          <p:cNvPicPr/>
          <p:nvPr/>
        </p:nvPicPr>
        <p:blipFill>
          <a:blip r:embed="rId2" cstate="print"/>
          <a:srcRect/>
          <a:stretch>
            <a:fillRect/>
          </a:stretch>
        </p:blipFill>
        <p:spPr bwMode="auto">
          <a:xfrm>
            <a:off x="6538595" y="1676400"/>
            <a:ext cx="2148205" cy="1663700"/>
          </a:xfrm>
          <a:prstGeom prst="rect">
            <a:avLst/>
          </a:prstGeom>
          <a:solidFill>
            <a:schemeClr val="bg1"/>
          </a:solidFill>
          <a:ln w="9525">
            <a:noFill/>
            <a:miter lim="800000"/>
            <a:headEnd/>
            <a:tailEnd/>
          </a:ln>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p:cNvGrpSpPr>
            <a:grpSpLocks/>
          </p:cNvGrpSpPr>
          <p:nvPr/>
        </p:nvGrpSpPr>
        <p:grpSpPr bwMode="auto">
          <a:xfrm>
            <a:off x="1066800" y="4038600"/>
            <a:ext cx="702945" cy="682625"/>
            <a:chOff x="8339" y="9091"/>
            <a:chExt cx="1107" cy="1075"/>
          </a:xfrm>
        </p:grpSpPr>
        <p:sp>
          <p:nvSpPr>
            <p:cNvPr id="8" name="Oval 7"/>
            <p:cNvSpPr>
              <a:spLocks noChangeArrowheads="1"/>
            </p:cNvSpPr>
            <p:nvPr/>
          </p:nvSpPr>
          <p:spPr bwMode="auto">
            <a:xfrm>
              <a:off x="8339" y="9091"/>
              <a:ext cx="1107" cy="1075"/>
            </a:xfrm>
            <a:prstGeom prst="ellipse">
              <a:avLst/>
            </a:prstGeom>
            <a:gradFill rotWithShape="1">
              <a:gsLst>
                <a:gs pos="0">
                  <a:srgbClr val="FFFFFF">
                    <a:gamma/>
                    <a:shade val="46275"/>
                    <a:invGamma/>
                  </a:srgbClr>
                </a:gs>
                <a:gs pos="100000">
                  <a:srgbClr val="FFFFFF"/>
                </a:gs>
              </a:gsLst>
              <a:lin ang="5400000" scaled="1"/>
            </a:gra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9" name="AutoShape 4864"/>
            <p:cNvCxnSpPr>
              <a:cxnSpLocks noChangeShapeType="1"/>
            </p:cNvCxnSpPr>
            <p:nvPr/>
          </p:nvCxnSpPr>
          <p:spPr bwMode="auto">
            <a:xfrm>
              <a:off x="8522" y="9241"/>
              <a:ext cx="741" cy="792"/>
            </a:xfrm>
            <a:prstGeom prst="straightConnector1">
              <a:avLst/>
            </a:prstGeom>
            <a:noFill/>
            <a:ln w="9525">
              <a:solidFill>
                <a:srgbClr val="000000"/>
              </a:solidFill>
              <a:round/>
              <a:headEnd/>
              <a:tailEnd/>
            </a:ln>
          </p:spPr>
        </p:cxnSp>
        <p:cxnSp>
          <p:nvCxnSpPr>
            <p:cNvPr id="10" name="AutoShape 4865"/>
            <p:cNvCxnSpPr>
              <a:cxnSpLocks noChangeShapeType="1"/>
            </p:cNvCxnSpPr>
            <p:nvPr/>
          </p:nvCxnSpPr>
          <p:spPr bwMode="auto">
            <a:xfrm flipH="1">
              <a:off x="8522" y="9241"/>
              <a:ext cx="741" cy="792"/>
            </a:xfrm>
            <a:prstGeom prst="straightConnector1">
              <a:avLst/>
            </a:prstGeom>
            <a:noFill/>
            <a:ln w="9525">
              <a:solidFill>
                <a:srgbClr val="000000"/>
              </a:solidFill>
              <a:round/>
              <a:headEnd/>
              <a:tailEnd/>
            </a:ln>
          </p:spPr>
        </p:cxnSp>
      </p:grpSp>
      <p:grpSp>
        <p:nvGrpSpPr>
          <p:cNvPr id="11" name="Group 10"/>
          <p:cNvGrpSpPr>
            <a:grpSpLocks/>
          </p:cNvGrpSpPr>
          <p:nvPr/>
        </p:nvGrpSpPr>
        <p:grpSpPr bwMode="auto">
          <a:xfrm>
            <a:off x="2649220" y="4038600"/>
            <a:ext cx="703580" cy="704850"/>
            <a:chOff x="6727" y="8958"/>
            <a:chExt cx="1108" cy="1110"/>
          </a:xfrm>
        </p:grpSpPr>
        <p:grpSp>
          <p:nvGrpSpPr>
            <p:cNvPr id="12" name="Group 11"/>
            <p:cNvGrpSpPr>
              <a:grpSpLocks/>
            </p:cNvGrpSpPr>
            <p:nvPr/>
          </p:nvGrpSpPr>
          <p:grpSpPr bwMode="auto">
            <a:xfrm>
              <a:off x="6727" y="8958"/>
              <a:ext cx="1107" cy="1075"/>
              <a:chOff x="8339" y="9091"/>
              <a:chExt cx="1107" cy="1075"/>
            </a:xfrm>
          </p:grpSpPr>
          <p:sp>
            <p:nvSpPr>
              <p:cNvPr id="16" name="Oval 15"/>
              <p:cNvSpPr>
                <a:spLocks noChangeArrowheads="1"/>
              </p:cNvSpPr>
              <p:nvPr/>
            </p:nvSpPr>
            <p:spPr bwMode="auto">
              <a:xfrm>
                <a:off x="8339" y="9091"/>
                <a:ext cx="1107" cy="107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17" name="AutoShape 4869"/>
              <p:cNvCxnSpPr>
                <a:cxnSpLocks noChangeShapeType="1"/>
              </p:cNvCxnSpPr>
              <p:nvPr/>
            </p:nvCxnSpPr>
            <p:spPr bwMode="auto">
              <a:xfrm>
                <a:off x="8522" y="9241"/>
                <a:ext cx="741" cy="79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870"/>
              <p:cNvCxnSpPr>
                <a:cxnSpLocks noChangeShapeType="1"/>
              </p:cNvCxnSpPr>
              <p:nvPr/>
            </p:nvCxnSpPr>
            <p:spPr bwMode="auto">
              <a:xfrm flipH="1">
                <a:off x="8522" y="9241"/>
                <a:ext cx="741" cy="79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3" name="Group 12"/>
            <p:cNvGrpSpPr>
              <a:grpSpLocks/>
            </p:cNvGrpSpPr>
            <p:nvPr/>
          </p:nvGrpSpPr>
          <p:grpSpPr bwMode="auto">
            <a:xfrm>
              <a:off x="6727" y="9521"/>
              <a:ext cx="1108" cy="547"/>
              <a:chOff x="6726" y="10525"/>
              <a:chExt cx="1108" cy="535"/>
            </a:xfrm>
          </p:grpSpPr>
          <p:sp>
            <p:nvSpPr>
              <p:cNvPr id="14" name="Arc 4886"/>
              <p:cNvSpPr>
                <a:spLocks/>
              </p:cNvSpPr>
              <p:nvPr/>
            </p:nvSpPr>
            <p:spPr bwMode="auto">
              <a:xfrm flipV="1">
                <a:off x="6726" y="10526"/>
                <a:ext cx="1106" cy="534"/>
              </a:xfrm>
              <a:custGeom>
                <a:avLst/>
                <a:gdLst>
                  <a:gd name="G0" fmla="+- 21600 0 0"/>
                  <a:gd name="G1" fmla="+- 21600 0 0"/>
                  <a:gd name="G2" fmla="+- 21600 0 0"/>
                  <a:gd name="T0" fmla="*/ 0 w 43200"/>
                  <a:gd name="T1" fmla="*/ 21640 h 21640"/>
                  <a:gd name="T2" fmla="*/ 43200 w 43200"/>
                  <a:gd name="T3" fmla="*/ 21600 h 21640"/>
                  <a:gd name="T4" fmla="*/ 21600 w 43200"/>
                  <a:gd name="T5" fmla="*/ 21600 h 21640"/>
                </a:gdLst>
                <a:ahLst/>
                <a:cxnLst>
                  <a:cxn ang="0">
                    <a:pos x="T0" y="T1"/>
                  </a:cxn>
                  <a:cxn ang="0">
                    <a:pos x="T2" y="T3"/>
                  </a:cxn>
                  <a:cxn ang="0">
                    <a:pos x="T4" y="T5"/>
                  </a:cxn>
                </a:cxnLst>
                <a:rect l="0" t="0" r="r" b="b"/>
                <a:pathLst>
                  <a:path w="43200" h="21640" fill="none" extrusionOk="0">
                    <a:moveTo>
                      <a:pt x="0" y="21639"/>
                    </a:moveTo>
                    <a:cubicBezTo>
                      <a:pt x="0" y="21626"/>
                      <a:pt x="0" y="21613"/>
                      <a:pt x="0" y="21600"/>
                    </a:cubicBezTo>
                    <a:cubicBezTo>
                      <a:pt x="0" y="9670"/>
                      <a:pt x="9670" y="0"/>
                      <a:pt x="21600" y="0"/>
                    </a:cubicBezTo>
                    <a:cubicBezTo>
                      <a:pt x="33529" y="-1"/>
                      <a:pt x="43199" y="9670"/>
                      <a:pt x="43200" y="21599"/>
                    </a:cubicBezTo>
                  </a:path>
                  <a:path w="43200" h="21640" stroke="0" extrusionOk="0">
                    <a:moveTo>
                      <a:pt x="0" y="21639"/>
                    </a:moveTo>
                    <a:cubicBezTo>
                      <a:pt x="0" y="21626"/>
                      <a:pt x="0" y="21613"/>
                      <a:pt x="0" y="21600"/>
                    </a:cubicBezTo>
                    <a:cubicBezTo>
                      <a:pt x="0" y="9670"/>
                      <a:pt x="9670" y="0"/>
                      <a:pt x="21600" y="0"/>
                    </a:cubicBezTo>
                    <a:cubicBezTo>
                      <a:pt x="33529" y="-1"/>
                      <a:pt x="43199" y="9670"/>
                      <a:pt x="43200" y="21599"/>
                    </a:cubicBezTo>
                    <a:lnTo>
                      <a:pt x="21600" y="21600"/>
                    </a:lnTo>
                    <a:close/>
                  </a:path>
                </a:pathLst>
              </a:custGeom>
              <a:solidFill>
                <a:srgbClr val="000000"/>
              </a:soli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15" name="AutoShape 4887"/>
              <p:cNvCxnSpPr>
                <a:cxnSpLocks noChangeShapeType="1"/>
              </p:cNvCxnSpPr>
              <p:nvPr/>
            </p:nvCxnSpPr>
            <p:spPr bwMode="auto">
              <a:xfrm>
                <a:off x="6727" y="10525"/>
                <a:ext cx="1107" cy="0"/>
              </a:xfrm>
              <a:prstGeom prst="straightConnector1">
                <a:avLst/>
              </a:prstGeom>
              <a:noFill/>
              <a:ln w="9525">
                <a:solidFill>
                  <a:schemeClr val="tx1">
                    <a:lumMod val="100000"/>
                    <a:lumOff val="0"/>
                  </a:schemeClr>
                </a:solidFill>
                <a:round/>
                <a:headEnd/>
                <a:tailEnd/>
              </a:ln>
              <a:extLst>
                <a:ext uri="{909E8E84-426E-40DD-AFC4-6F175D3DCCD1}">
                  <a14:hiddenFill xmlns:a14="http://schemas.microsoft.com/office/drawing/2010/main">
                    <a:noFill/>
                  </a14:hiddenFill>
                </a:ext>
              </a:extLst>
            </p:spPr>
          </p:cxnSp>
        </p:grpSp>
      </p:grpSp>
      <p:grpSp>
        <p:nvGrpSpPr>
          <p:cNvPr id="23" name="Group 22"/>
          <p:cNvGrpSpPr>
            <a:grpSpLocks/>
          </p:cNvGrpSpPr>
          <p:nvPr/>
        </p:nvGrpSpPr>
        <p:grpSpPr bwMode="auto">
          <a:xfrm>
            <a:off x="5850255" y="4038600"/>
            <a:ext cx="702945" cy="682625"/>
            <a:chOff x="8339" y="9091"/>
            <a:chExt cx="1107" cy="1075"/>
          </a:xfrm>
          <a:gradFill>
            <a:gsLst>
              <a:gs pos="0">
                <a:srgbClr val="CC3300"/>
              </a:gs>
              <a:gs pos="50000">
                <a:srgbClr val="FF6600"/>
              </a:gs>
              <a:gs pos="100000">
                <a:schemeClr val="accent1">
                  <a:tint val="23500"/>
                  <a:satMod val="160000"/>
                </a:schemeClr>
              </a:gs>
            </a:gsLst>
            <a:lin ang="5400000" scaled="0"/>
          </a:gradFill>
        </p:grpSpPr>
        <p:sp>
          <p:nvSpPr>
            <p:cNvPr id="24" name="Oval 23"/>
            <p:cNvSpPr>
              <a:spLocks noChangeArrowheads="1"/>
            </p:cNvSpPr>
            <p:nvPr/>
          </p:nvSpPr>
          <p:spPr bwMode="auto">
            <a:xfrm>
              <a:off x="8339" y="9091"/>
              <a:ext cx="1107" cy="1075"/>
            </a:xfrm>
            <a:prstGeom prst="ellipse">
              <a:avLst/>
            </a:prstGeom>
            <a:gradFill flip="none" rotWithShape="1">
              <a:gsLst>
                <a:gs pos="0">
                  <a:srgbClr val="002060"/>
                </a:gs>
                <a:gs pos="21001">
                  <a:srgbClr val="0819FB"/>
                </a:gs>
                <a:gs pos="35001">
                  <a:srgbClr val="1A8D48"/>
                </a:gs>
                <a:gs pos="52000">
                  <a:srgbClr val="FFC000"/>
                </a:gs>
                <a:gs pos="73000">
                  <a:srgbClr val="EE3F17"/>
                </a:gs>
                <a:gs pos="88000">
                  <a:srgbClr val="002060"/>
                </a:gs>
                <a:gs pos="100000">
                  <a:srgbClr val="002060"/>
                </a:gs>
              </a:gsLst>
              <a:path path="circle">
                <a:fillToRect l="100000" t="100000"/>
              </a:path>
              <a:tileRect r="-100000" b="-100000"/>
            </a:gradFill>
            <a:ln w="952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25" name="AutoShape 4897"/>
            <p:cNvCxnSpPr>
              <a:cxnSpLocks noChangeShapeType="1"/>
            </p:cNvCxnSpPr>
            <p:nvPr/>
          </p:nvCxnSpPr>
          <p:spPr bwMode="auto">
            <a:xfrm>
              <a:off x="8522" y="9241"/>
              <a:ext cx="741" cy="792"/>
            </a:xfrm>
            <a:prstGeom prst="straightConnector1">
              <a:avLst/>
            </a:prstGeom>
            <a:grpFill/>
            <a:ln w="9525">
              <a:solidFill>
                <a:srgbClr val="000000"/>
              </a:solidFill>
              <a:round/>
              <a:headEnd/>
              <a:tailEnd/>
            </a:ln>
          </p:spPr>
        </p:cxnSp>
        <p:cxnSp>
          <p:nvCxnSpPr>
            <p:cNvPr id="26" name="AutoShape 4898"/>
            <p:cNvCxnSpPr>
              <a:cxnSpLocks noChangeShapeType="1"/>
            </p:cNvCxnSpPr>
            <p:nvPr/>
          </p:nvCxnSpPr>
          <p:spPr bwMode="auto">
            <a:xfrm flipH="1">
              <a:off x="8522" y="9241"/>
              <a:ext cx="741" cy="792"/>
            </a:xfrm>
            <a:prstGeom prst="straightConnector1">
              <a:avLst/>
            </a:prstGeom>
            <a:grpFill/>
            <a:ln w="9525">
              <a:solidFill>
                <a:srgbClr val="000000"/>
              </a:solidFill>
              <a:round/>
              <a:headEnd/>
              <a:tailEnd/>
            </a:ln>
          </p:spPr>
        </p:cxnSp>
      </p:grpSp>
      <p:sp>
        <p:nvSpPr>
          <p:cNvPr id="27" name="TextBox 26"/>
          <p:cNvSpPr txBox="1"/>
          <p:nvPr/>
        </p:nvSpPr>
        <p:spPr>
          <a:xfrm>
            <a:off x="838200" y="4724400"/>
            <a:ext cx="1552028" cy="461665"/>
          </a:xfrm>
          <a:prstGeom prst="rect">
            <a:avLst/>
          </a:prstGeom>
          <a:noFill/>
        </p:spPr>
        <p:txBody>
          <a:bodyPr wrap="none" rtlCol="0">
            <a:spAutoFit/>
          </a:bodyPr>
          <a:lstStyle/>
          <a:p>
            <a:r>
              <a:rPr lang="en-US" sz="1200" dirty="0"/>
              <a:t>before adding sample </a:t>
            </a:r>
          </a:p>
          <a:p>
            <a:r>
              <a:rPr lang="en-US" sz="1200" dirty="0"/>
              <a:t>to </a:t>
            </a:r>
            <a:r>
              <a:rPr lang="en-US" sz="1200" dirty="0" err="1" smtClean="0"/>
              <a:t>refractometer</a:t>
            </a:r>
            <a:endParaRPr lang="en-US" sz="1200"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2455" y="3733797"/>
            <a:ext cx="992380" cy="16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2266846" y="4724400"/>
            <a:ext cx="1619354" cy="461665"/>
          </a:xfrm>
          <a:prstGeom prst="rect">
            <a:avLst/>
          </a:prstGeom>
          <a:noFill/>
        </p:spPr>
        <p:txBody>
          <a:bodyPr wrap="none" rtlCol="0">
            <a:spAutoFit/>
          </a:bodyPr>
          <a:lstStyle/>
          <a:p>
            <a:r>
              <a:rPr lang="en-US" sz="1200" dirty="0"/>
              <a:t>after adding sample </a:t>
            </a:r>
          </a:p>
          <a:p>
            <a:r>
              <a:rPr lang="en-US" sz="1200" dirty="0"/>
              <a:t>to </a:t>
            </a:r>
            <a:r>
              <a:rPr lang="en-US" sz="1200" dirty="0" err="1"/>
              <a:t>refractometer</a:t>
            </a:r>
            <a:r>
              <a:rPr lang="en-US" sz="1200" dirty="0"/>
              <a:t> (ideal</a:t>
            </a:r>
            <a:r>
              <a:rPr lang="en-US" sz="1200" dirty="0" smtClean="0"/>
              <a:t>)</a:t>
            </a:r>
            <a:endParaRPr lang="en-US" sz="1200" dirty="0"/>
          </a:p>
        </p:txBody>
      </p:sp>
      <p:sp>
        <p:nvSpPr>
          <p:cNvPr id="31" name="TextBox 30"/>
          <p:cNvSpPr txBox="1"/>
          <p:nvPr/>
        </p:nvSpPr>
        <p:spPr>
          <a:xfrm>
            <a:off x="3733800" y="4078069"/>
            <a:ext cx="1941557" cy="646331"/>
          </a:xfrm>
          <a:prstGeom prst="rect">
            <a:avLst/>
          </a:prstGeom>
          <a:noFill/>
        </p:spPr>
        <p:txBody>
          <a:bodyPr wrap="none" rtlCol="0">
            <a:spAutoFit/>
          </a:bodyPr>
          <a:lstStyle/>
          <a:p>
            <a:r>
              <a:rPr lang="en-US" sz="1200" dirty="0"/>
              <a:t>Adjust the height of the </a:t>
            </a:r>
            <a:r>
              <a:rPr lang="en-US" sz="1200" dirty="0" smtClean="0"/>
              <a:t/>
            </a:r>
            <a:br>
              <a:rPr lang="en-US" sz="1200" dirty="0" smtClean="0"/>
            </a:br>
            <a:r>
              <a:rPr lang="en-US" sz="1200" dirty="0" smtClean="0"/>
              <a:t>dark </a:t>
            </a:r>
            <a:r>
              <a:rPr lang="en-US" sz="1200" dirty="0"/>
              <a:t>field </a:t>
            </a:r>
            <a:r>
              <a:rPr lang="en-US" sz="1200" dirty="0" smtClean="0"/>
              <a:t>so </a:t>
            </a:r>
            <a:r>
              <a:rPr lang="en-US" sz="1200" dirty="0"/>
              <a:t>that the </a:t>
            </a:r>
            <a:r>
              <a:rPr lang="en-US" sz="1200" dirty="0" smtClean="0"/>
              <a:t>edge</a:t>
            </a:r>
            <a:br>
              <a:rPr lang="en-US" sz="1200" dirty="0" smtClean="0"/>
            </a:br>
            <a:r>
              <a:rPr lang="en-US" sz="1200" dirty="0" smtClean="0"/>
              <a:t>intersects </a:t>
            </a:r>
            <a:r>
              <a:rPr lang="en-US" sz="1200" dirty="0"/>
              <a:t>with the </a:t>
            </a:r>
            <a:r>
              <a:rPr lang="en-US" sz="1200" dirty="0" smtClean="0"/>
              <a:t>crosshair</a:t>
            </a:r>
            <a:endParaRPr lang="en-US" sz="1200" dirty="0"/>
          </a:p>
        </p:txBody>
      </p:sp>
      <p:sp>
        <p:nvSpPr>
          <p:cNvPr id="8192" name="TextBox 8191"/>
          <p:cNvSpPr txBox="1"/>
          <p:nvPr/>
        </p:nvSpPr>
        <p:spPr>
          <a:xfrm>
            <a:off x="5509039" y="4724400"/>
            <a:ext cx="1729961" cy="461665"/>
          </a:xfrm>
          <a:prstGeom prst="rect">
            <a:avLst/>
          </a:prstGeom>
          <a:noFill/>
        </p:spPr>
        <p:txBody>
          <a:bodyPr wrap="none" rtlCol="0">
            <a:spAutoFit/>
          </a:bodyPr>
          <a:lstStyle/>
          <a:p>
            <a:r>
              <a:rPr lang="en-US" sz="1200" dirty="0">
                <a:solidFill>
                  <a:srgbClr val="FF0000"/>
                </a:solidFill>
              </a:rPr>
              <a:t>after adding sample to </a:t>
            </a:r>
            <a:r>
              <a:rPr lang="en-US" sz="1200" dirty="0" smtClean="0">
                <a:solidFill>
                  <a:srgbClr val="FF0000"/>
                </a:solidFill>
              </a:rPr>
              <a:t/>
            </a:r>
            <a:br>
              <a:rPr lang="en-US" sz="1200" dirty="0" smtClean="0">
                <a:solidFill>
                  <a:srgbClr val="FF0000"/>
                </a:solidFill>
              </a:rPr>
            </a:br>
            <a:r>
              <a:rPr lang="en-US" sz="1200" dirty="0" err="1" smtClean="0">
                <a:solidFill>
                  <a:srgbClr val="FF0000"/>
                </a:solidFill>
              </a:rPr>
              <a:t>refractometer</a:t>
            </a:r>
            <a:r>
              <a:rPr lang="en-US" sz="1200" dirty="0" smtClean="0">
                <a:solidFill>
                  <a:srgbClr val="FF0000"/>
                </a:solidFill>
              </a:rPr>
              <a:t> </a:t>
            </a:r>
            <a:r>
              <a:rPr lang="en-US" sz="1200" dirty="0">
                <a:solidFill>
                  <a:srgbClr val="FF0000"/>
                </a:solidFill>
              </a:rPr>
              <a:t>(non ideal</a:t>
            </a:r>
            <a:r>
              <a:rPr lang="en-US" sz="1200" dirty="0" smtClean="0">
                <a:solidFill>
                  <a:srgbClr val="FF0000"/>
                </a:solidFill>
              </a:rPr>
              <a:t>)</a:t>
            </a:r>
            <a:endParaRPr lang="en-US" sz="1200" dirty="0">
              <a:solidFill>
                <a:srgbClr val="FF0000"/>
              </a:solidFill>
            </a:endParaRPr>
          </a:p>
        </p:txBody>
      </p:sp>
      <p:cxnSp>
        <p:nvCxnSpPr>
          <p:cNvPr id="34" name="AutoShape 4893"/>
          <p:cNvCxnSpPr>
            <a:cxnSpLocks noChangeShapeType="1"/>
          </p:cNvCxnSpPr>
          <p:nvPr/>
        </p:nvCxnSpPr>
        <p:spPr bwMode="auto">
          <a:xfrm flipH="1">
            <a:off x="3391535" y="4418965"/>
            <a:ext cx="367665" cy="6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 name="AutoShape 4893"/>
          <p:cNvCxnSpPr>
            <a:cxnSpLocks noChangeShapeType="1"/>
          </p:cNvCxnSpPr>
          <p:nvPr/>
        </p:nvCxnSpPr>
        <p:spPr bwMode="auto">
          <a:xfrm flipH="1">
            <a:off x="8471535" y="4799965"/>
            <a:ext cx="367665" cy="635"/>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pic>
        <p:nvPicPr>
          <p:cNvPr id="819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385" r="50000"/>
          <a:stretch/>
        </p:blipFill>
        <p:spPr bwMode="auto">
          <a:xfrm>
            <a:off x="2133600" y="5866532"/>
            <a:ext cx="3919624" cy="458068"/>
          </a:xfrm>
          <a:prstGeom prst="rect">
            <a:avLst/>
          </a:prstGeom>
          <a:solidFill>
            <a:schemeClr val="accent4">
              <a:lumMod val="40000"/>
              <a:lumOff val="60000"/>
            </a:schemeClr>
          </a:solidFill>
          <a:ln>
            <a:noFill/>
          </a:ln>
          <a:effectLst/>
        </p:spPr>
      </p:pic>
    </p:spTree>
    <p:extLst>
      <p:ext uri="{BB962C8B-B14F-4D97-AF65-F5344CB8AC3E}">
        <p14:creationId xmlns:p14="http://schemas.microsoft.com/office/powerpoint/2010/main" val="381437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195"/>
                                        </p:tgtEl>
                                        <p:attrNameLst>
                                          <p:attrName>style.visibility</p:attrName>
                                        </p:attrNameLst>
                                      </p:cBhvr>
                                      <p:to>
                                        <p:strVal val="visible"/>
                                      </p:to>
                                    </p:set>
                                    <p:animEffect transition="in" filter="barn(inVertical)">
                                      <p:cBhvr>
                                        <p:cTn id="23" dur="500"/>
                                        <p:tgtEl>
                                          <p:spTgt spid="819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arn(inVertical)">
                                      <p:cBhvr>
                                        <p:cTn id="44" dur="500"/>
                                        <p:tgtEl>
                                          <p:spTgt spid="2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par>
                                <p:cTn id="48" presetID="16" presetClass="entr" presetSubtype="21"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arn(inVertical)">
                                      <p:cBhvr>
                                        <p:cTn id="50" dur="500"/>
                                        <p:tgtEl>
                                          <p:spTgt spid="34"/>
                                        </p:tgtEl>
                                      </p:cBhvr>
                                    </p:animEffect>
                                  </p:childTnLst>
                                </p:cTn>
                              </p:par>
                              <p:par>
                                <p:cTn id="51" presetID="16" presetClass="entr" presetSubtype="21"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arn(inVertical)">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inVertical)">
                                      <p:cBhvr>
                                        <p:cTn id="58" dur="500"/>
                                        <p:tgtEl>
                                          <p:spTgt spid="23"/>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8192"/>
                                        </p:tgtEl>
                                        <p:attrNameLst>
                                          <p:attrName>style.visibility</p:attrName>
                                        </p:attrNameLst>
                                      </p:cBhvr>
                                      <p:to>
                                        <p:strVal val="visible"/>
                                      </p:to>
                                    </p:set>
                                    <p:animEffect transition="in" filter="barn(inVertical)">
                                      <p:cBhvr>
                                        <p:cTn id="61" dur="500"/>
                                        <p:tgtEl>
                                          <p:spTgt spid="819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2">
                                            <p:txEl>
                                              <p:pRg st="7" end="7"/>
                                            </p:txEl>
                                          </p:spTgt>
                                        </p:tgtEl>
                                        <p:attrNameLst>
                                          <p:attrName>style.visibility</p:attrName>
                                        </p:attrNameLst>
                                      </p:cBhvr>
                                      <p:to>
                                        <p:strVal val="visible"/>
                                      </p:to>
                                    </p:set>
                                    <p:animEffect transition="in" filter="barn(inVertical)">
                                      <p:cBhvr>
                                        <p:cTn id="66" dur="500"/>
                                        <p:tgtEl>
                                          <p:spTgt spid="2">
                                            <p:txEl>
                                              <p:pRg st="7" end="7"/>
                                            </p:txEl>
                                          </p:spTgt>
                                        </p:tgtEl>
                                      </p:cBhvr>
                                    </p:animEffect>
                                  </p:childTnLst>
                                </p:cTn>
                              </p:par>
                              <p:par>
                                <p:cTn id="67" presetID="16" presetClass="entr" presetSubtype="21" fill="hold" nodeType="withEffect">
                                  <p:stCondLst>
                                    <p:cond delay="0"/>
                                  </p:stCondLst>
                                  <p:childTnLst>
                                    <p:set>
                                      <p:cBhvr>
                                        <p:cTn id="68" dur="1" fill="hold">
                                          <p:stCondLst>
                                            <p:cond delay="0"/>
                                          </p:stCondLst>
                                        </p:cTn>
                                        <p:tgtEl>
                                          <p:spTgt spid="8197"/>
                                        </p:tgtEl>
                                        <p:attrNameLst>
                                          <p:attrName>style.visibility</p:attrName>
                                        </p:attrNameLst>
                                      </p:cBhvr>
                                      <p:to>
                                        <p:strVal val="visible"/>
                                      </p:to>
                                    </p:set>
                                    <p:animEffect transition="in" filter="barn(inVertical)">
                                      <p:cBhvr>
                                        <p:cTn id="69"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p:bldP spid="29" grpId="0"/>
      <p:bldP spid="31" grpId="0"/>
      <p:bldP spid="81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Characterization </a:t>
            </a:r>
            <a:r>
              <a:rPr lang="en-US" dirty="0" smtClean="0">
                <a:solidFill>
                  <a:srgbClr val="002060"/>
                </a:solidFill>
              </a:rPr>
              <a:t>III</a:t>
            </a:r>
            <a:endParaRPr lang="en-US" dirty="0"/>
          </a:p>
        </p:txBody>
      </p:sp>
      <p:sp>
        <p:nvSpPr>
          <p:cNvPr id="2" name="Content Placeholder 1"/>
          <p:cNvSpPr>
            <a:spLocks noGrp="1"/>
          </p:cNvSpPr>
          <p:nvPr>
            <p:ph idx="1"/>
          </p:nvPr>
        </p:nvSpPr>
        <p:spPr/>
        <p:txBody>
          <a:bodyPr/>
          <a:lstStyle/>
          <a:p>
            <a:r>
              <a:rPr lang="en-US" baseline="30000" dirty="0" smtClean="0"/>
              <a:t>1</a:t>
            </a:r>
            <a:r>
              <a:rPr lang="en-US" dirty="0" smtClean="0"/>
              <a:t>H-NMR spectrum for methyl benzoate</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63279483"/>
              </p:ext>
            </p:extLst>
          </p:nvPr>
        </p:nvGraphicFramePr>
        <p:xfrm>
          <a:off x="609600" y="2133600"/>
          <a:ext cx="3897808" cy="4114800"/>
        </p:xfrm>
        <a:graphic>
          <a:graphicData uri="http://schemas.openxmlformats.org/presentationml/2006/ole">
            <mc:AlternateContent xmlns:mc="http://schemas.openxmlformats.org/markup-compatibility/2006">
              <mc:Choice xmlns:v="urn:schemas-microsoft-com:vml" Requires="v">
                <p:oleObj spid="_x0000_s6551" name="ChemSketch" r:id="rId3" imgW="6873120" imgH="7257240" progId="ACD.ChemSketch.20">
                  <p:embed/>
                </p:oleObj>
              </mc:Choice>
              <mc:Fallback>
                <p:oleObj name="ChemSketch" r:id="rId3" imgW="6873120" imgH="7257240" progId="ACD.ChemSketch.20">
                  <p:embed/>
                  <p:pic>
                    <p:nvPicPr>
                      <p:cNvPr id="0" name=""/>
                      <p:cNvPicPr/>
                      <p:nvPr/>
                    </p:nvPicPr>
                    <p:blipFill>
                      <a:blip r:embed="rId4"/>
                      <a:stretch>
                        <a:fillRect/>
                      </a:stretch>
                    </p:blipFill>
                    <p:spPr>
                      <a:xfrm>
                        <a:off x="609600" y="2133600"/>
                        <a:ext cx="3897808" cy="4114800"/>
                      </a:xfrm>
                      <a:prstGeom prst="rect">
                        <a:avLst/>
                      </a:prstGeom>
                      <a:solidFill>
                        <a:schemeClr val="accent6">
                          <a:lumMod val="20000"/>
                          <a:lumOff val="80000"/>
                        </a:schemeClr>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7127340"/>
              </p:ext>
            </p:extLst>
          </p:nvPr>
        </p:nvGraphicFramePr>
        <p:xfrm>
          <a:off x="4571999" y="2133600"/>
          <a:ext cx="3904238" cy="4114800"/>
        </p:xfrm>
        <a:graphic>
          <a:graphicData uri="http://schemas.openxmlformats.org/presentationml/2006/ole">
            <mc:AlternateContent xmlns:mc="http://schemas.openxmlformats.org/markup-compatibility/2006">
              <mc:Choice xmlns:v="urn:schemas-microsoft-com:vml" Requires="v">
                <p:oleObj spid="_x0000_s6552" name="ChemSketch" r:id="rId5" imgW="6873120" imgH="7245000" progId="ACD.ChemSketch.20">
                  <p:embed/>
                </p:oleObj>
              </mc:Choice>
              <mc:Fallback>
                <p:oleObj name="ChemSketch" r:id="rId5" imgW="6873120" imgH="7245000" progId="ACD.ChemSketch.20">
                  <p:embed/>
                  <p:pic>
                    <p:nvPicPr>
                      <p:cNvPr id="0" name=""/>
                      <p:cNvPicPr/>
                      <p:nvPr/>
                    </p:nvPicPr>
                    <p:blipFill>
                      <a:blip r:embed="rId6"/>
                      <a:stretch>
                        <a:fillRect/>
                      </a:stretch>
                    </p:blipFill>
                    <p:spPr>
                      <a:xfrm>
                        <a:off x="4571999" y="2133600"/>
                        <a:ext cx="3904238" cy="4114800"/>
                      </a:xfrm>
                      <a:prstGeom prst="rect">
                        <a:avLst/>
                      </a:prstGeom>
                      <a:solidFill>
                        <a:schemeClr val="accent6">
                          <a:lumMod val="40000"/>
                          <a:lumOff val="60000"/>
                        </a:schemeClr>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2629111"/>
              </p:ext>
            </p:extLst>
          </p:nvPr>
        </p:nvGraphicFramePr>
        <p:xfrm>
          <a:off x="912384" y="2203332"/>
          <a:ext cx="1602216" cy="1073268"/>
        </p:xfrm>
        <a:graphic>
          <a:graphicData uri="http://schemas.openxmlformats.org/presentationml/2006/ole">
            <mc:AlternateContent xmlns:mc="http://schemas.openxmlformats.org/markup-compatibility/2006">
              <mc:Choice xmlns:v="urn:schemas-microsoft-com:vml" Requires="v">
                <p:oleObj spid="_x0000_s6553" name="ChemSketch" r:id="rId7" imgW="2288880" imgH="1533240" progId="ACD.ChemSketch.20">
                  <p:embed/>
                </p:oleObj>
              </mc:Choice>
              <mc:Fallback>
                <p:oleObj name="ChemSketch" r:id="rId7" imgW="2288880" imgH="1533240" progId="ACD.ChemSketch.20">
                  <p:embed/>
                  <p:pic>
                    <p:nvPicPr>
                      <p:cNvPr id="0" name=""/>
                      <p:cNvPicPr/>
                      <p:nvPr/>
                    </p:nvPicPr>
                    <p:blipFill>
                      <a:blip r:embed="rId8"/>
                      <a:stretch>
                        <a:fillRect/>
                      </a:stretch>
                    </p:blipFill>
                    <p:spPr>
                      <a:xfrm>
                        <a:off x="912384" y="2203332"/>
                        <a:ext cx="1602216" cy="1073268"/>
                      </a:xfrm>
                      <a:prstGeom prst="rect">
                        <a:avLst/>
                      </a:prstGeom>
                    </p:spPr>
                  </p:pic>
                </p:oleObj>
              </mc:Fallback>
            </mc:AlternateContent>
          </a:graphicData>
        </a:graphic>
      </p:graphicFrame>
      <p:sp>
        <p:nvSpPr>
          <p:cNvPr id="7" name="TextBox 6"/>
          <p:cNvSpPr txBox="1"/>
          <p:nvPr/>
        </p:nvSpPr>
        <p:spPr>
          <a:xfrm>
            <a:off x="2895600" y="2856131"/>
            <a:ext cx="748923" cy="646331"/>
          </a:xfrm>
          <a:prstGeom prst="rect">
            <a:avLst/>
          </a:prstGeom>
          <a:noFill/>
        </p:spPr>
        <p:txBody>
          <a:bodyPr wrap="none" rtlCol="0">
            <a:spAutoFit/>
          </a:bodyPr>
          <a:lstStyle/>
          <a:p>
            <a:r>
              <a:rPr lang="en-US" dirty="0" smtClean="0">
                <a:solidFill>
                  <a:srgbClr val="008000"/>
                </a:solidFill>
              </a:rPr>
              <a:t>s, 3H</a:t>
            </a:r>
            <a:br>
              <a:rPr lang="en-US" dirty="0" smtClean="0">
                <a:solidFill>
                  <a:srgbClr val="008000"/>
                </a:solidFill>
              </a:rPr>
            </a:br>
            <a:r>
              <a:rPr lang="en-US" dirty="0" smtClean="0">
                <a:solidFill>
                  <a:srgbClr val="008000"/>
                </a:solidFill>
              </a:rPr>
              <a:t>OCH</a:t>
            </a:r>
            <a:r>
              <a:rPr lang="en-US" baseline="-25000" dirty="0" smtClean="0">
                <a:solidFill>
                  <a:srgbClr val="008000"/>
                </a:solidFill>
              </a:rPr>
              <a:t>3</a:t>
            </a:r>
            <a:endParaRPr lang="en-US" baseline="-25000" dirty="0">
              <a:solidFill>
                <a:srgbClr val="008000"/>
              </a:solidFill>
            </a:endParaRPr>
          </a:p>
        </p:txBody>
      </p:sp>
      <p:sp>
        <p:nvSpPr>
          <p:cNvPr id="8" name="TextBox 7"/>
          <p:cNvSpPr txBox="1"/>
          <p:nvPr/>
        </p:nvSpPr>
        <p:spPr>
          <a:xfrm>
            <a:off x="5562600" y="2209800"/>
            <a:ext cx="697627" cy="646331"/>
          </a:xfrm>
          <a:prstGeom prst="rect">
            <a:avLst/>
          </a:prstGeom>
          <a:noFill/>
        </p:spPr>
        <p:txBody>
          <a:bodyPr wrap="none" rtlCol="0">
            <a:spAutoFit/>
          </a:bodyPr>
          <a:lstStyle/>
          <a:p>
            <a:r>
              <a:rPr lang="en-US" dirty="0" smtClean="0">
                <a:solidFill>
                  <a:srgbClr val="002060"/>
                </a:solidFill>
              </a:rPr>
              <a:t>d, 2H</a:t>
            </a:r>
          </a:p>
          <a:p>
            <a:r>
              <a:rPr lang="en-US" dirty="0" smtClean="0">
                <a:solidFill>
                  <a:srgbClr val="002060"/>
                </a:solidFill>
              </a:rPr>
              <a:t>ortho</a:t>
            </a:r>
            <a:endParaRPr lang="en-US" dirty="0">
              <a:solidFill>
                <a:srgbClr val="002060"/>
              </a:solidFill>
            </a:endParaRPr>
          </a:p>
        </p:txBody>
      </p:sp>
      <p:sp>
        <p:nvSpPr>
          <p:cNvPr id="11" name="TextBox 10"/>
          <p:cNvSpPr txBox="1"/>
          <p:nvPr/>
        </p:nvSpPr>
        <p:spPr>
          <a:xfrm>
            <a:off x="6799889" y="3467753"/>
            <a:ext cx="646331" cy="646331"/>
          </a:xfrm>
          <a:prstGeom prst="rect">
            <a:avLst/>
          </a:prstGeom>
          <a:noFill/>
        </p:spPr>
        <p:txBody>
          <a:bodyPr wrap="none" rtlCol="0">
            <a:spAutoFit/>
          </a:bodyPr>
          <a:lstStyle/>
          <a:p>
            <a:r>
              <a:rPr lang="en-US" dirty="0" smtClean="0">
                <a:solidFill>
                  <a:srgbClr val="002060"/>
                </a:solidFill>
              </a:rPr>
              <a:t>t, 1H</a:t>
            </a:r>
          </a:p>
          <a:p>
            <a:r>
              <a:rPr lang="en-US" dirty="0" smtClean="0">
                <a:solidFill>
                  <a:srgbClr val="002060"/>
                </a:solidFill>
              </a:rPr>
              <a:t>para</a:t>
            </a:r>
            <a:endParaRPr lang="en-US" dirty="0">
              <a:solidFill>
                <a:srgbClr val="002060"/>
              </a:solidFill>
            </a:endParaRPr>
          </a:p>
        </p:txBody>
      </p:sp>
      <p:sp>
        <p:nvSpPr>
          <p:cNvPr id="12" name="TextBox 11"/>
          <p:cNvSpPr txBox="1"/>
          <p:nvPr/>
        </p:nvSpPr>
        <p:spPr>
          <a:xfrm>
            <a:off x="7477686" y="3112532"/>
            <a:ext cx="646331" cy="646331"/>
          </a:xfrm>
          <a:prstGeom prst="rect">
            <a:avLst/>
          </a:prstGeom>
          <a:noFill/>
        </p:spPr>
        <p:txBody>
          <a:bodyPr wrap="none" rtlCol="0">
            <a:spAutoFit/>
          </a:bodyPr>
          <a:lstStyle/>
          <a:p>
            <a:r>
              <a:rPr lang="en-US" dirty="0" smtClean="0">
                <a:solidFill>
                  <a:srgbClr val="002060"/>
                </a:solidFill>
              </a:rPr>
              <a:t>t, 2H</a:t>
            </a:r>
            <a:br>
              <a:rPr lang="en-US" dirty="0" smtClean="0">
                <a:solidFill>
                  <a:srgbClr val="002060"/>
                </a:solidFill>
              </a:rPr>
            </a:br>
            <a:r>
              <a:rPr lang="en-US" dirty="0" smtClean="0">
                <a:solidFill>
                  <a:srgbClr val="002060"/>
                </a:solidFill>
              </a:rPr>
              <a:t>meta</a:t>
            </a:r>
            <a:endParaRPr lang="en-US" dirty="0">
              <a:solidFill>
                <a:srgbClr val="002060"/>
              </a:solidFill>
            </a:endParaRPr>
          </a:p>
        </p:txBody>
      </p:sp>
    </p:spTree>
    <p:extLst>
      <p:ext uri="{BB962C8B-B14F-4D97-AF65-F5344CB8AC3E}">
        <p14:creationId xmlns:p14="http://schemas.microsoft.com/office/powerpoint/2010/main" val="12672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Characterization </a:t>
            </a:r>
            <a:r>
              <a:rPr lang="en-US" dirty="0" smtClean="0">
                <a:solidFill>
                  <a:srgbClr val="002060"/>
                </a:solidFill>
              </a:rPr>
              <a:t>IV</a:t>
            </a:r>
            <a:endParaRPr lang="en-US" dirty="0"/>
          </a:p>
        </p:txBody>
      </p:sp>
      <p:sp>
        <p:nvSpPr>
          <p:cNvPr id="2" name="Content Placeholder 1"/>
          <p:cNvSpPr>
            <a:spLocks noGrp="1"/>
          </p:cNvSpPr>
          <p:nvPr>
            <p:ph idx="1"/>
          </p:nvPr>
        </p:nvSpPr>
        <p:spPr/>
        <p:txBody>
          <a:bodyPr/>
          <a:lstStyle/>
          <a:p>
            <a:r>
              <a:rPr lang="en-US" baseline="30000" dirty="0" smtClean="0"/>
              <a:t>13</a:t>
            </a:r>
            <a:r>
              <a:rPr lang="en-US" dirty="0" smtClean="0"/>
              <a:t>C{</a:t>
            </a:r>
            <a:r>
              <a:rPr lang="en-US" baseline="30000" dirty="0" smtClean="0"/>
              <a:t>1</a:t>
            </a:r>
            <a:r>
              <a:rPr lang="en-US" dirty="0" smtClean="0"/>
              <a:t>H}-NMR </a:t>
            </a:r>
            <a:r>
              <a:rPr lang="en-US" dirty="0"/>
              <a:t>spectrum for methyl benzoate</a:t>
            </a:r>
          </a:p>
          <a:p>
            <a:endParaRPr lang="en-US" dirty="0"/>
          </a:p>
        </p:txBody>
      </p:sp>
      <p:graphicFrame>
        <p:nvGraphicFramePr>
          <p:cNvPr id="4" name="Object 3"/>
          <p:cNvGraphicFramePr>
            <a:graphicFrameLocks/>
          </p:cNvGraphicFramePr>
          <p:nvPr>
            <p:extLst>
              <p:ext uri="{D42A27DB-BD31-4B8C-83A1-F6EECF244321}">
                <p14:modId xmlns:p14="http://schemas.microsoft.com/office/powerpoint/2010/main" val="4177050568"/>
              </p:ext>
            </p:extLst>
          </p:nvPr>
        </p:nvGraphicFramePr>
        <p:xfrm>
          <a:off x="685800" y="2209800"/>
          <a:ext cx="4023360" cy="4114800"/>
        </p:xfrm>
        <a:graphic>
          <a:graphicData uri="http://schemas.openxmlformats.org/presentationml/2006/ole">
            <mc:AlternateContent xmlns:mc="http://schemas.openxmlformats.org/markup-compatibility/2006">
              <mc:Choice xmlns:v="urn:schemas-microsoft-com:vml" Requires="v">
                <p:oleObj spid="_x0000_s7558" name="ChemSketch" r:id="rId3" imgW="6873120" imgH="7236000" progId="ACD.ChemSketch.20">
                  <p:embed/>
                </p:oleObj>
              </mc:Choice>
              <mc:Fallback>
                <p:oleObj name="ChemSketch" r:id="rId3" imgW="6873120" imgH="7236000" progId="ACD.ChemSketch.20">
                  <p:embed/>
                  <p:pic>
                    <p:nvPicPr>
                      <p:cNvPr id="0" name=""/>
                      <p:cNvPicPr/>
                      <p:nvPr/>
                    </p:nvPicPr>
                    <p:blipFill>
                      <a:blip r:embed="rId4"/>
                      <a:stretch>
                        <a:fillRect/>
                      </a:stretch>
                    </p:blipFill>
                    <p:spPr>
                      <a:xfrm>
                        <a:off x="685800" y="2209800"/>
                        <a:ext cx="4023360" cy="4114800"/>
                      </a:xfrm>
                      <a:prstGeom prst="rect">
                        <a:avLst/>
                      </a:prstGeom>
                      <a:solidFill>
                        <a:schemeClr val="accent6">
                          <a:lumMod val="40000"/>
                          <a:lumOff val="60000"/>
                        </a:schemeClr>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3639569"/>
              </p:ext>
            </p:extLst>
          </p:nvPr>
        </p:nvGraphicFramePr>
        <p:xfrm>
          <a:off x="2590800" y="2362200"/>
          <a:ext cx="2031267" cy="1371600"/>
        </p:xfrm>
        <a:graphic>
          <a:graphicData uri="http://schemas.openxmlformats.org/presentationml/2006/ole">
            <mc:AlternateContent xmlns:mc="http://schemas.openxmlformats.org/markup-compatibility/2006">
              <mc:Choice xmlns:v="urn:schemas-microsoft-com:vml" Requires="v">
                <p:oleObj spid="_x0000_s7559" name="ChemSketch" r:id="rId5" imgW="2283120" imgH="1542240" progId="ACD.ChemSketch.20">
                  <p:embed/>
                </p:oleObj>
              </mc:Choice>
              <mc:Fallback>
                <p:oleObj name="ChemSketch" r:id="rId5" imgW="2283120" imgH="1542240" progId="ACD.ChemSketch.20">
                  <p:embed/>
                  <p:pic>
                    <p:nvPicPr>
                      <p:cNvPr id="0" name=""/>
                      <p:cNvPicPr/>
                      <p:nvPr/>
                    </p:nvPicPr>
                    <p:blipFill>
                      <a:blip r:embed="rId6"/>
                      <a:stretch>
                        <a:fillRect/>
                      </a:stretch>
                    </p:blipFill>
                    <p:spPr>
                      <a:xfrm>
                        <a:off x="2590800" y="2362200"/>
                        <a:ext cx="2031267" cy="1371600"/>
                      </a:xfrm>
                      <a:prstGeom prst="rect">
                        <a:avLst/>
                      </a:prstGeom>
                    </p:spPr>
                  </p:pic>
                </p:oleObj>
              </mc:Fallback>
            </mc:AlternateContent>
          </a:graphicData>
        </a:graphic>
      </p:graphicFrame>
      <p:pic>
        <p:nvPicPr>
          <p:cNvPr id="7198" name="Picture 3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209800"/>
            <a:ext cx="4023360" cy="4114800"/>
          </a:xfrm>
          <a:prstGeom prst="rect">
            <a:avLst/>
          </a:prstGeom>
          <a:gradFill>
            <a:gsLst>
              <a:gs pos="0">
                <a:schemeClr val="accent5">
                  <a:lumMod val="60000"/>
                  <a:lumOff val="40000"/>
                </a:schemeClr>
              </a:gs>
              <a:gs pos="50000">
                <a:schemeClr val="accent5">
                  <a:lumMod val="20000"/>
                  <a:lumOff val="80000"/>
                </a:schemeClr>
              </a:gs>
              <a:gs pos="100000">
                <a:schemeClr val="accent1">
                  <a:tint val="23500"/>
                  <a:satMod val="160000"/>
                </a:schemeClr>
              </a:gs>
            </a:gsLst>
            <a:lin ang="5400000" scaled="0"/>
          </a:gradFill>
          <a:ln>
            <a:noFill/>
          </a:ln>
          <a:effectLst/>
        </p:spPr>
      </p:pic>
      <p:graphicFrame>
        <p:nvGraphicFramePr>
          <p:cNvPr id="6" name="Object 5"/>
          <p:cNvGraphicFramePr>
            <a:graphicFrameLocks noChangeAspect="1"/>
          </p:cNvGraphicFramePr>
          <p:nvPr>
            <p:extLst>
              <p:ext uri="{D42A27DB-BD31-4B8C-83A1-F6EECF244321}">
                <p14:modId xmlns:p14="http://schemas.microsoft.com/office/powerpoint/2010/main" val="3660536731"/>
              </p:ext>
            </p:extLst>
          </p:nvPr>
        </p:nvGraphicFramePr>
        <p:xfrm>
          <a:off x="7086600" y="2286000"/>
          <a:ext cx="1626782" cy="1371600"/>
        </p:xfrm>
        <a:graphic>
          <a:graphicData uri="http://schemas.openxmlformats.org/presentationml/2006/ole">
            <mc:AlternateContent xmlns:mc="http://schemas.openxmlformats.org/markup-compatibility/2006">
              <mc:Choice xmlns:v="urn:schemas-microsoft-com:vml" Requires="v">
                <p:oleObj spid="_x0000_s7560" name="ChemSketch" r:id="rId8" imgW="2267640" imgH="1911240" progId="ACD.ChemSketch.20">
                  <p:embed/>
                </p:oleObj>
              </mc:Choice>
              <mc:Fallback>
                <p:oleObj name="ChemSketch" r:id="rId8" imgW="2267640" imgH="1911240" progId="ACD.ChemSketch.20">
                  <p:embed/>
                  <p:pic>
                    <p:nvPicPr>
                      <p:cNvPr id="0" name=""/>
                      <p:cNvPicPr/>
                      <p:nvPr/>
                    </p:nvPicPr>
                    <p:blipFill>
                      <a:blip r:embed="rId9"/>
                      <a:stretch>
                        <a:fillRect/>
                      </a:stretch>
                    </p:blipFill>
                    <p:spPr>
                      <a:xfrm>
                        <a:off x="7086600" y="2286000"/>
                        <a:ext cx="1626782" cy="1371600"/>
                      </a:xfrm>
                      <a:prstGeom prst="rect">
                        <a:avLst/>
                      </a:prstGeom>
                    </p:spPr>
                  </p:pic>
                </p:oleObj>
              </mc:Fallback>
            </mc:AlternateContent>
          </a:graphicData>
        </a:graphic>
      </p:graphicFrame>
    </p:spTree>
    <p:extLst>
      <p:ext uri="{BB962C8B-B14F-4D97-AF65-F5344CB8AC3E}">
        <p14:creationId xmlns:p14="http://schemas.microsoft.com/office/powerpoint/2010/main" val="36200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198"/>
                                        </p:tgtEl>
                                        <p:attrNameLst>
                                          <p:attrName>style.visibility</p:attrName>
                                        </p:attrNameLst>
                                      </p:cBhvr>
                                      <p:to>
                                        <p:strVal val="visible"/>
                                      </p:to>
                                    </p:set>
                                    <p:animEffect transition="in" filter="barn(inVertical)">
                                      <p:cBhvr>
                                        <p:cTn id="15" dur="500"/>
                                        <p:tgtEl>
                                          <p:spTgt spid="7198"/>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1219200"/>
          </a:xfrm>
        </p:spPr>
        <p:txBody>
          <a:bodyPr/>
          <a:lstStyle/>
          <a:p>
            <a:pPr algn="ctr"/>
            <a:r>
              <a:rPr lang="en-US" dirty="0" smtClean="0">
                <a:solidFill>
                  <a:srgbClr val="002060"/>
                </a:solidFill>
              </a:rPr>
              <a:t>Introduction </a:t>
            </a:r>
            <a:endParaRPr lang="en-US" dirty="0">
              <a:solidFill>
                <a:srgbClr val="002060"/>
              </a:solidFill>
            </a:endParaRPr>
          </a:p>
        </p:txBody>
      </p:sp>
      <p:sp>
        <p:nvSpPr>
          <p:cNvPr id="2" name="Content Placeholder 1"/>
          <p:cNvSpPr>
            <a:spLocks noGrp="1"/>
          </p:cNvSpPr>
          <p:nvPr>
            <p:ph idx="1"/>
          </p:nvPr>
        </p:nvSpPr>
        <p:spPr>
          <a:xfrm>
            <a:off x="457200" y="1524000"/>
            <a:ext cx="8458200" cy="4724400"/>
          </a:xfrm>
        </p:spPr>
        <p:txBody>
          <a:bodyPr>
            <a:noAutofit/>
          </a:bodyPr>
          <a:lstStyle/>
          <a:p>
            <a:r>
              <a:rPr lang="en-US" sz="1800" dirty="0" smtClean="0"/>
              <a:t>Many </a:t>
            </a:r>
            <a:r>
              <a:rPr lang="en-US" sz="1800" dirty="0"/>
              <a:t>esters have pleasant odors and </a:t>
            </a:r>
            <a:r>
              <a:rPr lang="en-US" sz="1800" dirty="0" smtClean="0"/>
              <a:t>some of them can </a:t>
            </a:r>
            <a:r>
              <a:rPr lang="en-US" sz="1800" dirty="0"/>
              <a:t>be found in nature </a:t>
            </a:r>
            <a:r>
              <a:rPr lang="en-US" sz="1800" dirty="0" smtClean="0"/>
              <a:t> </a:t>
            </a:r>
          </a:p>
          <a:p>
            <a:endParaRPr lang="en-US" sz="1800" dirty="0" smtClean="0"/>
          </a:p>
          <a:p>
            <a:endParaRPr lang="en-US" sz="1800" dirty="0"/>
          </a:p>
          <a:p>
            <a:endParaRPr lang="en-US" sz="1800" dirty="0" smtClean="0"/>
          </a:p>
          <a:p>
            <a:endParaRPr lang="en-US" sz="1800" dirty="0" smtClean="0"/>
          </a:p>
          <a:p>
            <a:endParaRPr lang="en-US" sz="1800" dirty="0" smtClean="0"/>
          </a:p>
          <a:p>
            <a:endParaRPr lang="en-US" sz="1800" dirty="0"/>
          </a:p>
          <a:p>
            <a:endParaRPr lang="en-US" sz="1800" dirty="0" smtClean="0"/>
          </a:p>
          <a:p>
            <a:r>
              <a:rPr lang="en-US" sz="1800" dirty="0" smtClean="0"/>
              <a:t>Esters </a:t>
            </a:r>
            <a:r>
              <a:rPr lang="en-US" sz="1800" dirty="0"/>
              <a:t>are often used </a:t>
            </a:r>
            <a:r>
              <a:rPr lang="en-US" sz="1800" dirty="0" smtClean="0"/>
              <a:t>in </a:t>
            </a:r>
            <a:r>
              <a:rPr lang="en-US" sz="1800" dirty="0"/>
              <a:t>fragrances or flavoring agents due to their </a:t>
            </a:r>
            <a:r>
              <a:rPr lang="en-US" sz="1800" dirty="0" err="1"/>
              <a:t>organoleptics</a:t>
            </a:r>
            <a:r>
              <a:rPr lang="en-US" sz="1800" dirty="0"/>
              <a:t> </a:t>
            </a:r>
            <a:r>
              <a:rPr lang="en-US" sz="1800" dirty="0" smtClean="0"/>
              <a:t>properties</a:t>
            </a:r>
          </a:p>
          <a:p>
            <a:r>
              <a:rPr lang="en-US" sz="1800" dirty="0" smtClean="0"/>
              <a:t>Some esters are used as sex pheromones i.e., isopropyl </a:t>
            </a:r>
            <a:r>
              <a:rPr lang="en-US" sz="1800" dirty="0" err="1" smtClean="0"/>
              <a:t>dodecenoates</a:t>
            </a:r>
            <a:r>
              <a:rPr lang="en-US" sz="1800" dirty="0" smtClean="0"/>
              <a:t> </a:t>
            </a:r>
            <a:br>
              <a:rPr lang="en-US" sz="1800" dirty="0" smtClean="0"/>
            </a:br>
            <a:r>
              <a:rPr lang="en-US" sz="1800" dirty="0" smtClean="0"/>
              <a:t>(attracts female beetles, used in alternative pest control) or alarm  </a:t>
            </a:r>
            <a:br>
              <a:rPr lang="en-US" sz="1800" dirty="0" smtClean="0"/>
            </a:br>
            <a:r>
              <a:rPr lang="en-US" sz="1800" dirty="0" smtClean="0"/>
              <a:t>pheromones i.e., isoamyl acetate (honey bee))</a:t>
            </a:r>
          </a:p>
          <a:p>
            <a:r>
              <a:rPr lang="en-US" sz="1800" dirty="0" smtClean="0"/>
              <a:t>Ester of </a:t>
            </a:r>
            <a:r>
              <a:rPr lang="en-US" sz="1800" i="1" dirty="0" smtClean="0"/>
              <a:t>p</a:t>
            </a:r>
            <a:r>
              <a:rPr lang="en-US" sz="1800" dirty="0" smtClean="0"/>
              <a:t>-</a:t>
            </a:r>
            <a:r>
              <a:rPr lang="en-US" sz="1800" dirty="0" err="1" smtClean="0"/>
              <a:t>aminobenzoic</a:t>
            </a:r>
            <a:r>
              <a:rPr lang="en-US" sz="1800" dirty="0" smtClean="0"/>
              <a:t> acid are used as local anesthetics with a short to moderate half-life (benzocaine (ethyl), procaine (</a:t>
            </a:r>
            <a:r>
              <a:rPr lang="en-US" sz="1800" dirty="0"/>
              <a:t>2-(</a:t>
            </a:r>
            <a:r>
              <a:rPr lang="en-US" sz="1800" dirty="0" err="1" smtClean="0"/>
              <a:t>diethylamino</a:t>
            </a:r>
            <a:r>
              <a:rPr lang="en-US" sz="1800" dirty="0" smtClean="0"/>
              <a:t>)ethyl), </a:t>
            </a:r>
            <a:r>
              <a:rPr lang="en-US" sz="1800" dirty="0" err="1" smtClean="0"/>
              <a:t>propoxycaine</a:t>
            </a:r>
            <a:r>
              <a:rPr lang="en-US" sz="1800" dirty="0" smtClean="0"/>
              <a:t>, etc.) </a:t>
            </a:r>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1230473214"/>
              </p:ext>
            </p:extLst>
          </p:nvPr>
        </p:nvGraphicFramePr>
        <p:xfrm>
          <a:off x="2209800" y="1943744"/>
          <a:ext cx="4297680" cy="2224855"/>
        </p:xfrm>
        <a:graphic>
          <a:graphicData uri="http://schemas.openxmlformats.org/drawingml/2006/table">
            <a:tbl>
              <a:tblPr firstRow="1" bandRow="1">
                <a:tableStyleId>{10A1B5D5-9B99-4C35-A422-299274C87663}</a:tableStyleId>
              </a:tblPr>
              <a:tblGrid>
                <a:gridCol w="2148840"/>
                <a:gridCol w="2148840"/>
              </a:tblGrid>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effectLst/>
                        </a:rPr>
                        <a:t>Compound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0" dirty="0" smtClean="0">
                          <a:solidFill>
                            <a:schemeClr val="tx1"/>
                          </a:solidFill>
                          <a:effectLst/>
                        </a:rPr>
                        <a:t>Flavor/Fragrance</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964">
                <a:tc>
                  <a:txBody>
                    <a:bodyPr/>
                    <a:lstStyle/>
                    <a:p>
                      <a:pPr marL="0" marR="457200" algn="l">
                        <a:spcBef>
                          <a:spcPts val="0"/>
                        </a:spcBef>
                        <a:spcAft>
                          <a:spcPts val="0"/>
                        </a:spcAft>
                        <a:tabLst>
                          <a:tab pos="3200400" algn="r"/>
                          <a:tab pos="3429000" algn="l"/>
                          <a:tab pos="5943600" algn="r"/>
                        </a:tabLst>
                      </a:pPr>
                      <a:r>
                        <a:rPr lang="en-US" sz="1400" dirty="0" err="1">
                          <a:solidFill>
                            <a:schemeClr val="tx1"/>
                          </a:solidFill>
                          <a:effectLst/>
                        </a:rPr>
                        <a:t>Isoamyl</a:t>
                      </a:r>
                      <a:r>
                        <a:rPr lang="en-US" sz="1400" dirty="0">
                          <a:solidFill>
                            <a:schemeClr val="tx1"/>
                          </a:solidFill>
                          <a:effectLst/>
                        </a:rPr>
                        <a:t> acetate</a:t>
                      </a:r>
                      <a:endParaRPr lang="en-US" sz="1400" b="1" dirty="0">
                        <a:solidFill>
                          <a:schemeClr val="tx1"/>
                        </a:solidFill>
                        <a:effectLst/>
                        <a:latin typeface="New York"/>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a:solidFill>
                            <a:schemeClr val="tx1"/>
                          </a:solidFill>
                          <a:effectLst/>
                        </a:rPr>
                        <a:t>Banana Oil </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964">
                <a:tc>
                  <a:txBody>
                    <a:bodyPr/>
                    <a:lstStyle/>
                    <a:p>
                      <a:pPr marL="0" marR="457200" algn="just">
                        <a:spcBef>
                          <a:spcPts val="0"/>
                        </a:spcBef>
                        <a:spcAft>
                          <a:spcPts val="0"/>
                        </a:spcAft>
                      </a:pPr>
                      <a:r>
                        <a:rPr lang="en-US" sz="1400" dirty="0" smtClean="0">
                          <a:solidFill>
                            <a:schemeClr val="tx1"/>
                          </a:solidFill>
                          <a:effectLst/>
                        </a:rPr>
                        <a:t>Ethyl </a:t>
                      </a:r>
                      <a:r>
                        <a:rPr lang="en-US" sz="1400" dirty="0">
                          <a:solidFill>
                            <a:schemeClr val="tx1"/>
                          </a:solidFill>
                          <a:effectLst/>
                        </a:rPr>
                        <a:t>butyrate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a:solidFill>
                            <a:schemeClr val="tx1"/>
                          </a:solidFill>
                          <a:effectLst/>
                        </a:rPr>
                        <a:t>Pineapple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964">
                <a:tc>
                  <a:txBody>
                    <a:bodyPr/>
                    <a:lstStyle/>
                    <a:p>
                      <a:pPr marL="0" marR="457200" algn="just">
                        <a:spcBef>
                          <a:spcPts val="0"/>
                        </a:spcBef>
                        <a:spcAft>
                          <a:spcPts val="0"/>
                        </a:spcAft>
                      </a:pPr>
                      <a:r>
                        <a:rPr lang="en-US" sz="1400" dirty="0" err="1">
                          <a:solidFill>
                            <a:schemeClr val="tx1"/>
                          </a:solidFill>
                          <a:effectLst/>
                        </a:rPr>
                        <a:t>Octyl</a:t>
                      </a:r>
                      <a:r>
                        <a:rPr lang="en-US" sz="1400" dirty="0">
                          <a:solidFill>
                            <a:schemeClr val="tx1"/>
                          </a:solidFill>
                          <a:effectLst/>
                        </a:rPr>
                        <a:t> acetate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a:solidFill>
                            <a:schemeClr val="tx1"/>
                          </a:solidFill>
                          <a:effectLst/>
                        </a:rPr>
                        <a:t>Orange </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307">
                <a:tc>
                  <a:txBody>
                    <a:bodyPr/>
                    <a:lstStyle/>
                    <a:p>
                      <a:pPr marL="0" marR="457200" algn="just">
                        <a:spcBef>
                          <a:spcPts val="0"/>
                        </a:spcBef>
                        <a:spcAft>
                          <a:spcPts val="0"/>
                        </a:spcAft>
                      </a:pPr>
                      <a:r>
                        <a:rPr lang="en-US" sz="1400" dirty="0">
                          <a:solidFill>
                            <a:schemeClr val="tx1"/>
                          </a:solidFill>
                          <a:effectLst/>
                        </a:rPr>
                        <a:t>Methyl </a:t>
                      </a:r>
                      <a:r>
                        <a:rPr lang="en-US" sz="1400" dirty="0" err="1">
                          <a:solidFill>
                            <a:schemeClr val="tx1"/>
                          </a:solidFill>
                          <a:effectLst/>
                        </a:rPr>
                        <a:t>anthranilate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a:solidFill>
                            <a:schemeClr val="tx1"/>
                          </a:solidFill>
                          <a:effectLst/>
                        </a:rPr>
                        <a:t>Grape </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964">
                <a:tc>
                  <a:txBody>
                    <a:bodyPr/>
                    <a:lstStyle/>
                    <a:p>
                      <a:pPr marL="0" marR="457200" algn="just">
                        <a:spcBef>
                          <a:spcPts val="0"/>
                        </a:spcBef>
                        <a:spcAft>
                          <a:spcPts val="0"/>
                        </a:spcAft>
                      </a:pPr>
                      <a:r>
                        <a:rPr lang="en-US" sz="1400" dirty="0" smtClean="0">
                          <a:solidFill>
                            <a:schemeClr val="tx1"/>
                          </a:solidFill>
                          <a:effectLst/>
                        </a:rPr>
                        <a:t>Methyl butyrate</a:t>
                      </a:r>
                      <a:r>
                        <a:rPr lang="en-US" sz="1400" baseline="0" dirty="0" smtClean="0">
                          <a:solidFill>
                            <a:schemeClr val="tx1"/>
                          </a:solidFill>
                          <a:effectLst/>
                        </a:rPr>
                        <a:t> </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smtClean="0">
                          <a:solidFill>
                            <a:schemeClr val="tx1"/>
                          </a:solidFill>
                          <a:effectLst/>
                        </a:rPr>
                        <a:t>Apple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964">
                <a:tc>
                  <a:txBody>
                    <a:bodyPr/>
                    <a:lstStyle/>
                    <a:p>
                      <a:pPr marL="0" marR="457200" algn="just">
                        <a:spcBef>
                          <a:spcPts val="0"/>
                        </a:spcBef>
                        <a:spcAft>
                          <a:spcPts val="0"/>
                        </a:spcAft>
                      </a:pPr>
                      <a:r>
                        <a:rPr lang="en-US" sz="1400" dirty="0">
                          <a:solidFill>
                            <a:schemeClr val="tx1"/>
                          </a:solidFill>
                          <a:effectLst/>
                        </a:rPr>
                        <a:t>Benzyl acetate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a:solidFill>
                            <a:schemeClr val="tx1"/>
                          </a:solidFill>
                          <a:effectLst/>
                        </a:rPr>
                        <a:t>Peach</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964">
                <a:tc>
                  <a:txBody>
                    <a:bodyPr/>
                    <a:lstStyle/>
                    <a:p>
                      <a:pPr marL="0" marR="457200" algn="just">
                        <a:spcBef>
                          <a:spcPts val="0"/>
                        </a:spcBef>
                        <a:spcAft>
                          <a:spcPts val="0"/>
                        </a:spcAft>
                      </a:pPr>
                      <a:r>
                        <a:rPr lang="en-US" sz="1400" dirty="0" smtClean="0">
                          <a:solidFill>
                            <a:schemeClr val="tx1"/>
                          </a:solidFill>
                          <a:effectLst/>
                        </a:rPr>
                        <a:t>Methyl salicylate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smtClean="0">
                          <a:solidFill>
                            <a:schemeClr val="tx1"/>
                          </a:solidFill>
                          <a:effectLst/>
                        </a:rPr>
                        <a:t>Oil</a:t>
                      </a:r>
                      <a:r>
                        <a:rPr lang="en-US" sz="1400" baseline="0" dirty="0" smtClean="0">
                          <a:solidFill>
                            <a:schemeClr val="tx1"/>
                          </a:solidFill>
                          <a:effectLst/>
                        </a:rPr>
                        <a:t> of Wintergreen</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964">
                <a:tc>
                  <a:txBody>
                    <a:bodyPr/>
                    <a:lstStyle/>
                    <a:p>
                      <a:pPr marL="0" marR="457200" algn="just">
                        <a:spcBef>
                          <a:spcPts val="0"/>
                        </a:spcBef>
                        <a:spcAft>
                          <a:spcPts val="0"/>
                        </a:spcAft>
                      </a:pPr>
                      <a:r>
                        <a:rPr lang="en-US" sz="1400" dirty="0" err="1" smtClean="0">
                          <a:solidFill>
                            <a:schemeClr val="tx1"/>
                          </a:solidFill>
                          <a:effectLst/>
                        </a:rPr>
                        <a:t>Menthyl</a:t>
                      </a:r>
                      <a:r>
                        <a:rPr lang="en-US" sz="1400" dirty="0" smtClean="0">
                          <a:solidFill>
                            <a:schemeClr val="tx1"/>
                          </a:solidFill>
                          <a:effectLst/>
                        </a:rPr>
                        <a:t> acetate</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0" algn="just">
                        <a:spcBef>
                          <a:spcPts val="0"/>
                        </a:spcBef>
                        <a:spcAft>
                          <a:spcPts val="0"/>
                        </a:spcAft>
                      </a:pPr>
                      <a:r>
                        <a:rPr lang="en-US" sz="1400" dirty="0" smtClean="0">
                          <a:solidFill>
                            <a:schemeClr val="tx1"/>
                          </a:solidFill>
                          <a:effectLst/>
                        </a:rPr>
                        <a:t>Peppermint</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Picture 5" descr="C:\Users\bacher\AppData\Local\Microsoft\Windows\Temporary Internet Files\Content.IE5\5KUJP806\MC900349151[1].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3998" y="4724400"/>
            <a:ext cx="894283" cy="915314"/>
          </a:xfrm>
          <a:prstGeom prst="rect">
            <a:avLst/>
          </a:prstGeom>
          <a:solidFill>
            <a:schemeClr val="bg1"/>
          </a:solidFill>
          <a:ln>
            <a:noFill/>
          </a:ln>
        </p:spPr>
      </p:pic>
    </p:spTree>
    <p:extLst>
      <p:ext uri="{BB962C8B-B14F-4D97-AF65-F5344CB8AC3E}">
        <p14:creationId xmlns:p14="http://schemas.microsoft.com/office/powerpoint/2010/main" val="16680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barn(inVertical)">
                                      <p:cBhvr>
                                        <p:cTn id="17" dur="500"/>
                                        <p:tgtEl>
                                          <p:spTgt spid="2">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barn(inVertical)">
                                      <p:cBhvr>
                                        <p:cTn id="22" dur="500"/>
                                        <p:tgtEl>
                                          <p:spTgt spid="2">
                                            <p:txEl>
                                              <p:pRg st="9" end="9"/>
                                            </p:txEl>
                                          </p:spTgt>
                                        </p:tgtEl>
                                      </p:cBhvr>
                                    </p:animEffect>
                                  </p:childTnLst>
                                </p:cTn>
                              </p:par>
                              <p:par>
                                <p:cTn id="23" presetID="2" presetClass="entr" presetSubtype="2"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barn(inVertical)">
                                      <p:cBhvr>
                                        <p:cTn id="31"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Characterization </a:t>
            </a:r>
            <a:r>
              <a:rPr lang="en-US" dirty="0" smtClean="0">
                <a:solidFill>
                  <a:srgbClr val="002060"/>
                </a:solidFill>
              </a:rPr>
              <a:t>V</a:t>
            </a:r>
            <a:endParaRPr lang="en-US" dirty="0"/>
          </a:p>
        </p:txBody>
      </p:sp>
      <p:sp>
        <p:nvSpPr>
          <p:cNvPr id="2" name="Content Placeholder 1"/>
          <p:cNvSpPr>
            <a:spLocks noGrp="1"/>
          </p:cNvSpPr>
          <p:nvPr>
            <p:ph idx="1"/>
          </p:nvPr>
        </p:nvSpPr>
        <p:spPr/>
        <p:txBody>
          <a:bodyPr/>
          <a:lstStyle/>
          <a:p>
            <a:r>
              <a:rPr lang="en-US" dirty="0" smtClean="0"/>
              <a:t>What is that?</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358" y="2225040"/>
            <a:ext cx="3496042" cy="4023360"/>
          </a:xfrm>
          <a:prstGeom prst="rect">
            <a:avLst/>
          </a:prstGeom>
          <a:solidFill>
            <a:schemeClr val="tx2">
              <a:lumMod val="20000"/>
              <a:lumOff val="80000"/>
            </a:schemeClr>
          </a:solidFill>
          <a:ln>
            <a:noFill/>
          </a:ln>
          <a:effec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25040"/>
            <a:ext cx="3822192" cy="4023360"/>
          </a:xfrm>
          <a:prstGeom prst="rect">
            <a:avLst/>
          </a:prstGeom>
          <a:solidFill>
            <a:schemeClr val="accent6">
              <a:lumMod val="40000"/>
              <a:lumOff val="60000"/>
            </a:schemeClr>
          </a:solidFill>
          <a:ln>
            <a:noFill/>
          </a:ln>
          <a:effectLst/>
        </p:spPr>
      </p:pic>
    </p:spTree>
    <p:extLst>
      <p:ext uri="{BB962C8B-B14F-4D97-AF65-F5344CB8AC3E}">
        <p14:creationId xmlns:p14="http://schemas.microsoft.com/office/powerpoint/2010/main" val="598715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2060"/>
                </a:solidFill>
              </a:rPr>
              <a:t>General Hints</a:t>
            </a:r>
            <a:endParaRPr lang="en-US" dirty="0">
              <a:solidFill>
                <a:srgbClr val="002060"/>
              </a:solidFill>
            </a:endParaRPr>
          </a:p>
        </p:txBody>
      </p:sp>
      <p:sp>
        <p:nvSpPr>
          <p:cNvPr id="2" name="Content Placeholder 1"/>
          <p:cNvSpPr>
            <a:spLocks noGrp="1"/>
          </p:cNvSpPr>
          <p:nvPr>
            <p:ph idx="1"/>
          </p:nvPr>
        </p:nvSpPr>
        <p:spPr/>
        <p:txBody>
          <a:bodyPr>
            <a:normAutofit fontScale="70000" lnSpcReduction="20000"/>
          </a:bodyPr>
          <a:lstStyle/>
          <a:p>
            <a:r>
              <a:rPr lang="en-US" dirty="0" smtClean="0"/>
              <a:t>The reaction should be started as soon as possible in order to have a long enough reaction time </a:t>
            </a:r>
          </a:p>
          <a:p>
            <a:r>
              <a:rPr lang="en-US" dirty="0" smtClean="0"/>
              <a:t>Dry glassware is very important here</a:t>
            </a:r>
          </a:p>
          <a:p>
            <a:r>
              <a:rPr lang="en-US" dirty="0" smtClean="0"/>
              <a:t>The reaction mixture has to be properly refluxed</a:t>
            </a:r>
          </a:p>
          <a:p>
            <a:r>
              <a:rPr lang="en-US" dirty="0" smtClean="0"/>
              <a:t>The air condenser has to be properly cooled with a wet paper towel, which has to have an </a:t>
            </a:r>
            <a:r>
              <a:rPr lang="en-US" b="1" i="1" dirty="0" smtClean="0"/>
              <a:t>intimate contact </a:t>
            </a:r>
            <a:r>
              <a:rPr lang="en-US" dirty="0" smtClean="0"/>
              <a:t>with the air condenser (no Hickman head here!!)</a:t>
            </a:r>
          </a:p>
          <a:p>
            <a:r>
              <a:rPr lang="en-US" dirty="0" smtClean="0"/>
              <a:t>The purer the final product is, the easier the analysis of the NMR spectra will be</a:t>
            </a:r>
          </a:p>
          <a:p>
            <a:r>
              <a:rPr lang="en-US" dirty="0" smtClean="0"/>
              <a:t>The student should submit something even if it is a “solid” that just had a pleasant odor to it</a:t>
            </a:r>
          </a:p>
          <a:p>
            <a:r>
              <a:rPr lang="en-US" dirty="0" smtClean="0"/>
              <a:t>It is advisable to acquire a refractive index of the alcohol</a:t>
            </a:r>
          </a:p>
          <a:p>
            <a:r>
              <a:rPr lang="en-US" dirty="0" smtClean="0"/>
              <a:t>Do not obtain the melting point for the carboxylic acid</a:t>
            </a:r>
          </a:p>
        </p:txBody>
      </p:sp>
    </p:spTree>
    <p:extLst>
      <p:ext uri="{BB962C8B-B14F-4D97-AF65-F5344CB8AC3E}">
        <p14:creationId xmlns:p14="http://schemas.microsoft.com/office/powerpoint/2010/main" val="266768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solidFill>
                  <a:srgbClr val="002060"/>
                </a:solidFill>
              </a:rPr>
              <a:t>Theory I</a:t>
            </a:r>
            <a:endParaRPr lang="en-US" dirty="0">
              <a:solidFill>
                <a:srgbClr val="002060"/>
              </a:solidFill>
            </a:endParaRPr>
          </a:p>
        </p:txBody>
      </p:sp>
      <p:sp>
        <p:nvSpPr>
          <p:cNvPr id="2" name="Content Placeholder 1"/>
          <p:cNvSpPr>
            <a:spLocks noGrp="1"/>
          </p:cNvSpPr>
          <p:nvPr>
            <p:ph idx="1"/>
          </p:nvPr>
        </p:nvSpPr>
        <p:spPr>
          <a:xfrm>
            <a:off x="457200" y="1524000"/>
            <a:ext cx="8229600" cy="4876800"/>
          </a:xfrm>
        </p:spPr>
        <p:txBody>
          <a:bodyPr>
            <a:normAutofit fontScale="85000" lnSpcReduction="20000"/>
          </a:bodyPr>
          <a:lstStyle/>
          <a:p>
            <a:r>
              <a:rPr lang="en-US" dirty="0" smtClean="0"/>
              <a:t>Esters </a:t>
            </a:r>
            <a:r>
              <a:rPr lang="en-US" dirty="0"/>
              <a:t>can be obtained by a broad variety of reactions</a:t>
            </a:r>
          </a:p>
          <a:p>
            <a:pPr lvl="1">
              <a:buFont typeface="Arial" panose="020B0604020202020204" pitchFamily="34" charset="0"/>
              <a:buChar char="•"/>
            </a:pPr>
            <a:r>
              <a:rPr lang="en-US" sz="2200" b="1" dirty="0" smtClean="0">
                <a:solidFill>
                  <a:srgbClr val="002060"/>
                </a:solidFill>
              </a:rPr>
              <a:t>Fischer esterification (used in Chem 30BL)</a:t>
            </a:r>
          </a:p>
          <a:p>
            <a:pPr lvl="2"/>
            <a:endParaRPr lang="en-US" dirty="0" smtClean="0"/>
          </a:p>
          <a:p>
            <a:pPr lvl="2"/>
            <a:endParaRPr lang="en-US" dirty="0"/>
          </a:p>
          <a:p>
            <a:pPr lvl="2"/>
            <a:r>
              <a:rPr lang="en-US" dirty="0" smtClean="0">
                <a:solidFill>
                  <a:srgbClr val="660033"/>
                </a:solidFill>
              </a:rPr>
              <a:t>This approach works well for primary and most secondary alcohols, </a:t>
            </a:r>
            <a:br>
              <a:rPr lang="en-US" dirty="0" smtClean="0">
                <a:solidFill>
                  <a:srgbClr val="660033"/>
                </a:solidFill>
              </a:rPr>
            </a:br>
            <a:r>
              <a:rPr lang="en-US" dirty="0" smtClean="0">
                <a:solidFill>
                  <a:srgbClr val="660033"/>
                </a:solidFill>
              </a:rPr>
              <a:t>but </a:t>
            </a:r>
            <a:r>
              <a:rPr lang="en-US" b="1" dirty="0">
                <a:solidFill>
                  <a:srgbClr val="FF0000"/>
                </a:solidFill>
              </a:rPr>
              <a:t>not</a:t>
            </a:r>
            <a:r>
              <a:rPr lang="en-US" b="1" dirty="0"/>
              <a:t> </a:t>
            </a:r>
            <a:r>
              <a:rPr lang="en-US" dirty="0">
                <a:solidFill>
                  <a:srgbClr val="660033"/>
                </a:solidFill>
              </a:rPr>
              <a:t>for </a:t>
            </a:r>
            <a:r>
              <a:rPr lang="en-US" dirty="0" smtClean="0">
                <a:solidFill>
                  <a:srgbClr val="660033"/>
                </a:solidFill>
              </a:rPr>
              <a:t>tertiary alcohols because of their high tendency to eliminate water instead of forming an ester </a:t>
            </a:r>
            <a:r>
              <a:rPr lang="en-US" b="1" dirty="0" smtClean="0">
                <a:solidFill>
                  <a:srgbClr val="C00000"/>
                </a:solidFill>
                <a:sym typeface="Wingdings" pitchFamily="2" charset="2"/>
              </a:rPr>
              <a:t></a:t>
            </a:r>
            <a:endParaRPr lang="en-US" b="1" dirty="0" smtClean="0">
              <a:solidFill>
                <a:srgbClr val="C00000"/>
              </a:solidFill>
            </a:endParaRPr>
          </a:p>
          <a:p>
            <a:pPr lvl="1">
              <a:buFont typeface="Arial" panose="020B0604020202020204" pitchFamily="34" charset="0"/>
              <a:buChar char="•"/>
            </a:pPr>
            <a:r>
              <a:rPr lang="en-US" sz="2200" b="1" dirty="0" smtClean="0">
                <a:solidFill>
                  <a:srgbClr val="002060"/>
                </a:solidFill>
              </a:rPr>
              <a:t>Acyl </a:t>
            </a:r>
            <a:r>
              <a:rPr lang="en-US" sz="2200" b="1" dirty="0">
                <a:solidFill>
                  <a:srgbClr val="002060"/>
                </a:solidFill>
              </a:rPr>
              <a:t>chloride</a:t>
            </a:r>
          </a:p>
          <a:p>
            <a:pPr lvl="2"/>
            <a:r>
              <a:rPr lang="en-US" dirty="0" smtClean="0">
                <a:solidFill>
                  <a:srgbClr val="660033"/>
                </a:solidFill>
              </a:rPr>
              <a:t>Works for tertiary alcohols as </a:t>
            </a:r>
            <a:br>
              <a:rPr lang="en-US" dirty="0" smtClean="0">
                <a:solidFill>
                  <a:srgbClr val="660033"/>
                </a:solidFill>
              </a:rPr>
            </a:br>
            <a:r>
              <a:rPr lang="en-US" dirty="0" smtClean="0">
                <a:solidFill>
                  <a:srgbClr val="660033"/>
                </a:solidFill>
              </a:rPr>
              <a:t>well because of non-acidic </a:t>
            </a:r>
            <a:br>
              <a:rPr lang="en-US" dirty="0" smtClean="0">
                <a:solidFill>
                  <a:srgbClr val="660033"/>
                </a:solidFill>
              </a:rPr>
            </a:br>
            <a:r>
              <a:rPr lang="en-US" dirty="0" smtClean="0">
                <a:solidFill>
                  <a:srgbClr val="660033"/>
                </a:solidFill>
              </a:rPr>
              <a:t>conditions </a:t>
            </a:r>
            <a:r>
              <a:rPr lang="en-US" b="1" dirty="0" smtClean="0">
                <a:solidFill>
                  <a:srgbClr val="008000"/>
                </a:solidFill>
                <a:sym typeface="Wingdings" pitchFamily="2" charset="2"/>
              </a:rPr>
              <a:t></a:t>
            </a:r>
            <a:endParaRPr lang="en-US" b="1" dirty="0" smtClean="0">
              <a:solidFill>
                <a:srgbClr val="008000"/>
              </a:solidFill>
            </a:endParaRPr>
          </a:p>
          <a:p>
            <a:pPr lvl="2"/>
            <a:r>
              <a:rPr lang="en-US" dirty="0" smtClean="0">
                <a:solidFill>
                  <a:srgbClr val="FF0000"/>
                </a:solidFill>
              </a:rPr>
              <a:t>Accessibility </a:t>
            </a:r>
            <a:r>
              <a:rPr lang="en-US" dirty="0">
                <a:solidFill>
                  <a:srgbClr val="FF0000"/>
                </a:solidFill>
              </a:rPr>
              <a:t>of SOCl</a:t>
            </a:r>
            <a:r>
              <a:rPr lang="en-US" baseline="-25000" dirty="0">
                <a:solidFill>
                  <a:srgbClr val="FF0000"/>
                </a:solidFill>
              </a:rPr>
              <a:t>2</a:t>
            </a:r>
          </a:p>
          <a:p>
            <a:pPr lvl="1">
              <a:buFont typeface="Arial" panose="020B0604020202020204" pitchFamily="34" charset="0"/>
              <a:buChar char="•"/>
            </a:pPr>
            <a:r>
              <a:rPr lang="en-US" sz="2200" b="1" dirty="0" smtClean="0">
                <a:solidFill>
                  <a:srgbClr val="002060"/>
                </a:solidFill>
              </a:rPr>
              <a:t>Anhydride</a:t>
            </a:r>
          </a:p>
          <a:p>
            <a:pPr lvl="2"/>
            <a:r>
              <a:rPr lang="en-US" dirty="0" smtClean="0">
                <a:solidFill>
                  <a:srgbClr val="FF0000"/>
                </a:solidFill>
              </a:rPr>
              <a:t>Accessibility of anhydrides</a:t>
            </a:r>
          </a:p>
          <a:p>
            <a:pPr lvl="2"/>
            <a:r>
              <a:rPr lang="en-US" dirty="0" smtClean="0">
                <a:solidFill>
                  <a:srgbClr val="FF0000"/>
                </a:solidFill>
              </a:rPr>
              <a:t>Often also requires an acidic </a:t>
            </a:r>
            <a:br>
              <a:rPr lang="en-US" dirty="0" smtClean="0">
                <a:solidFill>
                  <a:srgbClr val="FF0000"/>
                </a:solidFill>
              </a:rPr>
            </a:br>
            <a:r>
              <a:rPr lang="en-US" dirty="0" smtClean="0">
                <a:solidFill>
                  <a:srgbClr val="FF0000"/>
                </a:solidFill>
              </a:rPr>
              <a:t>catalyst i.e., aspirin synthesis</a:t>
            </a:r>
            <a:endParaRPr lang="en-US" dirty="0"/>
          </a:p>
        </p:txBody>
      </p:sp>
      <p:pic>
        <p:nvPicPr>
          <p:cNvPr id="4" name="Picture 1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094" y="3962400"/>
            <a:ext cx="4225506" cy="1920240"/>
          </a:xfrm>
          <a:prstGeom prst="rect">
            <a:avLst/>
          </a:prstGeom>
          <a:gradFill>
            <a:gsLst>
              <a:gs pos="0">
                <a:schemeClr val="accent5">
                  <a:lumMod val="60000"/>
                  <a:lumOff val="40000"/>
                </a:schemeClr>
              </a:gs>
              <a:gs pos="50000">
                <a:schemeClr val="accent5">
                  <a:lumMod val="40000"/>
                  <a:lumOff val="60000"/>
                </a:schemeClr>
              </a:gs>
              <a:gs pos="100000">
                <a:schemeClr val="accent5">
                  <a:lumMod val="20000"/>
                  <a:lumOff val="80000"/>
                </a:schemeClr>
              </a:gs>
            </a:gsLst>
            <a:lin ang="5400000" scaled="0"/>
          </a:gradFill>
          <a:ln>
            <a:noFill/>
          </a:ln>
          <a:extLst/>
        </p:spPr>
      </p:pic>
      <p:pic>
        <p:nvPicPr>
          <p:cNvPr id="5" name="Picture 4"/>
          <p:cNvPicPr/>
          <p:nvPr/>
        </p:nvPicPr>
        <p:blipFill rotWithShape="1">
          <a:blip r:embed="rId3" cstate="print"/>
          <a:srcRect b="31541"/>
          <a:stretch/>
        </p:blipFill>
        <p:spPr bwMode="auto">
          <a:xfrm>
            <a:off x="2362200" y="2286000"/>
            <a:ext cx="3943350" cy="539044"/>
          </a:xfrm>
          <a:prstGeom prst="rect">
            <a:avLst/>
          </a:prstGeom>
          <a:gradFill>
            <a:gsLst>
              <a:gs pos="0">
                <a:schemeClr val="accent2">
                  <a:lumMod val="60000"/>
                  <a:lumOff val="40000"/>
                </a:schemeClr>
              </a:gs>
              <a:gs pos="50000">
                <a:schemeClr val="accent2">
                  <a:lumMod val="40000"/>
                  <a:lumOff val="60000"/>
                </a:schemeClr>
              </a:gs>
              <a:gs pos="100000">
                <a:schemeClr val="accent2">
                  <a:lumMod val="20000"/>
                  <a:lumOff val="80000"/>
                </a:schemeClr>
              </a:gs>
            </a:gsLst>
            <a:lin ang="5400000" scaled="0"/>
          </a:gradFill>
          <a:ln w="9525">
            <a:noFill/>
            <a:miter lim="800000"/>
            <a:headEnd/>
            <a:tailEnd/>
          </a:ln>
        </p:spPr>
      </p:pic>
    </p:spTree>
    <p:extLst>
      <p:ext uri="{BB962C8B-B14F-4D97-AF65-F5344CB8AC3E}">
        <p14:creationId xmlns:p14="http://schemas.microsoft.com/office/powerpoint/2010/main" val="417317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barn(inVertical)">
                                      <p:cBhvr>
                                        <p:cTn id="25" dur="500"/>
                                        <p:tgtEl>
                                          <p:spTgt spid="2">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barn(inVertical)">
                                      <p:cBhvr>
                                        <p:cTn id="33" dur="50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barn(inVertical)">
                                      <p:cBhvr>
                                        <p:cTn id="38" dur="500"/>
                                        <p:tgtEl>
                                          <p:spTgt spid="2">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barn(inVertical)">
                                      <p:cBhvr>
                                        <p:cTn id="43" dur="500"/>
                                        <p:tgtEl>
                                          <p:spTgt spid="2">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barn(inVertical)">
                                      <p:cBhvr>
                                        <p:cTn id="48" dur="500"/>
                                        <p:tgtEl>
                                          <p:spTgt spid="2">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
                                            <p:txEl>
                                              <p:pRg st="10" end="10"/>
                                            </p:txEl>
                                          </p:spTgt>
                                        </p:tgtEl>
                                        <p:attrNameLst>
                                          <p:attrName>style.visibility</p:attrName>
                                        </p:attrNameLst>
                                      </p:cBhvr>
                                      <p:to>
                                        <p:strVal val="visible"/>
                                      </p:to>
                                    </p:set>
                                    <p:animEffect transition="in" filter="barn(inVertical)">
                                      <p:cBhvr>
                                        <p:cTn id="5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II</a:t>
            </a:r>
            <a:endParaRPr lang="en-US" dirty="0"/>
          </a:p>
        </p:txBody>
      </p:sp>
      <p:sp>
        <p:nvSpPr>
          <p:cNvPr id="2" name="Content Placeholder 1"/>
          <p:cNvSpPr>
            <a:spLocks noGrp="1"/>
          </p:cNvSpPr>
          <p:nvPr>
            <p:ph idx="1"/>
          </p:nvPr>
        </p:nvSpPr>
        <p:spPr>
          <a:xfrm>
            <a:off x="533400" y="1524000"/>
            <a:ext cx="8229600" cy="5029200"/>
          </a:xfrm>
        </p:spPr>
        <p:txBody>
          <a:bodyPr>
            <a:normAutofit fontScale="62500" lnSpcReduction="20000"/>
          </a:bodyPr>
          <a:lstStyle/>
          <a:p>
            <a:pPr marL="457200" lvl="1" indent="-457200">
              <a:buFont typeface="Arial" panose="020B0604020202020204" pitchFamily="34" charset="0"/>
              <a:buChar char="•"/>
            </a:pPr>
            <a:r>
              <a:rPr lang="en-US" b="1" i="1" dirty="0">
                <a:solidFill>
                  <a:srgbClr val="660033"/>
                </a:solidFill>
              </a:rPr>
              <a:t>Example 1: </a:t>
            </a:r>
            <a:r>
              <a:rPr lang="en-US" i="1" dirty="0">
                <a:solidFill>
                  <a:srgbClr val="660033"/>
                </a:solidFill>
              </a:rPr>
              <a:t>Aspirin (Bayer AG,1899)</a:t>
            </a:r>
          </a:p>
          <a:p>
            <a:pPr lvl="1">
              <a:buFont typeface="Arial" panose="020B0604020202020204" pitchFamily="34" charset="0"/>
              <a:buChar char="•"/>
            </a:pPr>
            <a:r>
              <a:rPr lang="en-US" dirty="0" smtClean="0"/>
              <a:t>It uses salicylic acid, acetic acid anhydride and a mineral acid</a:t>
            </a:r>
            <a:r>
              <a:rPr lang="en-US" dirty="0"/>
              <a:t/>
            </a:r>
            <a:br>
              <a:rPr lang="en-US" dirty="0"/>
            </a:br>
            <a:r>
              <a:rPr lang="en-US" dirty="0" smtClean="0"/>
              <a:t>as catalyst (usually conc. phosphoric acid)</a:t>
            </a:r>
          </a:p>
          <a:p>
            <a:pPr lvl="1">
              <a:buFont typeface="Arial" panose="020B0604020202020204" pitchFamily="34" charset="0"/>
              <a:buChar char="•"/>
            </a:pPr>
            <a:r>
              <a:rPr lang="en-US" dirty="0" smtClean="0"/>
              <a:t>The phenol group acts as the alcohol in the reaction</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pPr lvl="1">
              <a:buFont typeface="Arial" panose="020B0604020202020204" pitchFamily="34" charset="0"/>
              <a:buChar char="•"/>
            </a:pPr>
            <a:r>
              <a:rPr lang="en-US" dirty="0" smtClean="0"/>
              <a:t>Aspirin is considered a pro-drug for salicylic acid, which was long </a:t>
            </a:r>
            <a:r>
              <a:rPr lang="en-US" dirty="0"/>
              <a:t>known (Hippocrates, bitter willow bark extract, 5</a:t>
            </a:r>
            <a:r>
              <a:rPr lang="en-US" baseline="30000" dirty="0"/>
              <a:t>th</a:t>
            </a:r>
            <a:r>
              <a:rPr lang="en-US" dirty="0"/>
              <a:t> century BC</a:t>
            </a:r>
            <a:r>
              <a:rPr lang="en-US" dirty="0" smtClean="0"/>
              <a:t>) to work against inflammations and fever but it caused vomiting and nausea</a:t>
            </a:r>
          </a:p>
          <a:p>
            <a:pPr lvl="1">
              <a:buFont typeface="Arial" panose="020B0604020202020204" pitchFamily="34" charset="0"/>
              <a:buChar char="•"/>
            </a:pPr>
            <a:r>
              <a:rPr lang="en-US" dirty="0" smtClean="0"/>
              <a:t>The reaction of salicylic acid with methanol in the presence of a mineral leads to the formation of methyl salicylate (Oil of wintergreen), which is used as topical analgesic</a:t>
            </a:r>
          </a:p>
          <a:p>
            <a:pPr lvl="1">
              <a:buFont typeface="Arial" panose="020B0604020202020204" pitchFamily="34" charset="0"/>
              <a:buChar char="•"/>
            </a:pPr>
            <a:endParaRPr lang="en-US" dirty="0" smtClean="0"/>
          </a:p>
          <a:p>
            <a:pPr lvl="1">
              <a:buFont typeface="Arial" panose="020B0604020202020204" pitchFamily="34" charset="0"/>
              <a:buChar char="•"/>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676400"/>
            <a:ext cx="130492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1305492086"/>
              </p:ext>
            </p:extLst>
          </p:nvPr>
        </p:nvGraphicFramePr>
        <p:xfrm>
          <a:off x="1981200" y="2666999"/>
          <a:ext cx="4480560" cy="2295795"/>
        </p:xfrm>
        <a:graphic>
          <a:graphicData uri="http://schemas.openxmlformats.org/presentationml/2006/ole">
            <mc:AlternateContent xmlns:mc="http://schemas.openxmlformats.org/markup-compatibility/2006">
              <mc:Choice xmlns:v="urn:schemas-microsoft-com:vml" Requires="v">
                <p:oleObj spid="_x0000_s11281" name="CS ChemDraw Drawing" r:id="rId4" imgW="3972668" imgH="2035834" progId="ChemDraw.Document.6.0">
                  <p:embed/>
                </p:oleObj>
              </mc:Choice>
              <mc:Fallback>
                <p:oleObj name="CS ChemDraw Drawing" r:id="rId4" imgW="3972668" imgH="2035834" progId="ChemDraw.Document.6.0">
                  <p:embed/>
                  <p:pic>
                    <p:nvPicPr>
                      <p:cNvPr id="0" name=""/>
                      <p:cNvPicPr/>
                      <p:nvPr/>
                    </p:nvPicPr>
                    <p:blipFill>
                      <a:blip r:embed="rId5"/>
                      <a:stretch>
                        <a:fillRect/>
                      </a:stretch>
                    </p:blipFill>
                    <p:spPr>
                      <a:xfrm>
                        <a:off x="1981200" y="2666999"/>
                        <a:ext cx="4480560" cy="2295795"/>
                      </a:xfrm>
                      <a:prstGeom prst="rect">
                        <a:avLst/>
                      </a:prstGeom>
                      <a:solidFill>
                        <a:schemeClr val="accent2">
                          <a:lumMod val="20000"/>
                          <a:lumOff val="80000"/>
                        </a:schemeClr>
                      </a:solidFill>
                    </p:spPr>
                  </p:pic>
                </p:oleObj>
              </mc:Fallback>
            </mc:AlternateContent>
          </a:graphicData>
        </a:graphic>
      </p:graphicFrame>
      <p:sp>
        <p:nvSpPr>
          <p:cNvPr id="9" name="Text Box 884"/>
          <p:cNvSpPr txBox="1">
            <a:spLocks noChangeArrowheads="1"/>
          </p:cNvSpPr>
          <p:nvPr/>
        </p:nvSpPr>
        <p:spPr bwMode="auto">
          <a:xfrm>
            <a:off x="2041525" y="4267200"/>
            <a:ext cx="2606675" cy="609600"/>
          </a:xfrm>
          <a:prstGeom prst="rect">
            <a:avLst/>
          </a:prstGeom>
          <a:solidFill>
            <a:schemeClr val="accent2">
              <a:lumMod val="20000"/>
              <a:lumOff val="80000"/>
            </a:schemeClr>
          </a:solidFill>
          <a:ln>
            <a:noFill/>
          </a:ln>
          <a:extLst/>
        </p:spPr>
        <p:txBody>
          <a:bodyPr rot="0" vert="horz" wrap="square" lIns="91440" tIns="45720" rIns="91440" bIns="45720" anchor="t" anchorCtr="0" upright="1">
            <a:noAutofit/>
          </a:bodyPr>
          <a:lstStyle/>
          <a:p>
            <a:pPr marL="0" marR="0">
              <a:spcBef>
                <a:spcPts val="0"/>
              </a:spcBef>
              <a:spcAft>
                <a:spcPts val="0"/>
              </a:spcAft>
            </a:pPr>
            <a:r>
              <a:rPr lang="en-US" sz="1200" i="1" dirty="0">
                <a:effectLst/>
                <a:latin typeface="Times"/>
                <a:ea typeface="Times New Roman"/>
                <a:cs typeface="Times New Roman"/>
              </a:rPr>
              <a:t>The </a:t>
            </a:r>
            <a:r>
              <a:rPr lang="en-US" sz="1200" i="1" dirty="0" err="1">
                <a:effectLst/>
                <a:latin typeface="Times"/>
                <a:ea typeface="Times New Roman"/>
                <a:cs typeface="Times New Roman"/>
              </a:rPr>
              <a:t>serin</a:t>
            </a:r>
            <a:r>
              <a:rPr lang="en-US" sz="1200" i="1" dirty="0">
                <a:effectLst/>
                <a:latin typeface="Times"/>
                <a:ea typeface="Times New Roman"/>
                <a:cs typeface="Times New Roman"/>
              </a:rPr>
              <a:t> group the </a:t>
            </a:r>
            <a:r>
              <a:rPr lang="en-US" sz="1200" i="1" dirty="0" smtClean="0">
                <a:effectLst/>
                <a:latin typeface="Times New Roman"/>
                <a:ea typeface="Times New Roman"/>
                <a:cs typeface="Times New Roman"/>
              </a:rPr>
              <a:t>cyclooxygenase is </a:t>
            </a:r>
            <a:r>
              <a:rPr lang="en-US" sz="1200" i="1" dirty="0">
                <a:effectLst/>
                <a:latin typeface="Times New Roman"/>
                <a:ea typeface="Times New Roman"/>
                <a:cs typeface="Times New Roman"/>
              </a:rPr>
              <a:t>blocked </a:t>
            </a:r>
            <a:r>
              <a:rPr lang="en-US" sz="1200" i="1" dirty="0" smtClean="0">
                <a:effectLst/>
                <a:latin typeface="Times New Roman"/>
                <a:ea typeface="Times New Roman"/>
                <a:cs typeface="Times New Roman"/>
              </a:rPr>
              <a:t>, which  causes a suppression of the prostaglandin </a:t>
            </a:r>
            <a:r>
              <a:rPr lang="en-US" sz="1200" i="1" dirty="0">
                <a:effectLst/>
                <a:latin typeface="Times New Roman"/>
                <a:ea typeface="Times New Roman"/>
                <a:cs typeface="Times New Roman"/>
              </a:rPr>
              <a:t>synthesis </a:t>
            </a:r>
            <a:endParaRPr lang="en-US" sz="2000" dirty="0">
              <a:effectLst/>
              <a:latin typeface="Times"/>
              <a:ea typeface="Times New Roman"/>
              <a:cs typeface="Times New Roman"/>
            </a:endParaRPr>
          </a:p>
        </p:txBody>
      </p:sp>
      <p:sp>
        <p:nvSpPr>
          <p:cNvPr id="10" name="Text Box 884"/>
          <p:cNvSpPr txBox="1">
            <a:spLocks noChangeArrowheads="1"/>
          </p:cNvSpPr>
          <p:nvPr/>
        </p:nvSpPr>
        <p:spPr bwMode="auto">
          <a:xfrm>
            <a:off x="533400" y="2968625"/>
            <a:ext cx="1371600" cy="460375"/>
          </a:xfrm>
          <a:prstGeom prst="rect">
            <a:avLst/>
          </a:prstGeom>
          <a:solidFill>
            <a:schemeClr val="accent2">
              <a:lumMod val="20000"/>
              <a:lumOff val="80000"/>
            </a:schemeClr>
          </a:solidFill>
          <a:ln>
            <a:noFill/>
          </a:ln>
          <a:extLst/>
        </p:spPr>
        <p:txBody>
          <a:bodyPr rot="0" vert="horz" wrap="square" lIns="91440" tIns="45720" rIns="91440" bIns="45720" anchor="t" anchorCtr="0" upright="1">
            <a:noAutofit/>
          </a:bodyPr>
          <a:lstStyle/>
          <a:p>
            <a:pPr marL="0" marR="0" algn="just">
              <a:spcBef>
                <a:spcPts val="0"/>
              </a:spcBef>
              <a:spcAft>
                <a:spcPts val="0"/>
              </a:spcAft>
            </a:pPr>
            <a:r>
              <a:rPr lang="en-US" sz="1200" i="1" dirty="0" smtClean="0">
                <a:effectLst/>
                <a:latin typeface="Times"/>
                <a:ea typeface="Times New Roman"/>
                <a:cs typeface="Times New Roman"/>
              </a:rPr>
              <a:t>Methyl salicylate</a:t>
            </a:r>
          </a:p>
          <a:p>
            <a:pPr marL="0" marR="0" algn="just">
              <a:spcBef>
                <a:spcPts val="0"/>
              </a:spcBef>
              <a:spcAft>
                <a:spcPts val="0"/>
              </a:spcAft>
            </a:pPr>
            <a:r>
              <a:rPr lang="en-US" sz="1200" i="1" dirty="0" smtClean="0">
                <a:latin typeface="Times"/>
                <a:ea typeface="Times New Roman"/>
                <a:cs typeface="Times New Roman"/>
              </a:rPr>
              <a:t>Topical analgesic</a:t>
            </a:r>
            <a:endParaRPr lang="en-US" sz="2000" dirty="0">
              <a:effectLst/>
              <a:latin typeface="Times"/>
              <a:ea typeface="Times New Roman"/>
              <a:cs typeface="Times New Roman"/>
            </a:endParaRPr>
          </a:p>
        </p:txBody>
      </p:sp>
    </p:spTree>
    <p:extLst>
      <p:ext uri="{BB962C8B-B14F-4D97-AF65-F5344CB8AC3E}">
        <p14:creationId xmlns:p14="http://schemas.microsoft.com/office/powerpoint/2010/main" val="236693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barn(inVertical)">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barn(inVertical)">
                                      <p:cBhvr>
                                        <p:cTn id="32" dur="500"/>
                                        <p:tgtEl>
                                          <p:spTgt spid="2">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xEl>
                                              <p:pRg st="12" end="12"/>
                                            </p:txEl>
                                          </p:spTgt>
                                        </p:tgtEl>
                                        <p:attrNameLst>
                                          <p:attrName>style.visibility</p:attrName>
                                        </p:attrNameLst>
                                      </p:cBhvr>
                                      <p:to>
                                        <p:strVal val="visible"/>
                                      </p:to>
                                    </p:set>
                                    <p:animEffect transition="in" filter="barn(inVertical)">
                                      <p:cBhvr>
                                        <p:cTn id="44" dur="500"/>
                                        <p:tgtEl>
                                          <p:spTgt spid="2">
                                            <p:txEl>
                                              <p:pRg st="12" end="12"/>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III</a:t>
            </a:r>
            <a:endParaRPr lang="en-US" dirty="0"/>
          </a:p>
        </p:txBody>
      </p:sp>
      <p:sp>
        <p:nvSpPr>
          <p:cNvPr id="2" name="Content Placeholder 1"/>
          <p:cNvSpPr>
            <a:spLocks noGrp="1"/>
          </p:cNvSpPr>
          <p:nvPr>
            <p:ph idx="1"/>
          </p:nvPr>
        </p:nvSpPr>
        <p:spPr>
          <a:xfrm>
            <a:off x="457200" y="1524000"/>
            <a:ext cx="8229600" cy="4800600"/>
          </a:xfrm>
        </p:spPr>
        <p:txBody>
          <a:bodyPr>
            <a:normAutofit fontScale="85000" lnSpcReduction="20000"/>
          </a:bodyPr>
          <a:lstStyle/>
          <a:p>
            <a:pPr marL="502920" lvl="1" indent="-514350">
              <a:spcBef>
                <a:spcPts val="600"/>
              </a:spcBef>
              <a:buFont typeface="Arial" panose="020B0604020202020204" pitchFamily="34" charset="0"/>
              <a:buChar char="•"/>
            </a:pPr>
            <a:r>
              <a:rPr lang="en-US" dirty="0" err="1">
                <a:solidFill>
                  <a:schemeClr val="tx1"/>
                </a:solidFill>
              </a:rPr>
              <a:t>Intramolecular</a:t>
            </a:r>
            <a:r>
              <a:rPr lang="en-US" dirty="0">
                <a:solidFill>
                  <a:schemeClr val="tx1"/>
                </a:solidFill>
              </a:rPr>
              <a:t> esterification afford lactones</a:t>
            </a:r>
          </a:p>
          <a:p>
            <a:pPr marL="502920" lvl="1" indent="-514350">
              <a:spcBef>
                <a:spcPts val="600"/>
              </a:spcBef>
              <a:buFont typeface="Arial" panose="020B0604020202020204" pitchFamily="34" charset="0"/>
              <a:buChar char="•"/>
            </a:pPr>
            <a:r>
              <a:rPr lang="en-US" dirty="0">
                <a:solidFill>
                  <a:schemeClr val="tx1"/>
                </a:solidFill>
              </a:rPr>
              <a:t>These reactions can usually be carried out under mild conditions</a:t>
            </a:r>
          </a:p>
          <a:p>
            <a:pPr marL="502920" lvl="1" indent="-514350">
              <a:spcBef>
                <a:spcPts val="600"/>
              </a:spcBef>
              <a:buFont typeface="Arial" panose="020B0604020202020204" pitchFamily="34" charset="0"/>
              <a:buChar char="•"/>
            </a:pPr>
            <a:r>
              <a:rPr lang="en-US" b="1" i="1" dirty="0" smtClean="0">
                <a:solidFill>
                  <a:srgbClr val="663300"/>
                </a:solidFill>
              </a:rPr>
              <a:t>Example </a:t>
            </a:r>
            <a:r>
              <a:rPr lang="en-US" b="1" i="1" dirty="0">
                <a:solidFill>
                  <a:srgbClr val="663300"/>
                </a:solidFill>
              </a:rPr>
              <a:t>2</a:t>
            </a:r>
            <a:r>
              <a:rPr lang="en-US" b="1" i="1" dirty="0" smtClean="0">
                <a:solidFill>
                  <a:srgbClr val="663300"/>
                </a:solidFill>
              </a:rPr>
              <a:t>: </a:t>
            </a:r>
            <a:r>
              <a:rPr lang="en-US" i="1" dirty="0" smtClean="0">
                <a:solidFill>
                  <a:srgbClr val="663300"/>
                </a:solidFill>
              </a:rPr>
              <a:t>GHB </a:t>
            </a:r>
            <a:r>
              <a:rPr lang="en-US" i="1" dirty="0">
                <a:solidFill>
                  <a:srgbClr val="663300"/>
                </a:solidFill>
              </a:rPr>
              <a:t>(</a:t>
            </a:r>
            <a:r>
              <a:rPr lang="en-US" i="1" dirty="0" smtClean="0">
                <a:solidFill>
                  <a:srgbClr val="663300"/>
                </a:solidFill>
                <a:latin typeface="Symbol" pitchFamily="18" charset="2"/>
              </a:rPr>
              <a:t>g</a:t>
            </a:r>
            <a:r>
              <a:rPr lang="en-US" i="1" dirty="0" smtClean="0">
                <a:solidFill>
                  <a:srgbClr val="663300"/>
                </a:solidFill>
              </a:rPr>
              <a:t>-</a:t>
            </a:r>
            <a:r>
              <a:rPr lang="en-US" i="1" dirty="0" err="1" smtClean="0">
                <a:solidFill>
                  <a:srgbClr val="663300"/>
                </a:solidFill>
              </a:rPr>
              <a:t>hydroxybutyric</a:t>
            </a:r>
            <a:r>
              <a:rPr lang="en-US" i="1" dirty="0" smtClean="0">
                <a:solidFill>
                  <a:srgbClr val="663300"/>
                </a:solidFill>
              </a:rPr>
              <a:t> acid)</a:t>
            </a:r>
          </a:p>
          <a:p>
            <a:pPr marL="502920" lvl="1" indent="-514350">
              <a:spcBef>
                <a:spcPts val="600"/>
              </a:spcBef>
              <a:buFont typeface="Arial" panose="020B0604020202020204" pitchFamily="34" charset="0"/>
              <a:buChar char="•"/>
            </a:pPr>
            <a:endParaRPr lang="en-US" dirty="0" smtClean="0">
              <a:solidFill>
                <a:schemeClr val="accent2">
                  <a:lumMod val="75000"/>
                </a:schemeClr>
              </a:solidFill>
            </a:endParaRPr>
          </a:p>
          <a:p>
            <a:pPr marL="502920" lvl="1" indent="-514350">
              <a:spcBef>
                <a:spcPts val="600"/>
              </a:spcBef>
              <a:buFont typeface="Arial" panose="020B0604020202020204" pitchFamily="34" charset="0"/>
              <a:buChar char="•"/>
            </a:pPr>
            <a:endParaRPr lang="en-US" dirty="0">
              <a:solidFill>
                <a:schemeClr val="accent2">
                  <a:lumMod val="75000"/>
                </a:schemeClr>
              </a:solidFill>
            </a:endParaRPr>
          </a:p>
          <a:p>
            <a:pPr marL="502920" lvl="1" indent="-514350">
              <a:spcBef>
                <a:spcPts val="600"/>
              </a:spcBef>
              <a:buFont typeface="Arial" panose="020B0604020202020204" pitchFamily="34" charset="0"/>
              <a:buChar char="•"/>
            </a:pPr>
            <a:endParaRPr lang="en-US" dirty="0" smtClean="0">
              <a:solidFill>
                <a:schemeClr val="accent2">
                  <a:lumMod val="75000"/>
                </a:schemeClr>
              </a:solidFill>
            </a:endParaRPr>
          </a:p>
          <a:p>
            <a:pPr marL="845820" lvl="2" indent="-457200">
              <a:spcBef>
                <a:spcPts val="600"/>
              </a:spcBef>
            </a:pPr>
            <a:r>
              <a:rPr lang="en-US" dirty="0" smtClean="0">
                <a:solidFill>
                  <a:srgbClr val="002060"/>
                </a:solidFill>
              </a:rPr>
              <a:t>It is used as date rape drug: </a:t>
            </a:r>
            <a:r>
              <a:rPr lang="en-US" i="1" dirty="0">
                <a:solidFill>
                  <a:srgbClr val="002060"/>
                </a:solidFill>
              </a:rPr>
              <a:t>Liquid </a:t>
            </a:r>
            <a:r>
              <a:rPr lang="en-US" i="1" dirty="0" smtClean="0">
                <a:solidFill>
                  <a:srgbClr val="002060"/>
                </a:solidFill>
              </a:rPr>
              <a:t>Ecstasy</a:t>
            </a:r>
          </a:p>
          <a:p>
            <a:pPr marL="845820" lvl="2" indent="-457200">
              <a:spcBef>
                <a:spcPts val="600"/>
              </a:spcBef>
            </a:pPr>
            <a:r>
              <a:rPr lang="en-US" dirty="0" smtClean="0">
                <a:solidFill>
                  <a:srgbClr val="002060"/>
                </a:solidFill>
              </a:rPr>
              <a:t>It is colorless, odorless and has a slightly salty taste </a:t>
            </a:r>
          </a:p>
          <a:p>
            <a:pPr marL="845820" lvl="2" indent="-457200">
              <a:spcBef>
                <a:spcPts val="600"/>
              </a:spcBef>
            </a:pPr>
            <a:r>
              <a:rPr lang="en-US" dirty="0" smtClean="0">
                <a:solidFill>
                  <a:srgbClr val="002060"/>
                </a:solidFill>
              </a:rPr>
              <a:t>It is very dangerous because the effect of the drug differs greatly</a:t>
            </a:r>
          </a:p>
          <a:p>
            <a:pPr marL="845820" lvl="2" indent="-457200">
              <a:spcBef>
                <a:spcPts val="600"/>
              </a:spcBef>
            </a:pPr>
            <a:r>
              <a:rPr lang="en-US" dirty="0" smtClean="0">
                <a:solidFill>
                  <a:srgbClr val="002060"/>
                </a:solidFill>
              </a:rPr>
              <a:t>More than 200 deaths and more than 5700 overdoses have been attributed to this drug since 1990. The major problem is that humans  can have very different reactions to this drug particular in connection with the consumption of alcohol.</a:t>
            </a:r>
          </a:p>
          <a:p>
            <a:pPr lvl="2"/>
            <a:endParaRPr lang="en-US" dirty="0">
              <a:solidFill>
                <a:schemeClr val="accent4">
                  <a:lumMod val="20000"/>
                  <a:lumOff val="80000"/>
                </a:schemeClr>
              </a:solidFill>
            </a:endParaRPr>
          </a:p>
          <a:p>
            <a:pPr lvl="2"/>
            <a:endParaRPr lang="en-US" dirty="0" smtClean="0"/>
          </a:p>
          <a:p>
            <a:pPr lvl="2"/>
            <a:endParaRPr lang="en-US" dirty="0"/>
          </a:p>
        </p:txBody>
      </p:sp>
      <p:pic>
        <p:nvPicPr>
          <p:cNvPr id="4" name="Picture 3"/>
          <p:cNvPicPr/>
          <p:nvPr/>
        </p:nvPicPr>
        <p:blipFill>
          <a:blip r:embed="rId2" cstate="print"/>
          <a:srcRect/>
          <a:stretch>
            <a:fillRect/>
          </a:stretch>
        </p:blipFill>
        <p:spPr bwMode="auto">
          <a:xfrm>
            <a:off x="2006600" y="2971800"/>
            <a:ext cx="4470400" cy="990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Tree>
    <p:extLst>
      <p:ext uri="{BB962C8B-B14F-4D97-AF65-F5344CB8AC3E}">
        <p14:creationId xmlns:p14="http://schemas.microsoft.com/office/powerpoint/2010/main" val="24326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barn(inVertical)">
                                      <p:cBhvr>
                                        <p:cTn id="30" dur="500"/>
                                        <p:tgtEl>
                                          <p:spTgt spid="2">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barn(inVertical)">
                                      <p:cBhvr>
                                        <p:cTn id="35" dur="500"/>
                                        <p:tgtEl>
                                          <p:spTgt spid="2">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barn(inVertical)">
                                      <p:cBhvr>
                                        <p:cTn id="4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IV</a:t>
            </a:r>
            <a:endParaRPr lang="en-US" dirty="0"/>
          </a:p>
        </p:txBody>
      </p:sp>
      <p:sp>
        <p:nvSpPr>
          <p:cNvPr id="2" name="Content Placeholder 1"/>
          <p:cNvSpPr>
            <a:spLocks noGrp="1"/>
          </p:cNvSpPr>
          <p:nvPr>
            <p:ph idx="1"/>
          </p:nvPr>
        </p:nvSpPr>
        <p:spPr>
          <a:xfrm>
            <a:off x="457200" y="1524000"/>
            <a:ext cx="8382000" cy="5029200"/>
          </a:xfrm>
        </p:spPr>
        <p:txBody>
          <a:bodyPr>
            <a:normAutofit fontScale="55000" lnSpcReduction="20000"/>
          </a:bodyPr>
          <a:lstStyle/>
          <a:p>
            <a:r>
              <a:rPr lang="en-US" b="1" i="1" dirty="0" smtClean="0">
                <a:solidFill>
                  <a:srgbClr val="660033"/>
                </a:solidFill>
              </a:rPr>
              <a:t>Example 3: </a:t>
            </a:r>
            <a:r>
              <a:rPr lang="en-US" i="1" dirty="0" smtClean="0">
                <a:solidFill>
                  <a:srgbClr val="660033"/>
                </a:solidFill>
              </a:rPr>
              <a:t>Biodiesel</a:t>
            </a:r>
          </a:p>
          <a:p>
            <a:r>
              <a:rPr lang="en-US" dirty="0" smtClean="0">
                <a:solidFill>
                  <a:schemeClr val="tx1"/>
                </a:solidFill>
              </a:rPr>
              <a:t>It has gained a lot of interest lately due to the ever increasing cost of gasoline over </a:t>
            </a:r>
            <a:br>
              <a:rPr lang="en-US" dirty="0" smtClean="0">
                <a:solidFill>
                  <a:schemeClr val="tx1"/>
                </a:solidFill>
              </a:rPr>
            </a:br>
            <a:r>
              <a:rPr lang="en-US" dirty="0" smtClean="0">
                <a:solidFill>
                  <a:schemeClr val="tx1"/>
                </a:solidFill>
              </a:rPr>
              <a:t>the past decades</a:t>
            </a:r>
          </a:p>
          <a:p>
            <a:r>
              <a:rPr lang="en-US" dirty="0" smtClean="0">
                <a:solidFill>
                  <a:schemeClr val="tx1"/>
                </a:solidFill>
              </a:rPr>
              <a:t>It uses renewable resources i.e., plant oils, algae, grease, etc.</a:t>
            </a:r>
          </a:p>
          <a:p>
            <a:pPr lvl="1">
              <a:buFont typeface="Arial" panose="020B0604020202020204" pitchFamily="34" charset="0"/>
              <a:buChar char="•"/>
            </a:pPr>
            <a:endParaRPr lang="en-US" dirty="0">
              <a:solidFill>
                <a:schemeClr val="tx1"/>
              </a:solidFill>
            </a:endParaRPr>
          </a:p>
          <a:p>
            <a:pPr lvl="1">
              <a:buFont typeface="Arial" panose="020B0604020202020204" pitchFamily="34" charset="0"/>
              <a:buChar char="•"/>
            </a:pPr>
            <a:endParaRPr lang="en-US" dirty="0" smtClean="0">
              <a:solidFill>
                <a:schemeClr val="tx1"/>
              </a:solidFill>
            </a:endParaRPr>
          </a:p>
          <a:p>
            <a:pPr lvl="1">
              <a:buFont typeface="Arial" panose="020B0604020202020204" pitchFamily="34" charset="0"/>
              <a:buChar char="•"/>
            </a:pPr>
            <a:endParaRPr lang="en-US" dirty="0">
              <a:solidFill>
                <a:schemeClr val="tx1"/>
              </a:solidFill>
            </a:endParaRPr>
          </a:p>
          <a:p>
            <a:pPr lvl="1">
              <a:buFont typeface="Arial" panose="020B0604020202020204" pitchFamily="34" charset="0"/>
              <a:buChar char="•"/>
            </a:pPr>
            <a:endParaRPr lang="en-US" dirty="0" smtClean="0">
              <a:solidFill>
                <a:schemeClr val="tx1"/>
              </a:solidFill>
            </a:endParaRPr>
          </a:p>
          <a:p>
            <a:pPr lvl="1">
              <a:buFont typeface="Arial" panose="020B0604020202020204" pitchFamily="34" charset="0"/>
              <a:buChar char="•"/>
            </a:pPr>
            <a:endParaRPr lang="en-US" dirty="0">
              <a:solidFill>
                <a:schemeClr val="tx1"/>
              </a:solidFill>
            </a:endParaRPr>
          </a:p>
          <a:p>
            <a:pPr lvl="1">
              <a:buFont typeface="Arial" panose="020B0604020202020204" pitchFamily="34" charset="0"/>
              <a:buChar char="•"/>
            </a:pPr>
            <a:endParaRPr lang="en-US" dirty="0" smtClean="0">
              <a:solidFill>
                <a:schemeClr val="tx1"/>
              </a:solidFill>
            </a:endParaRPr>
          </a:p>
          <a:p>
            <a:pPr lvl="1">
              <a:buFont typeface="Arial" panose="020B0604020202020204" pitchFamily="34" charset="0"/>
              <a:buChar char="•"/>
            </a:pPr>
            <a:endParaRPr lang="en-US" dirty="0" smtClean="0">
              <a:solidFill>
                <a:schemeClr val="tx1"/>
              </a:solidFill>
            </a:endParaRPr>
          </a:p>
          <a:p>
            <a:pPr lvl="1">
              <a:buFont typeface="Arial" panose="020B0604020202020204" pitchFamily="34" charset="0"/>
              <a:buChar char="•"/>
            </a:pPr>
            <a:endParaRPr lang="en-US" dirty="0" smtClean="0">
              <a:solidFill>
                <a:schemeClr val="tx1"/>
              </a:solidFill>
            </a:endParaRPr>
          </a:p>
          <a:p>
            <a:pPr lvl="1">
              <a:buFont typeface="Arial" panose="020B0604020202020204" pitchFamily="34" charset="0"/>
              <a:buChar char="•"/>
            </a:pPr>
            <a:endParaRPr lang="en-US" dirty="0" smtClean="0">
              <a:solidFill>
                <a:schemeClr val="tx1"/>
              </a:solidFill>
            </a:endParaRPr>
          </a:p>
          <a:p>
            <a:r>
              <a:rPr lang="en-US" i="1" dirty="0" smtClean="0">
                <a:solidFill>
                  <a:schemeClr val="tx1"/>
                </a:solidFill>
              </a:rPr>
              <a:t>Trans-esterification</a:t>
            </a:r>
            <a:r>
              <a:rPr lang="en-US" dirty="0" smtClean="0">
                <a:solidFill>
                  <a:schemeClr val="tx1"/>
                </a:solidFill>
              </a:rPr>
              <a:t>: It converts oils into methyl esters that are much more volatile than oils due to their lower molecular weight</a:t>
            </a:r>
          </a:p>
          <a:p>
            <a:r>
              <a:rPr lang="en-US" dirty="0" smtClean="0">
                <a:solidFill>
                  <a:schemeClr val="tx1"/>
                </a:solidFill>
              </a:rPr>
              <a:t>It is important that water is absent during the reaction to avoid the formation of soap (Na</a:t>
            </a:r>
            <a:r>
              <a:rPr lang="en-US" baseline="30000" dirty="0" smtClean="0">
                <a:solidFill>
                  <a:schemeClr val="tx1"/>
                </a:solidFill>
              </a:rPr>
              <a:t>+ </a:t>
            </a:r>
            <a:r>
              <a:rPr lang="en-US" dirty="0" smtClean="0">
                <a:solidFill>
                  <a:schemeClr val="tx1"/>
                </a:solidFill>
              </a:rPr>
              <a:t>RCOO</a:t>
            </a:r>
            <a:r>
              <a:rPr lang="en-US" baseline="30000" dirty="0" smtClean="0">
                <a:solidFill>
                  <a:schemeClr val="tx1"/>
                </a:solidFill>
              </a:rPr>
              <a:t>-</a:t>
            </a:r>
            <a:r>
              <a:rPr lang="en-US" dirty="0" smtClean="0">
                <a:solidFill>
                  <a:schemeClr val="tx1"/>
                </a:solidFill>
              </a:rPr>
              <a:t>, where R= C</a:t>
            </a:r>
            <a:r>
              <a:rPr lang="en-US" baseline="-25000" dirty="0" smtClean="0">
                <a:solidFill>
                  <a:schemeClr val="tx1"/>
                </a:solidFill>
              </a:rPr>
              <a:t>17</a:t>
            </a:r>
            <a:r>
              <a:rPr lang="en-US" dirty="0" smtClean="0">
                <a:solidFill>
                  <a:schemeClr val="tx1"/>
                </a:solidFill>
              </a:rPr>
              <a:t>H</a:t>
            </a:r>
            <a:r>
              <a:rPr lang="en-US" baseline="-25000" dirty="0" smtClean="0">
                <a:solidFill>
                  <a:schemeClr val="tx1"/>
                </a:solidFill>
              </a:rPr>
              <a:t>35</a:t>
            </a:r>
            <a:r>
              <a:rPr lang="en-US" dirty="0" smtClean="0">
                <a:solidFill>
                  <a:schemeClr val="tx1"/>
                </a:solidFill>
              </a:rPr>
              <a:t>, etc.)</a:t>
            </a:r>
          </a:p>
          <a:p>
            <a:r>
              <a:rPr lang="en-US" dirty="0" smtClean="0">
                <a:solidFill>
                  <a:srgbClr val="FF0000"/>
                </a:solidFill>
              </a:rPr>
              <a:t>Food vs. Fuel debate (i.e., 80 gal/acre for soy and sunflower)</a:t>
            </a:r>
          </a:p>
          <a:p>
            <a:pPr lvl="1">
              <a:buFont typeface="Arial" panose="020B0604020202020204" pitchFamily="34" charset="0"/>
              <a:buChar char="•"/>
            </a:pPr>
            <a:r>
              <a:rPr lang="en-US" dirty="0" smtClean="0">
                <a:solidFill>
                  <a:srgbClr val="002060"/>
                </a:solidFill>
              </a:rPr>
              <a:t>42 billion gallons of diesel in 2008 in the US: 525,000,000 acre (21 % of the US)</a:t>
            </a:r>
          </a:p>
          <a:p>
            <a:pPr lvl="1">
              <a:buFont typeface="Arial" panose="020B0604020202020204" pitchFamily="34" charset="0"/>
              <a:buChar char="•"/>
            </a:pPr>
            <a:r>
              <a:rPr lang="en-US" dirty="0" smtClean="0">
                <a:solidFill>
                  <a:srgbClr val="002060"/>
                </a:solidFill>
              </a:rPr>
              <a:t>If the gasoline is also included (135 billion gallons) about 95 % of the area is needed</a:t>
            </a:r>
          </a:p>
          <a:p>
            <a:endParaRPr lang="en-US" dirty="0"/>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510364708"/>
              </p:ext>
            </p:extLst>
          </p:nvPr>
        </p:nvGraphicFramePr>
        <p:xfrm>
          <a:off x="2298070" y="2590800"/>
          <a:ext cx="4410946" cy="2011680"/>
        </p:xfrm>
        <a:graphic>
          <a:graphicData uri="http://schemas.openxmlformats.org/presentationml/2006/ole">
            <mc:AlternateContent xmlns:mc="http://schemas.openxmlformats.org/markup-compatibility/2006">
              <mc:Choice xmlns:v="urn:schemas-microsoft-com:vml" Requires="v">
                <p:oleObj spid="_x0000_s4258" name="CS ChemDraw Drawing" r:id="rId3" imgW="6329880" imgH="2886840" progId="ChemDraw.Document.6.0">
                  <p:embed/>
                </p:oleObj>
              </mc:Choice>
              <mc:Fallback>
                <p:oleObj name="CS ChemDraw Drawing" r:id="rId3" imgW="6329880" imgH="2886840" progId="ChemDraw.Document.6.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070" y="2590800"/>
                        <a:ext cx="4410946" cy="2011680"/>
                      </a:xfrm>
                      <a:prstGeom prst="rect">
                        <a:avLst/>
                      </a:prstGeom>
                      <a:solidFill>
                        <a:schemeClr val="accent6">
                          <a:lumMod val="20000"/>
                          <a:lumOff val="80000"/>
                        </a:schemeClr>
                      </a:solidFill>
                    </p:spPr>
                  </p:pic>
                </p:oleObj>
              </mc:Fallback>
            </mc:AlternateContent>
          </a:graphicData>
        </a:graphic>
      </p:graphicFrame>
    </p:spTree>
    <p:extLst>
      <p:ext uri="{BB962C8B-B14F-4D97-AF65-F5344CB8AC3E}">
        <p14:creationId xmlns:p14="http://schemas.microsoft.com/office/powerpoint/2010/main" val="238173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2" end="12"/>
                                            </p:txEl>
                                          </p:spTgt>
                                        </p:tgtEl>
                                        <p:attrNameLst>
                                          <p:attrName>style.visibility</p:attrName>
                                        </p:attrNameLst>
                                      </p:cBhvr>
                                      <p:to>
                                        <p:strVal val="visible"/>
                                      </p:to>
                                    </p:set>
                                    <p:animEffect transition="in" filter="barn(inVertical)">
                                      <p:cBhvr>
                                        <p:cTn id="22" dur="500"/>
                                        <p:tgtEl>
                                          <p:spTgt spid="2">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animEffect transition="in" filter="barn(inVertical)">
                                      <p:cBhvr>
                                        <p:cTn id="27" dur="500"/>
                                        <p:tgtEl>
                                          <p:spTgt spid="2">
                                            <p:txEl>
                                              <p:pRg st="13" end="1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4" end="14"/>
                                            </p:txEl>
                                          </p:spTgt>
                                        </p:tgtEl>
                                        <p:attrNameLst>
                                          <p:attrName>style.visibility</p:attrName>
                                        </p:attrNameLst>
                                      </p:cBhvr>
                                      <p:to>
                                        <p:strVal val="visible"/>
                                      </p:to>
                                    </p:set>
                                    <p:animEffect transition="in" filter="barn(inVertical)">
                                      <p:cBhvr>
                                        <p:cTn id="32" dur="500"/>
                                        <p:tgtEl>
                                          <p:spTgt spid="2">
                                            <p:txEl>
                                              <p:pRg st="14" end="1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15" end="15"/>
                                            </p:txEl>
                                          </p:spTgt>
                                        </p:tgtEl>
                                        <p:attrNameLst>
                                          <p:attrName>style.visibility</p:attrName>
                                        </p:attrNameLst>
                                      </p:cBhvr>
                                      <p:to>
                                        <p:strVal val="visible"/>
                                      </p:to>
                                    </p:set>
                                    <p:animEffect transition="in" filter="barn(inVertical)">
                                      <p:cBhvr>
                                        <p:cTn id="37" dur="500"/>
                                        <p:tgtEl>
                                          <p:spTgt spid="2">
                                            <p:txEl>
                                              <p:pRg st="15" end="1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16" end="16"/>
                                            </p:txEl>
                                          </p:spTgt>
                                        </p:tgtEl>
                                        <p:attrNameLst>
                                          <p:attrName>style.visibility</p:attrName>
                                        </p:attrNameLst>
                                      </p:cBhvr>
                                      <p:to>
                                        <p:strVal val="visible"/>
                                      </p:to>
                                    </p:set>
                                    <p:animEffect transition="in" filter="barn(inVertical)">
                                      <p:cBhvr>
                                        <p:cTn id="42"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V</a:t>
            </a:r>
            <a:endParaRPr lang="en-US" dirty="0"/>
          </a:p>
        </p:txBody>
      </p:sp>
      <p:sp>
        <p:nvSpPr>
          <p:cNvPr id="2" name="Content Placeholder 1"/>
          <p:cNvSpPr>
            <a:spLocks noGrp="1"/>
          </p:cNvSpPr>
          <p:nvPr>
            <p:ph idx="1"/>
          </p:nvPr>
        </p:nvSpPr>
        <p:spPr>
          <a:xfrm>
            <a:off x="457200" y="1600200"/>
            <a:ext cx="8229600" cy="4648200"/>
          </a:xfrm>
        </p:spPr>
        <p:txBody>
          <a:bodyPr>
            <a:normAutofit fontScale="77500" lnSpcReduction="20000"/>
          </a:bodyPr>
          <a:lstStyle/>
          <a:p>
            <a:r>
              <a:rPr lang="en-US" dirty="0" smtClean="0"/>
              <a:t>In the lab, an unknown carboxylic acid is reacted with an unknown alcohol (both assigned by the TA)</a:t>
            </a:r>
          </a:p>
          <a:p>
            <a:endParaRPr lang="en-US" dirty="0"/>
          </a:p>
          <a:p>
            <a:endParaRPr lang="en-US" dirty="0" smtClean="0"/>
          </a:p>
          <a:p>
            <a:endParaRPr lang="en-US" dirty="0" smtClean="0"/>
          </a:p>
          <a:p>
            <a:endParaRPr lang="en-US" dirty="0" smtClean="0"/>
          </a:p>
          <a:p>
            <a:r>
              <a:rPr lang="en-US" b="1" dirty="0" smtClean="0">
                <a:solidFill>
                  <a:srgbClr val="FF0000"/>
                </a:solidFill>
              </a:rPr>
              <a:t>Problems:</a:t>
            </a:r>
          </a:p>
          <a:p>
            <a:pPr lvl="1">
              <a:buFont typeface="Arial" panose="020B0604020202020204" pitchFamily="34" charset="0"/>
              <a:buChar char="•"/>
            </a:pPr>
            <a:r>
              <a:rPr lang="en-US" dirty="0" smtClean="0">
                <a:solidFill>
                  <a:srgbClr val="FF0000"/>
                </a:solidFill>
              </a:rPr>
              <a:t>The reaction is an equilibrium reaction </a:t>
            </a:r>
            <a:r>
              <a:rPr lang="en-US" dirty="0" smtClean="0">
                <a:solidFill>
                  <a:srgbClr val="FF0000"/>
                </a:solidFill>
                <a:sym typeface="Wingdings"/>
              </a:rPr>
              <a:t>with</a:t>
            </a:r>
            <a:r>
              <a:rPr lang="en-US" dirty="0" smtClean="0">
                <a:solidFill>
                  <a:srgbClr val="FF0000"/>
                </a:solidFill>
              </a:rPr>
              <a:t> poor yields </a:t>
            </a:r>
            <a:br>
              <a:rPr lang="en-US" dirty="0" smtClean="0">
                <a:solidFill>
                  <a:srgbClr val="FF0000"/>
                </a:solidFill>
              </a:rPr>
            </a:br>
            <a:r>
              <a:rPr lang="en-US" dirty="0" smtClean="0">
                <a:solidFill>
                  <a:srgbClr val="FF0000"/>
                </a:solidFill>
              </a:rPr>
              <a:t>if a </a:t>
            </a:r>
            <a:r>
              <a:rPr lang="en-US" i="1" dirty="0" smtClean="0">
                <a:solidFill>
                  <a:srgbClr val="FF0000"/>
                </a:solidFill>
              </a:rPr>
              <a:t>1:1</a:t>
            </a:r>
            <a:r>
              <a:rPr lang="en-US" dirty="0" smtClean="0">
                <a:solidFill>
                  <a:srgbClr val="FF0000"/>
                </a:solidFill>
              </a:rPr>
              <a:t>-ratio of the reactants is used</a:t>
            </a:r>
          </a:p>
          <a:p>
            <a:pPr lvl="1">
              <a:buFont typeface="Arial" panose="020B0604020202020204" pitchFamily="34" charset="0"/>
              <a:buChar char="•"/>
            </a:pPr>
            <a:r>
              <a:rPr lang="en-US" dirty="0" smtClean="0">
                <a:solidFill>
                  <a:srgbClr val="FF0000"/>
                </a:solidFill>
              </a:rPr>
              <a:t>The carboxylic acid is a poor electrophile (neutral)</a:t>
            </a:r>
          </a:p>
          <a:p>
            <a:pPr lvl="1">
              <a:buFont typeface="Arial" panose="020B0604020202020204" pitchFamily="34" charset="0"/>
              <a:buChar char="•"/>
            </a:pPr>
            <a:r>
              <a:rPr lang="en-US" dirty="0" smtClean="0">
                <a:solidFill>
                  <a:srgbClr val="FF0000"/>
                </a:solidFill>
              </a:rPr>
              <a:t>The alcohol is a poor nucleophile (neutral)</a:t>
            </a:r>
          </a:p>
          <a:p>
            <a:pPr lvl="1">
              <a:buFont typeface="Arial" panose="020B0604020202020204" pitchFamily="34" charset="0"/>
              <a:buChar char="•"/>
            </a:pPr>
            <a:r>
              <a:rPr lang="en-US" dirty="0">
                <a:solidFill>
                  <a:srgbClr val="FF0000"/>
                </a:solidFill>
              </a:rPr>
              <a:t>The reaction is </a:t>
            </a:r>
            <a:r>
              <a:rPr lang="en-US" dirty="0" smtClean="0">
                <a:solidFill>
                  <a:srgbClr val="FF0000"/>
                </a:solidFill>
              </a:rPr>
              <a:t>very slow </a:t>
            </a:r>
            <a:r>
              <a:rPr lang="en-US" dirty="0">
                <a:solidFill>
                  <a:srgbClr val="FF0000"/>
                </a:solidFill>
              </a:rPr>
              <a:t>at room temperature</a:t>
            </a:r>
          </a:p>
          <a:p>
            <a:pPr lvl="1">
              <a:buFont typeface="Arial" panose="020B0604020202020204" pitchFamily="34" charset="0"/>
              <a:buChar char="•"/>
            </a:pPr>
            <a:r>
              <a:rPr lang="en-US" dirty="0" smtClean="0">
                <a:solidFill>
                  <a:srgbClr val="FF0000"/>
                </a:solidFill>
              </a:rPr>
              <a:t>Any water </a:t>
            </a:r>
            <a:r>
              <a:rPr lang="en-US" dirty="0">
                <a:solidFill>
                  <a:srgbClr val="FF0000"/>
                </a:solidFill>
              </a:rPr>
              <a:t>in the reaction mixture lowers the yield significantly</a:t>
            </a:r>
          </a:p>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p>
          <a:p>
            <a:endParaRPr lang="en-US" dirty="0"/>
          </a:p>
        </p:txBody>
      </p:sp>
      <p:pic>
        <p:nvPicPr>
          <p:cNvPr id="4" name="Picture 3"/>
          <p:cNvPicPr>
            <a:picLocks noChangeAspect="1"/>
          </p:cNvPicPr>
          <p:nvPr/>
        </p:nvPicPr>
        <p:blipFill>
          <a:blip r:embed="rId2" cstate="print"/>
          <a:srcRect/>
          <a:stretch>
            <a:fillRect/>
          </a:stretch>
        </p:blipFill>
        <p:spPr bwMode="auto">
          <a:xfrm>
            <a:off x="1676400" y="2413000"/>
            <a:ext cx="5495248" cy="1097280"/>
          </a:xfrm>
          <a:prstGeom prst="rect">
            <a:avLst/>
          </a:prstGeom>
          <a:gradFill>
            <a:gsLst>
              <a:gs pos="0">
                <a:schemeClr val="accent5">
                  <a:lumMod val="60000"/>
                  <a:lumOff val="40000"/>
                </a:schemeClr>
              </a:gs>
              <a:gs pos="50000">
                <a:schemeClr val="accent5">
                  <a:lumMod val="40000"/>
                  <a:lumOff val="60000"/>
                </a:schemeClr>
              </a:gs>
              <a:gs pos="100000">
                <a:schemeClr val="accent5">
                  <a:lumMod val="20000"/>
                  <a:lumOff val="80000"/>
                </a:schemeClr>
              </a:gs>
            </a:gsLst>
            <a:lin ang="5400000" scaled="0"/>
          </a:gradFill>
          <a:ln w="3175">
            <a:noFill/>
            <a:miter lim="800000"/>
            <a:headEnd/>
            <a:tailEnd/>
          </a:ln>
        </p:spPr>
      </p:pic>
    </p:spTree>
    <p:extLst>
      <p:ext uri="{BB962C8B-B14F-4D97-AF65-F5344CB8AC3E}">
        <p14:creationId xmlns:p14="http://schemas.microsoft.com/office/powerpoint/2010/main" val="277126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arn(inVertical)">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arn(inVertical)">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barn(inVertical)">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barn(inVertical)">
                                      <p:cBhvr>
                                        <p:cTn id="37" dur="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barn(inVertical)">
                                      <p:cBhvr>
                                        <p:cTn id="4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VI</a:t>
            </a:r>
            <a:endParaRPr lang="en-US" dirty="0"/>
          </a:p>
        </p:txBody>
      </p:sp>
      <p:sp>
        <p:nvSpPr>
          <p:cNvPr id="2" name="Content Placeholder 1"/>
          <p:cNvSpPr>
            <a:spLocks noGrp="1"/>
          </p:cNvSpPr>
          <p:nvPr>
            <p:ph idx="1"/>
          </p:nvPr>
        </p:nvSpPr>
        <p:spPr>
          <a:xfrm>
            <a:off x="457200" y="1524000"/>
            <a:ext cx="8153400" cy="4572000"/>
          </a:xfrm>
        </p:spPr>
        <p:txBody>
          <a:bodyPr>
            <a:normAutofit fontScale="77500" lnSpcReduction="20000"/>
          </a:bodyPr>
          <a:lstStyle/>
          <a:p>
            <a:r>
              <a:rPr lang="en-US" b="1" dirty="0" smtClean="0">
                <a:solidFill>
                  <a:srgbClr val="660066"/>
                </a:solidFill>
              </a:rPr>
              <a:t>Mechanism of Fischer esterification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2400" dirty="0" smtClean="0">
                <a:solidFill>
                  <a:srgbClr val="002060"/>
                </a:solidFill>
              </a:rPr>
              <a:t>In the neutral state, the resonance structure with the charge separation is </a:t>
            </a:r>
            <a:r>
              <a:rPr lang="en-US" sz="2400" dirty="0">
                <a:solidFill>
                  <a:srgbClr val="002060"/>
                </a:solidFill>
              </a:rPr>
              <a:t>a very </a:t>
            </a:r>
            <a:r>
              <a:rPr lang="en-US" sz="2400" dirty="0" smtClean="0">
                <a:solidFill>
                  <a:srgbClr val="002060"/>
                </a:solidFill>
              </a:rPr>
              <a:t/>
            </a:r>
            <a:br>
              <a:rPr lang="en-US" sz="2400" dirty="0" smtClean="0">
                <a:solidFill>
                  <a:srgbClr val="002060"/>
                </a:solidFill>
              </a:rPr>
            </a:br>
            <a:r>
              <a:rPr lang="en-US" sz="2400" dirty="0" smtClean="0">
                <a:solidFill>
                  <a:srgbClr val="002060"/>
                </a:solidFill>
              </a:rPr>
              <a:t>minor contributor making the carbonyl function of the carboxylic acid a poor electrophile</a:t>
            </a:r>
          </a:p>
          <a:p>
            <a:r>
              <a:rPr lang="en-US" sz="2400" dirty="0" smtClean="0">
                <a:solidFill>
                  <a:srgbClr val="003300"/>
                </a:solidFill>
              </a:rPr>
              <a:t>The situation changes in the protonated form of the carboxylic acid in which the carbonyl carbon bears a larger positive charge (~0.2 units in </a:t>
            </a:r>
            <a:r>
              <a:rPr lang="en-US" sz="2400" dirty="0">
                <a:solidFill>
                  <a:srgbClr val="003300"/>
                </a:solidFill>
              </a:rPr>
              <a:t>the case of </a:t>
            </a:r>
            <a:r>
              <a:rPr lang="en-US" sz="2400" dirty="0" smtClean="0">
                <a:solidFill>
                  <a:srgbClr val="003300"/>
                </a:solidFill>
              </a:rPr>
              <a:t/>
            </a:r>
            <a:br>
              <a:rPr lang="en-US" sz="2400" dirty="0" smtClean="0">
                <a:solidFill>
                  <a:srgbClr val="003300"/>
                </a:solidFill>
              </a:rPr>
            </a:br>
            <a:r>
              <a:rPr lang="en-US" sz="2400" dirty="0" smtClean="0">
                <a:solidFill>
                  <a:srgbClr val="003300"/>
                </a:solidFill>
              </a:rPr>
              <a:t>acetic acid), which makes it a better electrophile</a:t>
            </a:r>
          </a:p>
          <a:p>
            <a:pPr lvl="1"/>
            <a:endParaRPr lang="en-US" dirty="0" smtClean="0"/>
          </a:p>
          <a:p>
            <a:pPr lvl="1"/>
            <a:endParaRPr lang="en-US" dirty="0" smtClean="0"/>
          </a:p>
          <a:p>
            <a:endParaRPr lang="en-US" dirty="0"/>
          </a:p>
        </p:txBody>
      </p:sp>
      <p:pic>
        <p:nvPicPr>
          <p:cNvPr id="4" name="Picture 3"/>
          <p:cNvPicPr>
            <a:picLocks noChangeAspect="1"/>
          </p:cNvPicPr>
          <p:nvPr/>
        </p:nvPicPr>
        <p:blipFill>
          <a:blip r:embed="rId2" cstate="print"/>
          <a:srcRect/>
          <a:stretch>
            <a:fillRect/>
          </a:stretch>
        </p:blipFill>
        <p:spPr bwMode="auto">
          <a:xfrm>
            <a:off x="1501422" y="1905000"/>
            <a:ext cx="5278174" cy="2651760"/>
          </a:xfrm>
          <a:prstGeom prst="rect">
            <a:avLst/>
          </a:prstGeom>
          <a:gradFill>
            <a:gsLst>
              <a:gs pos="0">
                <a:schemeClr val="bg2">
                  <a:lumMod val="40000"/>
                  <a:lumOff val="60000"/>
                </a:schemeClr>
              </a:gs>
              <a:gs pos="50000">
                <a:schemeClr val="bg2">
                  <a:lumMod val="20000"/>
                  <a:lumOff val="80000"/>
                </a:schemeClr>
              </a:gs>
              <a:gs pos="100000">
                <a:schemeClr val="bg1"/>
              </a:gs>
            </a:gsLst>
            <a:lin ang="5400000" scaled="0"/>
          </a:gradFill>
          <a:ln w="9525">
            <a:noFill/>
            <a:miter lim="800000"/>
            <a:headEnd/>
            <a:tailEnd/>
          </a:ln>
        </p:spPr>
      </p:pic>
      <p:sp>
        <p:nvSpPr>
          <p:cNvPr id="5" name="Rounded Rectangle 4"/>
          <p:cNvSpPr/>
          <p:nvPr/>
        </p:nvSpPr>
        <p:spPr>
          <a:xfrm>
            <a:off x="1752600" y="2636520"/>
            <a:ext cx="609600" cy="487680"/>
          </a:xfrm>
          <a:prstGeom prst="round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333044" y="2667000"/>
            <a:ext cx="629356" cy="487680"/>
          </a:xfrm>
          <a:prstGeom prst="roundRect">
            <a:avLst/>
          </a:prstGeom>
          <a:no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264631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barn(inVertical)">
                                      <p:cBhvr>
                                        <p:cTn id="10" dur="500"/>
                                        <p:tgtEl>
                                          <p:spTgt spid="2">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barn(inVertical)">
                                      <p:cBhvr>
                                        <p:cTn id="1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rPr>
              <a:t>Theory </a:t>
            </a:r>
            <a:r>
              <a:rPr lang="en-US" dirty="0" smtClean="0">
                <a:solidFill>
                  <a:srgbClr val="002060"/>
                </a:solidFill>
              </a:rPr>
              <a:t>VII</a:t>
            </a:r>
            <a:endParaRPr lang="en-US" dirty="0"/>
          </a:p>
        </p:txBody>
      </p:sp>
      <p:sp>
        <p:nvSpPr>
          <p:cNvPr id="2" name="Content Placeholder 1"/>
          <p:cNvSpPr>
            <a:spLocks noGrp="1"/>
          </p:cNvSpPr>
          <p:nvPr>
            <p:ph idx="1"/>
          </p:nvPr>
        </p:nvSpPr>
        <p:spPr>
          <a:xfrm>
            <a:off x="457200" y="1524000"/>
            <a:ext cx="8229600" cy="4876800"/>
          </a:xfrm>
        </p:spPr>
        <p:txBody>
          <a:bodyPr>
            <a:normAutofit fontScale="62500" lnSpcReduction="20000"/>
          </a:bodyPr>
          <a:lstStyle/>
          <a:p>
            <a:r>
              <a:rPr lang="en-US" b="1" i="1" dirty="0" smtClean="0">
                <a:solidFill>
                  <a:srgbClr val="C00000"/>
                </a:solidFill>
              </a:rPr>
              <a:t>Le </a:t>
            </a:r>
            <a:r>
              <a:rPr lang="en-US" b="1" i="1" dirty="0" err="1" smtClean="0">
                <a:solidFill>
                  <a:srgbClr val="C00000"/>
                </a:solidFill>
              </a:rPr>
              <a:t>Châtelier</a:t>
            </a:r>
            <a:r>
              <a:rPr lang="en-US" b="1" i="1" dirty="0" smtClean="0">
                <a:solidFill>
                  <a:srgbClr val="C00000"/>
                </a:solidFill>
              </a:rPr>
              <a:t> Principle</a:t>
            </a:r>
          </a:p>
          <a:p>
            <a:pPr lvl="1">
              <a:buFont typeface="Arial" panose="020B0604020202020204" pitchFamily="34" charset="0"/>
              <a:buChar char="•"/>
            </a:pPr>
            <a:r>
              <a:rPr lang="en-US" dirty="0" smtClean="0">
                <a:solidFill>
                  <a:srgbClr val="002060"/>
                </a:solidFill>
              </a:rPr>
              <a:t>If equimolar amounts of the carboxylic acid and the alcohol were used, the theoretical yield would be low i.e., 67 % (</a:t>
            </a:r>
            <a:r>
              <a:rPr lang="en-US" dirty="0" err="1" smtClean="0">
                <a:solidFill>
                  <a:srgbClr val="002060"/>
                </a:solidFill>
              </a:rPr>
              <a:t>K</a:t>
            </a:r>
            <a:r>
              <a:rPr lang="en-US" baseline="-25000" dirty="0" err="1" smtClean="0">
                <a:solidFill>
                  <a:srgbClr val="002060"/>
                </a:solidFill>
              </a:rPr>
              <a:t>eq</a:t>
            </a:r>
            <a:r>
              <a:rPr lang="en-US" dirty="0" smtClean="0">
                <a:solidFill>
                  <a:srgbClr val="002060"/>
                </a:solidFill>
              </a:rPr>
              <a:t>=4)</a:t>
            </a:r>
          </a:p>
          <a:p>
            <a:pPr lvl="1">
              <a:buFont typeface="Arial" panose="020B0604020202020204" pitchFamily="34" charset="0"/>
              <a:buChar char="•"/>
            </a:pPr>
            <a:endParaRPr lang="en-US" dirty="0">
              <a:solidFill>
                <a:schemeClr val="accent2">
                  <a:lumMod val="40000"/>
                  <a:lumOff val="60000"/>
                </a:schemeClr>
              </a:solidFill>
            </a:endParaRPr>
          </a:p>
          <a:p>
            <a:pPr lvl="1">
              <a:buFont typeface="Arial" panose="020B0604020202020204" pitchFamily="34" charset="0"/>
              <a:buChar char="•"/>
            </a:pPr>
            <a:endParaRPr lang="en-US" dirty="0" smtClean="0">
              <a:solidFill>
                <a:schemeClr val="accent2">
                  <a:lumMod val="40000"/>
                  <a:lumOff val="60000"/>
                </a:schemeClr>
              </a:solidFill>
            </a:endParaRPr>
          </a:p>
          <a:p>
            <a:pPr lvl="1">
              <a:buFont typeface="Arial" panose="020B0604020202020204" pitchFamily="34" charset="0"/>
              <a:buChar char="•"/>
            </a:pPr>
            <a:endParaRPr lang="en-US" dirty="0">
              <a:solidFill>
                <a:schemeClr val="accent2">
                  <a:lumMod val="40000"/>
                  <a:lumOff val="60000"/>
                </a:schemeClr>
              </a:solidFill>
            </a:endParaRPr>
          </a:p>
          <a:p>
            <a:pPr lvl="1">
              <a:buFont typeface="Arial" panose="020B0604020202020204" pitchFamily="34" charset="0"/>
              <a:buChar char="•"/>
            </a:pPr>
            <a:endParaRPr lang="en-US" dirty="0" smtClean="0">
              <a:solidFill>
                <a:srgbClr val="CC3300"/>
              </a:solidFill>
            </a:endParaRPr>
          </a:p>
          <a:p>
            <a:pPr lvl="1">
              <a:buFont typeface="Arial" panose="020B0604020202020204" pitchFamily="34" charset="0"/>
              <a:buChar char="•"/>
            </a:pPr>
            <a:r>
              <a:rPr lang="en-US" dirty="0" smtClean="0">
                <a:solidFill>
                  <a:srgbClr val="CC3300"/>
                </a:solidFill>
              </a:rPr>
              <a:t>One </a:t>
            </a:r>
            <a:r>
              <a:rPr lang="en-US" dirty="0">
                <a:solidFill>
                  <a:srgbClr val="CC3300"/>
                </a:solidFill>
              </a:rPr>
              <a:t>or all products have to be removed from </a:t>
            </a:r>
            <a:r>
              <a:rPr lang="en-US" dirty="0" smtClean="0">
                <a:solidFill>
                  <a:srgbClr val="CC3300"/>
                </a:solidFill>
              </a:rPr>
              <a:t>equilibrium, which will not work here because water and the esters have higher boiling points than the alcohols </a:t>
            </a:r>
            <a:endParaRPr lang="en-US" dirty="0" smtClean="0">
              <a:solidFill>
                <a:srgbClr val="CC3300"/>
              </a:solidFill>
              <a:sym typeface="Wingdings"/>
            </a:endParaRPr>
          </a:p>
          <a:p>
            <a:pPr lvl="1">
              <a:buFont typeface="Arial" panose="020B0604020202020204" pitchFamily="34" charset="0"/>
              <a:buChar char="•"/>
            </a:pPr>
            <a:r>
              <a:rPr lang="en-US" dirty="0" smtClean="0">
                <a:solidFill>
                  <a:srgbClr val="008000"/>
                </a:solidFill>
              </a:rPr>
              <a:t>Thus, an </a:t>
            </a:r>
            <a:r>
              <a:rPr lang="en-US" dirty="0">
                <a:solidFill>
                  <a:srgbClr val="008000"/>
                </a:solidFill>
              </a:rPr>
              <a:t>excess of one the reactants has to be used  </a:t>
            </a:r>
            <a:r>
              <a:rPr lang="en-US" dirty="0" smtClean="0">
                <a:solidFill>
                  <a:srgbClr val="008000"/>
                </a:solidFill>
                <a:sym typeface="Wingdings"/>
              </a:rPr>
              <a:t> </a:t>
            </a:r>
          </a:p>
          <a:p>
            <a:r>
              <a:rPr lang="en-US" dirty="0" smtClean="0"/>
              <a:t>The </a:t>
            </a:r>
            <a:r>
              <a:rPr lang="en-US" dirty="0"/>
              <a:t>carboxylic acids cannot be used in excess </a:t>
            </a:r>
            <a:r>
              <a:rPr lang="en-US" dirty="0" smtClean="0"/>
              <a:t>because all of them are </a:t>
            </a:r>
            <a:r>
              <a:rPr lang="en-US" dirty="0"/>
              <a:t>solids </a:t>
            </a:r>
            <a:r>
              <a:rPr lang="en-US" dirty="0" smtClean="0">
                <a:solidFill>
                  <a:srgbClr val="FF0000"/>
                </a:solidFill>
                <a:sym typeface="Wingdings" pitchFamily="2" charset="2"/>
              </a:rPr>
              <a:t> </a:t>
            </a:r>
            <a:endParaRPr lang="en-US" dirty="0">
              <a:solidFill>
                <a:srgbClr val="FF0000"/>
              </a:solidFill>
            </a:endParaRPr>
          </a:p>
          <a:p>
            <a:r>
              <a:rPr lang="en-US" dirty="0" smtClean="0"/>
              <a:t>The </a:t>
            </a:r>
            <a:r>
              <a:rPr lang="en-US" dirty="0"/>
              <a:t>reaction in the lab uses an excess of the alcohol </a:t>
            </a:r>
            <a:r>
              <a:rPr lang="en-US" dirty="0" smtClean="0">
                <a:solidFill>
                  <a:srgbClr val="00B050"/>
                </a:solidFill>
                <a:sym typeface="Wingdings"/>
              </a:rPr>
              <a:t> </a:t>
            </a:r>
            <a:endParaRPr lang="en-US" dirty="0">
              <a:solidFill>
                <a:srgbClr val="00B050"/>
              </a:solidFill>
            </a:endParaRPr>
          </a:p>
          <a:p>
            <a:pPr lvl="1">
              <a:buFont typeface="Arial" panose="020B0604020202020204" pitchFamily="34" charset="0"/>
              <a:buChar char="•"/>
            </a:pPr>
            <a:r>
              <a:rPr lang="en-US" dirty="0">
                <a:solidFill>
                  <a:srgbClr val="002060"/>
                </a:solidFill>
              </a:rPr>
              <a:t>The alcohol </a:t>
            </a:r>
            <a:r>
              <a:rPr lang="en-US" dirty="0" smtClean="0">
                <a:solidFill>
                  <a:srgbClr val="002060"/>
                </a:solidFill>
              </a:rPr>
              <a:t>doubles up </a:t>
            </a:r>
            <a:r>
              <a:rPr lang="en-US" dirty="0">
                <a:solidFill>
                  <a:srgbClr val="002060"/>
                </a:solidFill>
              </a:rPr>
              <a:t>as the solvent and as a </a:t>
            </a:r>
            <a:r>
              <a:rPr lang="en-US" dirty="0" smtClean="0">
                <a:solidFill>
                  <a:srgbClr val="002060"/>
                </a:solidFill>
              </a:rPr>
              <a:t>reactant in the reaction</a:t>
            </a:r>
            <a:endParaRPr lang="en-US" dirty="0">
              <a:solidFill>
                <a:srgbClr val="002060"/>
              </a:solidFill>
            </a:endParaRPr>
          </a:p>
          <a:p>
            <a:pPr lvl="1">
              <a:buFont typeface="Arial" panose="020B0604020202020204" pitchFamily="34" charset="0"/>
              <a:buChar char="•"/>
            </a:pPr>
            <a:r>
              <a:rPr lang="en-US" dirty="0">
                <a:solidFill>
                  <a:srgbClr val="002060"/>
                </a:solidFill>
              </a:rPr>
              <a:t>Usually about 4-10 fold </a:t>
            </a:r>
            <a:r>
              <a:rPr lang="en-US" dirty="0" smtClean="0">
                <a:solidFill>
                  <a:srgbClr val="002060"/>
                </a:solidFill>
              </a:rPr>
              <a:t>molar excess </a:t>
            </a:r>
            <a:r>
              <a:rPr lang="en-US" dirty="0">
                <a:solidFill>
                  <a:srgbClr val="002060"/>
                </a:solidFill>
              </a:rPr>
              <a:t>in the </a:t>
            </a:r>
            <a:r>
              <a:rPr lang="en-US" dirty="0" smtClean="0">
                <a:solidFill>
                  <a:srgbClr val="002060"/>
                </a:solidFill>
              </a:rPr>
              <a:t>literature (a five-fold molar excess is used in the Chem 30BL lab i.e., 10 mmol of the carboxylic acid are reacted with 50 mmol of the alcohol)</a:t>
            </a:r>
            <a:endParaRPr lang="en-US" dirty="0">
              <a:solidFill>
                <a:srgbClr val="002060"/>
              </a:solidFill>
            </a:endParaRPr>
          </a:p>
          <a:p>
            <a:pPr lvl="1">
              <a:buFont typeface="Arial" panose="020B0604020202020204" pitchFamily="34" charset="0"/>
              <a:buChar char="•"/>
            </a:pPr>
            <a:endParaRPr lang="en-US" dirty="0"/>
          </a:p>
        </p:txBody>
      </p:sp>
      <p:pic>
        <p:nvPicPr>
          <p:cNvPr id="6" name="Picture 5"/>
          <p:cNvPicPr>
            <a:picLocks/>
          </p:cNvPicPr>
          <p:nvPr/>
        </p:nvPicPr>
        <p:blipFill>
          <a:blip r:embed="rId2" cstate="print"/>
          <a:srcRect/>
          <a:stretch>
            <a:fillRect/>
          </a:stretch>
        </p:blipFill>
        <p:spPr bwMode="auto">
          <a:xfrm>
            <a:off x="2727325" y="2438400"/>
            <a:ext cx="3017520" cy="914400"/>
          </a:xfrm>
          <a:prstGeom prst="rect">
            <a:avLst/>
          </a:prstGeom>
          <a:gradFill>
            <a:gsLst>
              <a:gs pos="0">
                <a:schemeClr val="accent1">
                  <a:lumMod val="60000"/>
                  <a:lumOff val="40000"/>
                </a:schemeClr>
              </a:gs>
              <a:gs pos="50000">
                <a:schemeClr val="bg2">
                  <a:lumMod val="20000"/>
                  <a:lumOff val="80000"/>
                </a:schemeClr>
              </a:gs>
              <a:gs pos="100000">
                <a:schemeClr val="accent1">
                  <a:tint val="23500"/>
                  <a:satMod val="160000"/>
                </a:schemeClr>
              </a:gs>
            </a:gsLst>
            <a:lin ang="5400000" scaled="0"/>
          </a:gradFill>
          <a:ln w="9525">
            <a:noFill/>
            <a:miter lim="800000"/>
            <a:headEnd/>
            <a:tailEnd/>
          </a:ln>
        </p:spPr>
      </p:pic>
    </p:spTree>
    <p:extLst>
      <p:ext uri="{BB962C8B-B14F-4D97-AF65-F5344CB8AC3E}">
        <p14:creationId xmlns:p14="http://schemas.microsoft.com/office/powerpoint/2010/main" val="314506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barn(inVertical)">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barn(inVertical)">
                                      <p:cBhvr>
                                        <p:cTn id="25" dur="500"/>
                                        <p:tgtEl>
                                          <p:spTgt spid="2">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barn(inVertical)">
                                      <p:cBhvr>
                                        <p:cTn id="30" dur="5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barn(inVertical)">
                                      <p:cBhvr>
                                        <p:cTn id="35" dur="500"/>
                                        <p:tgtEl>
                                          <p:spTgt spid="2">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barn(inVertical)">
                                      <p:cBhvr>
                                        <p:cTn id="40" dur="500"/>
                                        <p:tgtEl>
                                          <p:spTgt spid="2">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Effect transition="in" filter="barn(inVertical)">
                                      <p:cBhvr>
                                        <p:cTn id="45"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3988</TotalTime>
  <Words>1279</Words>
  <Application>Microsoft Office PowerPoint</Application>
  <PresentationFormat>On-screen Show (4:3)</PresentationFormat>
  <Paragraphs>304</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21</vt:i4>
      </vt:variant>
    </vt:vector>
  </HeadingPairs>
  <TitlesOfParts>
    <vt:vector size="25" baseType="lpstr">
      <vt:lpstr>Office Theme</vt:lpstr>
      <vt:lpstr>CS ChemDraw Drawing</vt:lpstr>
      <vt:lpstr>Equation</vt:lpstr>
      <vt:lpstr>ChemSketch</vt:lpstr>
      <vt:lpstr>Lecture 7a</vt:lpstr>
      <vt:lpstr>Introduction </vt:lpstr>
      <vt:lpstr>Theory I</vt:lpstr>
      <vt:lpstr>Theory II</vt:lpstr>
      <vt:lpstr>Theory III</vt:lpstr>
      <vt:lpstr>Theory IV</vt:lpstr>
      <vt:lpstr>Theory V</vt:lpstr>
      <vt:lpstr>Theory VI</vt:lpstr>
      <vt:lpstr>Theory VII</vt:lpstr>
      <vt:lpstr>Theory VIII</vt:lpstr>
      <vt:lpstr>Theory IX</vt:lpstr>
      <vt:lpstr>Experiment I</vt:lpstr>
      <vt:lpstr>Experiment II</vt:lpstr>
      <vt:lpstr>Experiment III</vt:lpstr>
      <vt:lpstr>Experiment IV</vt:lpstr>
      <vt:lpstr>Characterization I</vt:lpstr>
      <vt:lpstr>Characterization II</vt:lpstr>
      <vt:lpstr>Characterization III</vt:lpstr>
      <vt:lpstr>Characterization IV</vt:lpstr>
      <vt:lpstr>Characterization V</vt:lpstr>
      <vt:lpstr>General Hints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7a</dc:title>
  <dc:creator>A. Bacher</dc:creator>
  <cp:lastModifiedBy>Alf Bacher</cp:lastModifiedBy>
  <cp:revision>205</cp:revision>
  <dcterms:created xsi:type="dcterms:W3CDTF">2010-10-28T22:46:43Z</dcterms:created>
  <dcterms:modified xsi:type="dcterms:W3CDTF">2015-04-28T00:54:10Z</dcterms:modified>
</cp:coreProperties>
</file>