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70" r:id="rId9"/>
    <p:sldId id="271" r:id="rId10"/>
    <p:sldId id="265" r:id="rId11"/>
    <p:sldId id="264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6600"/>
    <a:srgbClr val="66CCFF"/>
    <a:srgbClr val="FF3399"/>
    <a:srgbClr val="008000"/>
    <a:srgbClr val="99CCFF"/>
    <a:srgbClr val="FFFF99"/>
    <a:srgbClr val="C3D69B"/>
    <a:srgbClr val="BDD69B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13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9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50"/>
            </a:pPr>
            <a:r>
              <a:rPr lang="en-US" sz="1050" b="1">
                <a:latin typeface="Times New Roman" panose="02020603050405020304" pitchFamily="18" charset="0"/>
                <a:cs typeface="Times New Roman" panose="02020603050405020304" pitchFamily="18" charset="0"/>
              </a:rPr>
              <a:t>Fluorescence</a:t>
            </a:r>
            <a:r>
              <a:rPr lang="en-US" sz="1050" b="1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Spectrum of Hymechromone in MeOH</a:t>
            </a:r>
            <a:endParaRPr lang="en-US" sz="105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2522963201028442"/>
          <c:y val="3.5228787631753095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48087455223923"/>
          <c:y val="6.4676774032119758E-2"/>
          <c:w val="0.72712205497515126"/>
          <c:h val="0.82338508479352457"/>
        </c:manualLayout>
      </c:layout>
      <c:scatterChart>
        <c:scatterStyle val="smoothMarker"/>
        <c:varyColors val="0"/>
        <c:ser>
          <c:idx val="0"/>
          <c:order val="0"/>
          <c:spPr>
            <a:ln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Bacher!$C$3:$C$123</c:f>
              <c:numCache>
                <c:formatCode>General</c:formatCode>
                <c:ptCount val="121"/>
                <c:pt idx="0">
                  <c:v>379.95</c:v>
                </c:pt>
                <c:pt idx="1">
                  <c:v>380.95</c:v>
                </c:pt>
                <c:pt idx="2">
                  <c:v>381.95</c:v>
                </c:pt>
                <c:pt idx="3">
                  <c:v>382.95</c:v>
                </c:pt>
                <c:pt idx="4">
                  <c:v>383.95</c:v>
                </c:pt>
                <c:pt idx="5">
                  <c:v>384.95</c:v>
                </c:pt>
                <c:pt idx="6">
                  <c:v>385.95</c:v>
                </c:pt>
                <c:pt idx="7">
                  <c:v>386.95</c:v>
                </c:pt>
                <c:pt idx="8">
                  <c:v>387.95</c:v>
                </c:pt>
                <c:pt idx="9">
                  <c:v>388.95</c:v>
                </c:pt>
                <c:pt idx="10">
                  <c:v>389.95</c:v>
                </c:pt>
                <c:pt idx="11">
                  <c:v>390.95</c:v>
                </c:pt>
                <c:pt idx="12">
                  <c:v>391.95</c:v>
                </c:pt>
                <c:pt idx="13">
                  <c:v>392.95</c:v>
                </c:pt>
                <c:pt idx="14">
                  <c:v>393.95</c:v>
                </c:pt>
                <c:pt idx="15">
                  <c:v>394.95</c:v>
                </c:pt>
                <c:pt idx="16">
                  <c:v>395.95</c:v>
                </c:pt>
                <c:pt idx="17">
                  <c:v>396.95</c:v>
                </c:pt>
                <c:pt idx="18">
                  <c:v>397.95</c:v>
                </c:pt>
                <c:pt idx="19">
                  <c:v>398.95</c:v>
                </c:pt>
                <c:pt idx="20">
                  <c:v>399.95</c:v>
                </c:pt>
                <c:pt idx="21">
                  <c:v>400.95</c:v>
                </c:pt>
                <c:pt idx="22">
                  <c:v>401.95</c:v>
                </c:pt>
                <c:pt idx="23">
                  <c:v>402.95</c:v>
                </c:pt>
                <c:pt idx="24">
                  <c:v>403.95</c:v>
                </c:pt>
                <c:pt idx="25">
                  <c:v>404.95</c:v>
                </c:pt>
                <c:pt idx="26">
                  <c:v>405.95</c:v>
                </c:pt>
                <c:pt idx="27">
                  <c:v>406.95</c:v>
                </c:pt>
                <c:pt idx="28">
                  <c:v>407.95</c:v>
                </c:pt>
                <c:pt idx="29">
                  <c:v>408.95</c:v>
                </c:pt>
                <c:pt idx="30">
                  <c:v>409.95</c:v>
                </c:pt>
                <c:pt idx="31">
                  <c:v>410.95</c:v>
                </c:pt>
                <c:pt idx="32">
                  <c:v>411.95</c:v>
                </c:pt>
                <c:pt idx="33">
                  <c:v>412.95</c:v>
                </c:pt>
                <c:pt idx="34">
                  <c:v>413.95</c:v>
                </c:pt>
                <c:pt idx="35">
                  <c:v>414.95</c:v>
                </c:pt>
                <c:pt idx="36">
                  <c:v>415.95</c:v>
                </c:pt>
                <c:pt idx="37">
                  <c:v>416.95</c:v>
                </c:pt>
                <c:pt idx="38">
                  <c:v>417.95</c:v>
                </c:pt>
                <c:pt idx="39">
                  <c:v>418.95</c:v>
                </c:pt>
                <c:pt idx="40">
                  <c:v>419.95</c:v>
                </c:pt>
                <c:pt idx="41">
                  <c:v>420.95</c:v>
                </c:pt>
                <c:pt idx="42">
                  <c:v>421.95</c:v>
                </c:pt>
                <c:pt idx="43">
                  <c:v>422.95</c:v>
                </c:pt>
                <c:pt idx="44">
                  <c:v>423.95</c:v>
                </c:pt>
                <c:pt idx="45">
                  <c:v>424.95</c:v>
                </c:pt>
                <c:pt idx="46">
                  <c:v>425.95</c:v>
                </c:pt>
                <c:pt idx="47">
                  <c:v>426.95</c:v>
                </c:pt>
                <c:pt idx="48">
                  <c:v>427.95</c:v>
                </c:pt>
                <c:pt idx="49">
                  <c:v>428.95</c:v>
                </c:pt>
                <c:pt idx="50">
                  <c:v>429.95</c:v>
                </c:pt>
                <c:pt idx="51">
                  <c:v>430.95</c:v>
                </c:pt>
                <c:pt idx="52">
                  <c:v>431.95</c:v>
                </c:pt>
                <c:pt idx="53">
                  <c:v>432.95</c:v>
                </c:pt>
                <c:pt idx="54">
                  <c:v>433.95</c:v>
                </c:pt>
                <c:pt idx="55">
                  <c:v>434.95</c:v>
                </c:pt>
                <c:pt idx="56">
                  <c:v>435.95</c:v>
                </c:pt>
                <c:pt idx="57">
                  <c:v>436.95</c:v>
                </c:pt>
                <c:pt idx="58">
                  <c:v>437.95</c:v>
                </c:pt>
                <c:pt idx="59">
                  <c:v>438.95</c:v>
                </c:pt>
                <c:pt idx="60">
                  <c:v>439.95</c:v>
                </c:pt>
                <c:pt idx="61">
                  <c:v>440.95</c:v>
                </c:pt>
                <c:pt idx="62">
                  <c:v>441.95</c:v>
                </c:pt>
                <c:pt idx="63">
                  <c:v>442.95</c:v>
                </c:pt>
                <c:pt idx="64">
                  <c:v>443.95</c:v>
                </c:pt>
                <c:pt idx="65">
                  <c:v>444.95</c:v>
                </c:pt>
                <c:pt idx="66">
                  <c:v>445.95</c:v>
                </c:pt>
                <c:pt idx="67">
                  <c:v>446.95</c:v>
                </c:pt>
                <c:pt idx="68">
                  <c:v>447.95</c:v>
                </c:pt>
                <c:pt idx="69">
                  <c:v>448.95</c:v>
                </c:pt>
                <c:pt idx="70">
                  <c:v>449.95</c:v>
                </c:pt>
                <c:pt idx="71">
                  <c:v>450.95</c:v>
                </c:pt>
                <c:pt idx="72">
                  <c:v>451.95</c:v>
                </c:pt>
                <c:pt idx="73">
                  <c:v>452.95</c:v>
                </c:pt>
                <c:pt idx="74">
                  <c:v>453.95</c:v>
                </c:pt>
                <c:pt idx="75">
                  <c:v>454.95</c:v>
                </c:pt>
                <c:pt idx="76">
                  <c:v>455.95</c:v>
                </c:pt>
                <c:pt idx="77">
                  <c:v>456.95</c:v>
                </c:pt>
                <c:pt idx="78">
                  <c:v>457.95</c:v>
                </c:pt>
                <c:pt idx="79">
                  <c:v>458.95</c:v>
                </c:pt>
                <c:pt idx="80">
                  <c:v>459.95</c:v>
                </c:pt>
                <c:pt idx="81">
                  <c:v>460.95</c:v>
                </c:pt>
                <c:pt idx="82">
                  <c:v>461.95</c:v>
                </c:pt>
                <c:pt idx="83">
                  <c:v>462.95</c:v>
                </c:pt>
                <c:pt idx="84">
                  <c:v>463.95</c:v>
                </c:pt>
                <c:pt idx="85">
                  <c:v>464.95</c:v>
                </c:pt>
                <c:pt idx="86">
                  <c:v>465.95</c:v>
                </c:pt>
                <c:pt idx="87">
                  <c:v>466.95</c:v>
                </c:pt>
                <c:pt idx="88">
                  <c:v>467.95</c:v>
                </c:pt>
                <c:pt idx="89">
                  <c:v>468.95</c:v>
                </c:pt>
                <c:pt idx="90">
                  <c:v>469.95</c:v>
                </c:pt>
                <c:pt idx="91">
                  <c:v>470.95</c:v>
                </c:pt>
                <c:pt idx="92">
                  <c:v>471.95</c:v>
                </c:pt>
                <c:pt idx="93">
                  <c:v>472.95</c:v>
                </c:pt>
                <c:pt idx="94">
                  <c:v>473.95</c:v>
                </c:pt>
                <c:pt idx="95">
                  <c:v>474.95</c:v>
                </c:pt>
                <c:pt idx="96">
                  <c:v>475.95</c:v>
                </c:pt>
                <c:pt idx="97">
                  <c:v>476.95</c:v>
                </c:pt>
                <c:pt idx="98">
                  <c:v>477.95</c:v>
                </c:pt>
                <c:pt idx="99">
                  <c:v>478.95</c:v>
                </c:pt>
                <c:pt idx="100">
                  <c:v>479.95</c:v>
                </c:pt>
                <c:pt idx="101">
                  <c:v>480.95</c:v>
                </c:pt>
                <c:pt idx="102">
                  <c:v>481.95</c:v>
                </c:pt>
                <c:pt idx="103">
                  <c:v>482.95</c:v>
                </c:pt>
                <c:pt idx="104">
                  <c:v>483.95</c:v>
                </c:pt>
                <c:pt idx="105">
                  <c:v>484.95</c:v>
                </c:pt>
                <c:pt idx="106">
                  <c:v>485.95</c:v>
                </c:pt>
                <c:pt idx="107">
                  <c:v>486.95</c:v>
                </c:pt>
                <c:pt idx="108">
                  <c:v>487.95</c:v>
                </c:pt>
                <c:pt idx="109">
                  <c:v>488.95</c:v>
                </c:pt>
                <c:pt idx="110">
                  <c:v>489.95</c:v>
                </c:pt>
                <c:pt idx="111">
                  <c:v>490.95</c:v>
                </c:pt>
                <c:pt idx="112">
                  <c:v>491.95</c:v>
                </c:pt>
                <c:pt idx="113">
                  <c:v>492.95</c:v>
                </c:pt>
                <c:pt idx="114">
                  <c:v>493.95</c:v>
                </c:pt>
                <c:pt idx="115">
                  <c:v>494.95</c:v>
                </c:pt>
                <c:pt idx="116">
                  <c:v>495.95</c:v>
                </c:pt>
                <c:pt idx="117">
                  <c:v>496.95</c:v>
                </c:pt>
                <c:pt idx="118">
                  <c:v>497.95</c:v>
                </c:pt>
                <c:pt idx="119">
                  <c:v>498.95</c:v>
                </c:pt>
                <c:pt idx="120">
                  <c:v>499.95</c:v>
                </c:pt>
              </c:numCache>
            </c:numRef>
          </c:xVal>
          <c:yVal>
            <c:numRef>
              <c:f>Bacher!$D$3:$D$123</c:f>
              <c:numCache>
                <c:formatCode>General</c:formatCode>
                <c:ptCount val="121"/>
                <c:pt idx="0">
                  <c:v>9125.99</c:v>
                </c:pt>
                <c:pt idx="1">
                  <c:v>9189.2999999999993</c:v>
                </c:pt>
                <c:pt idx="2">
                  <c:v>9369.18</c:v>
                </c:pt>
                <c:pt idx="3">
                  <c:v>9190.2999999999993</c:v>
                </c:pt>
                <c:pt idx="4">
                  <c:v>9215.42</c:v>
                </c:pt>
                <c:pt idx="5">
                  <c:v>8810.5</c:v>
                </c:pt>
                <c:pt idx="6">
                  <c:v>8603.5499999999993</c:v>
                </c:pt>
                <c:pt idx="7">
                  <c:v>8692.9599999999991</c:v>
                </c:pt>
                <c:pt idx="8">
                  <c:v>8598.5300000000007</c:v>
                </c:pt>
                <c:pt idx="9">
                  <c:v>8469.9500000000007</c:v>
                </c:pt>
                <c:pt idx="10">
                  <c:v>8386.58</c:v>
                </c:pt>
                <c:pt idx="11">
                  <c:v>8470.9500000000007</c:v>
                </c:pt>
                <c:pt idx="12">
                  <c:v>8404.66</c:v>
                </c:pt>
                <c:pt idx="13">
                  <c:v>8704.01</c:v>
                </c:pt>
                <c:pt idx="14">
                  <c:v>8852.7000000000007</c:v>
                </c:pt>
                <c:pt idx="15">
                  <c:v>9048.6200000000008</c:v>
                </c:pt>
                <c:pt idx="16">
                  <c:v>9767.18</c:v>
                </c:pt>
                <c:pt idx="17">
                  <c:v>10238.700000000001</c:v>
                </c:pt>
                <c:pt idx="18">
                  <c:v>10715.3</c:v>
                </c:pt>
                <c:pt idx="19">
                  <c:v>11368.1</c:v>
                </c:pt>
                <c:pt idx="20">
                  <c:v>12342.2</c:v>
                </c:pt>
                <c:pt idx="21">
                  <c:v>13482.9</c:v>
                </c:pt>
                <c:pt idx="22">
                  <c:v>14514.5</c:v>
                </c:pt>
                <c:pt idx="23">
                  <c:v>16167.8</c:v>
                </c:pt>
                <c:pt idx="24">
                  <c:v>17890.2</c:v>
                </c:pt>
                <c:pt idx="25">
                  <c:v>20417.599999999999</c:v>
                </c:pt>
                <c:pt idx="26">
                  <c:v>22855.200000000001</c:v>
                </c:pt>
                <c:pt idx="27">
                  <c:v>25931.4</c:v>
                </c:pt>
                <c:pt idx="28">
                  <c:v>29187.200000000001</c:v>
                </c:pt>
                <c:pt idx="29">
                  <c:v>33113.800000000003</c:v>
                </c:pt>
                <c:pt idx="30">
                  <c:v>36237.1</c:v>
                </c:pt>
                <c:pt idx="31">
                  <c:v>41374.300000000003</c:v>
                </c:pt>
                <c:pt idx="32">
                  <c:v>45773.3</c:v>
                </c:pt>
                <c:pt idx="33">
                  <c:v>51231.7</c:v>
                </c:pt>
                <c:pt idx="34">
                  <c:v>57339.9</c:v>
                </c:pt>
                <c:pt idx="35">
                  <c:v>64359.4</c:v>
                </c:pt>
                <c:pt idx="36">
                  <c:v>71818.100000000006</c:v>
                </c:pt>
                <c:pt idx="37">
                  <c:v>78528</c:v>
                </c:pt>
                <c:pt idx="38">
                  <c:v>85091.3</c:v>
                </c:pt>
                <c:pt idx="39">
                  <c:v>92737.600000000006</c:v>
                </c:pt>
                <c:pt idx="40">
                  <c:v>102949</c:v>
                </c:pt>
                <c:pt idx="41">
                  <c:v>112891</c:v>
                </c:pt>
                <c:pt idx="42">
                  <c:v>119820</c:v>
                </c:pt>
                <c:pt idx="43">
                  <c:v>129042</c:v>
                </c:pt>
                <c:pt idx="44">
                  <c:v>138487</c:v>
                </c:pt>
                <c:pt idx="45">
                  <c:v>146467</c:v>
                </c:pt>
                <c:pt idx="46">
                  <c:v>156163</c:v>
                </c:pt>
                <c:pt idx="47">
                  <c:v>165555</c:v>
                </c:pt>
                <c:pt idx="48">
                  <c:v>173061</c:v>
                </c:pt>
                <c:pt idx="49">
                  <c:v>181915</c:v>
                </c:pt>
                <c:pt idx="50">
                  <c:v>187578</c:v>
                </c:pt>
                <c:pt idx="51">
                  <c:v>194070</c:v>
                </c:pt>
                <c:pt idx="52">
                  <c:v>198746</c:v>
                </c:pt>
                <c:pt idx="53">
                  <c:v>203667</c:v>
                </c:pt>
                <c:pt idx="54">
                  <c:v>208882</c:v>
                </c:pt>
                <c:pt idx="55">
                  <c:v>215207</c:v>
                </c:pt>
                <c:pt idx="56">
                  <c:v>218212</c:v>
                </c:pt>
                <c:pt idx="57">
                  <c:v>222498</c:v>
                </c:pt>
                <c:pt idx="58">
                  <c:v>224924</c:v>
                </c:pt>
                <c:pt idx="59">
                  <c:v>229643</c:v>
                </c:pt>
                <c:pt idx="60">
                  <c:v>228654</c:v>
                </c:pt>
                <c:pt idx="61">
                  <c:v>235579</c:v>
                </c:pt>
                <c:pt idx="62">
                  <c:v>239317</c:v>
                </c:pt>
                <c:pt idx="63">
                  <c:v>242451</c:v>
                </c:pt>
                <c:pt idx="64">
                  <c:v>245111</c:v>
                </c:pt>
                <c:pt idx="65">
                  <c:v>254137</c:v>
                </c:pt>
                <c:pt idx="66">
                  <c:v>259634</c:v>
                </c:pt>
                <c:pt idx="67">
                  <c:v>263044</c:v>
                </c:pt>
                <c:pt idx="68">
                  <c:v>269857</c:v>
                </c:pt>
                <c:pt idx="69">
                  <c:v>277253</c:v>
                </c:pt>
                <c:pt idx="70">
                  <c:v>281696</c:v>
                </c:pt>
                <c:pt idx="71">
                  <c:v>282600</c:v>
                </c:pt>
                <c:pt idx="72">
                  <c:v>284263</c:v>
                </c:pt>
                <c:pt idx="73">
                  <c:v>281755</c:v>
                </c:pt>
                <c:pt idx="74">
                  <c:v>280516</c:v>
                </c:pt>
                <c:pt idx="75">
                  <c:v>281777</c:v>
                </c:pt>
                <c:pt idx="76">
                  <c:v>279692</c:v>
                </c:pt>
                <c:pt idx="77">
                  <c:v>276936</c:v>
                </c:pt>
                <c:pt idx="78">
                  <c:v>273854</c:v>
                </c:pt>
                <c:pt idx="79">
                  <c:v>268595</c:v>
                </c:pt>
                <c:pt idx="80">
                  <c:v>265106</c:v>
                </c:pt>
                <c:pt idx="81">
                  <c:v>258637</c:v>
                </c:pt>
                <c:pt idx="82">
                  <c:v>252083</c:v>
                </c:pt>
                <c:pt idx="83">
                  <c:v>248431</c:v>
                </c:pt>
                <c:pt idx="84">
                  <c:v>241020</c:v>
                </c:pt>
                <c:pt idx="85">
                  <c:v>235749</c:v>
                </c:pt>
                <c:pt idx="86">
                  <c:v>228802</c:v>
                </c:pt>
                <c:pt idx="87">
                  <c:v>223753</c:v>
                </c:pt>
                <c:pt idx="88">
                  <c:v>218387</c:v>
                </c:pt>
                <c:pt idx="89">
                  <c:v>214500</c:v>
                </c:pt>
                <c:pt idx="90">
                  <c:v>209742</c:v>
                </c:pt>
                <c:pt idx="91">
                  <c:v>204963</c:v>
                </c:pt>
                <c:pt idx="92">
                  <c:v>201622</c:v>
                </c:pt>
                <c:pt idx="93">
                  <c:v>198357</c:v>
                </c:pt>
                <c:pt idx="94">
                  <c:v>192867</c:v>
                </c:pt>
                <c:pt idx="95">
                  <c:v>188540</c:v>
                </c:pt>
                <c:pt idx="96">
                  <c:v>184342</c:v>
                </c:pt>
                <c:pt idx="97">
                  <c:v>178375</c:v>
                </c:pt>
                <c:pt idx="98">
                  <c:v>174109</c:v>
                </c:pt>
                <c:pt idx="99">
                  <c:v>169500</c:v>
                </c:pt>
                <c:pt idx="100">
                  <c:v>163973</c:v>
                </c:pt>
                <c:pt idx="101">
                  <c:v>158830</c:v>
                </c:pt>
                <c:pt idx="102">
                  <c:v>154678</c:v>
                </c:pt>
                <c:pt idx="103">
                  <c:v>149069</c:v>
                </c:pt>
                <c:pt idx="104">
                  <c:v>141185</c:v>
                </c:pt>
                <c:pt idx="105">
                  <c:v>131806</c:v>
                </c:pt>
                <c:pt idx="106">
                  <c:v>126780</c:v>
                </c:pt>
                <c:pt idx="107">
                  <c:v>121244</c:v>
                </c:pt>
                <c:pt idx="108">
                  <c:v>115152</c:v>
                </c:pt>
                <c:pt idx="109">
                  <c:v>109252</c:v>
                </c:pt>
                <c:pt idx="110">
                  <c:v>104671</c:v>
                </c:pt>
                <c:pt idx="111">
                  <c:v>99280.5</c:v>
                </c:pt>
                <c:pt idx="112">
                  <c:v>94584.4</c:v>
                </c:pt>
                <c:pt idx="113">
                  <c:v>90603.199999999997</c:v>
                </c:pt>
                <c:pt idx="114">
                  <c:v>86270.3</c:v>
                </c:pt>
                <c:pt idx="115">
                  <c:v>82727.199999999997</c:v>
                </c:pt>
                <c:pt idx="116">
                  <c:v>80045.899999999994</c:v>
                </c:pt>
                <c:pt idx="117">
                  <c:v>76757.3</c:v>
                </c:pt>
                <c:pt idx="118">
                  <c:v>73606.100000000006</c:v>
                </c:pt>
                <c:pt idx="119">
                  <c:v>70750.399999999994</c:v>
                </c:pt>
                <c:pt idx="120">
                  <c:v>67290.8</c:v>
                </c:pt>
              </c:numCache>
            </c:numRef>
          </c:yVal>
          <c:smooth val="1"/>
        </c:ser>
        <c:ser>
          <c:idx val="1"/>
          <c:order val="1"/>
          <c:spPr>
            <a:ln>
              <a:solidFill>
                <a:schemeClr val="bg2">
                  <a:lumMod val="10000"/>
                </a:schemeClr>
              </a:solidFill>
              <a:prstDash val="dash"/>
            </a:ln>
          </c:spPr>
          <c:marker>
            <c:symbol val="none"/>
          </c:marker>
          <c:xVal>
            <c:numRef>
              <c:f>Bacher!$A$3:$A$123</c:f>
              <c:numCache>
                <c:formatCode>General</c:formatCode>
                <c:ptCount val="121"/>
                <c:pt idx="0">
                  <c:v>299.95</c:v>
                </c:pt>
                <c:pt idx="1">
                  <c:v>300.95</c:v>
                </c:pt>
                <c:pt idx="2">
                  <c:v>301.95</c:v>
                </c:pt>
                <c:pt idx="3">
                  <c:v>302.95</c:v>
                </c:pt>
                <c:pt idx="4">
                  <c:v>303.95</c:v>
                </c:pt>
                <c:pt idx="5">
                  <c:v>304.95</c:v>
                </c:pt>
                <c:pt idx="6">
                  <c:v>305.95</c:v>
                </c:pt>
                <c:pt idx="7">
                  <c:v>306.95</c:v>
                </c:pt>
                <c:pt idx="8">
                  <c:v>307.95</c:v>
                </c:pt>
                <c:pt idx="9">
                  <c:v>308.95</c:v>
                </c:pt>
                <c:pt idx="10">
                  <c:v>309.95</c:v>
                </c:pt>
                <c:pt idx="11">
                  <c:v>310.95</c:v>
                </c:pt>
                <c:pt idx="12">
                  <c:v>311.95</c:v>
                </c:pt>
                <c:pt idx="13">
                  <c:v>312.95</c:v>
                </c:pt>
                <c:pt idx="14">
                  <c:v>313.95</c:v>
                </c:pt>
                <c:pt idx="15">
                  <c:v>314.95</c:v>
                </c:pt>
                <c:pt idx="16">
                  <c:v>315.95</c:v>
                </c:pt>
                <c:pt idx="17">
                  <c:v>316.95</c:v>
                </c:pt>
                <c:pt idx="18">
                  <c:v>317.95</c:v>
                </c:pt>
                <c:pt idx="19">
                  <c:v>318.95</c:v>
                </c:pt>
                <c:pt idx="20">
                  <c:v>319.95</c:v>
                </c:pt>
                <c:pt idx="21">
                  <c:v>320.95</c:v>
                </c:pt>
                <c:pt idx="22">
                  <c:v>321.95</c:v>
                </c:pt>
                <c:pt idx="23">
                  <c:v>322.95</c:v>
                </c:pt>
                <c:pt idx="24">
                  <c:v>323.95</c:v>
                </c:pt>
                <c:pt idx="25">
                  <c:v>324.95</c:v>
                </c:pt>
                <c:pt idx="26">
                  <c:v>325.95</c:v>
                </c:pt>
                <c:pt idx="27">
                  <c:v>326.95</c:v>
                </c:pt>
                <c:pt idx="28">
                  <c:v>327.95</c:v>
                </c:pt>
                <c:pt idx="29">
                  <c:v>328.95</c:v>
                </c:pt>
                <c:pt idx="30">
                  <c:v>329.95</c:v>
                </c:pt>
                <c:pt idx="31">
                  <c:v>330.95</c:v>
                </c:pt>
                <c:pt idx="32">
                  <c:v>331.95</c:v>
                </c:pt>
                <c:pt idx="33">
                  <c:v>332.95</c:v>
                </c:pt>
                <c:pt idx="34">
                  <c:v>333.95</c:v>
                </c:pt>
                <c:pt idx="35">
                  <c:v>334.95</c:v>
                </c:pt>
                <c:pt idx="36">
                  <c:v>335.95</c:v>
                </c:pt>
                <c:pt idx="37">
                  <c:v>336.95</c:v>
                </c:pt>
                <c:pt idx="38">
                  <c:v>337.95</c:v>
                </c:pt>
                <c:pt idx="39">
                  <c:v>338.95</c:v>
                </c:pt>
                <c:pt idx="40">
                  <c:v>339.95</c:v>
                </c:pt>
                <c:pt idx="41">
                  <c:v>340.95</c:v>
                </c:pt>
                <c:pt idx="42">
                  <c:v>341.95</c:v>
                </c:pt>
                <c:pt idx="43">
                  <c:v>342.95</c:v>
                </c:pt>
                <c:pt idx="44">
                  <c:v>343.95</c:v>
                </c:pt>
                <c:pt idx="45">
                  <c:v>344.95</c:v>
                </c:pt>
                <c:pt idx="46">
                  <c:v>345.95</c:v>
                </c:pt>
                <c:pt idx="47">
                  <c:v>346.95</c:v>
                </c:pt>
                <c:pt idx="48">
                  <c:v>347.95</c:v>
                </c:pt>
                <c:pt idx="49">
                  <c:v>348.95</c:v>
                </c:pt>
                <c:pt idx="50">
                  <c:v>349.95</c:v>
                </c:pt>
                <c:pt idx="51">
                  <c:v>350.95</c:v>
                </c:pt>
                <c:pt idx="52">
                  <c:v>351.95</c:v>
                </c:pt>
                <c:pt idx="53">
                  <c:v>352.95</c:v>
                </c:pt>
                <c:pt idx="54">
                  <c:v>353.95</c:v>
                </c:pt>
                <c:pt idx="55">
                  <c:v>354.95</c:v>
                </c:pt>
                <c:pt idx="56">
                  <c:v>355.95</c:v>
                </c:pt>
                <c:pt idx="57">
                  <c:v>356.95</c:v>
                </c:pt>
                <c:pt idx="58">
                  <c:v>357.95</c:v>
                </c:pt>
                <c:pt idx="59">
                  <c:v>358.95</c:v>
                </c:pt>
                <c:pt idx="60">
                  <c:v>359.95</c:v>
                </c:pt>
                <c:pt idx="61">
                  <c:v>360.95</c:v>
                </c:pt>
                <c:pt idx="62">
                  <c:v>361.95</c:v>
                </c:pt>
                <c:pt idx="63">
                  <c:v>362.95</c:v>
                </c:pt>
                <c:pt idx="64">
                  <c:v>363.95</c:v>
                </c:pt>
                <c:pt idx="65">
                  <c:v>364.95</c:v>
                </c:pt>
                <c:pt idx="66">
                  <c:v>365.95</c:v>
                </c:pt>
                <c:pt idx="67">
                  <c:v>366.95</c:v>
                </c:pt>
                <c:pt idx="68">
                  <c:v>367.95</c:v>
                </c:pt>
                <c:pt idx="69">
                  <c:v>368.95</c:v>
                </c:pt>
                <c:pt idx="70">
                  <c:v>369.95</c:v>
                </c:pt>
                <c:pt idx="71">
                  <c:v>370.95</c:v>
                </c:pt>
                <c:pt idx="72">
                  <c:v>371.95</c:v>
                </c:pt>
                <c:pt idx="73">
                  <c:v>372.95</c:v>
                </c:pt>
                <c:pt idx="74">
                  <c:v>373.95</c:v>
                </c:pt>
                <c:pt idx="75">
                  <c:v>374.95</c:v>
                </c:pt>
                <c:pt idx="76">
                  <c:v>375.95</c:v>
                </c:pt>
                <c:pt idx="77">
                  <c:v>376.95</c:v>
                </c:pt>
                <c:pt idx="78">
                  <c:v>377.95</c:v>
                </c:pt>
                <c:pt idx="79">
                  <c:v>378.95</c:v>
                </c:pt>
                <c:pt idx="80">
                  <c:v>379.95</c:v>
                </c:pt>
                <c:pt idx="81">
                  <c:v>380.95</c:v>
                </c:pt>
                <c:pt idx="82">
                  <c:v>381.95</c:v>
                </c:pt>
                <c:pt idx="83">
                  <c:v>382.95</c:v>
                </c:pt>
                <c:pt idx="84">
                  <c:v>383.95</c:v>
                </c:pt>
                <c:pt idx="85">
                  <c:v>384.95</c:v>
                </c:pt>
                <c:pt idx="86">
                  <c:v>385.95</c:v>
                </c:pt>
                <c:pt idx="87">
                  <c:v>386.95</c:v>
                </c:pt>
                <c:pt idx="88">
                  <c:v>387.95</c:v>
                </c:pt>
                <c:pt idx="89">
                  <c:v>388.95</c:v>
                </c:pt>
                <c:pt idx="90">
                  <c:v>389.95</c:v>
                </c:pt>
                <c:pt idx="91">
                  <c:v>390.95</c:v>
                </c:pt>
                <c:pt idx="92">
                  <c:v>391.95</c:v>
                </c:pt>
                <c:pt idx="93">
                  <c:v>392.95</c:v>
                </c:pt>
                <c:pt idx="94">
                  <c:v>393.95</c:v>
                </c:pt>
                <c:pt idx="95">
                  <c:v>394.95</c:v>
                </c:pt>
                <c:pt idx="96">
                  <c:v>395.95</c:v>
                </c:pt>
                <c:pt idx="97">
                  <c:v>396.95</c:v>
                </c:pt>
                <c:pt idx="98">
                  <c:v>397.95</c:v>
                </c:pt>
                <c:pt idx="99">
                  <c:v>398.95</c:v>
                </c:pt>
                <c:pt idx="100">
                  <c:v>399.95</c:v>
                </c:pt>
                <c:pt idx="101">
                  <c:v>400.95</c:v>
                </c:pt>
                <c:pt idx="102">
                  <c:v>401.95</c:v>
                </c:pt>
                <c:pt idx="103">
                  <c:v>402.95</c:v>
                </c:pt>
                <c:pt idx="104">
                  <c:v>403.95</c:v>
                </c:pt>
                <c:pt idx="105">
                  <c:v>404.95</c:v>
                </c:pt>
                <c:pt idx="106">
                  <c:v>405.95</c:v>
                </c:pt>
                <c:pt idx="107">
                  <c:v>406.95</c:v>
                </c:pt>
                <c:pt idx="108">
                  <c:v>407.95</c:v>
                </c:pt>
                <c:pt idx="109">
                  <c:v>408.95</c:v>
                </c:pt>
                <c:pt idx="110">
                  <c:v>409.95</c:v>
                </c:pt>
                <c:pt idx="111">
                  <c:v>410.95</c:v>
                </c:pt>
                <c:pt idx="112">
                  <c:v>411.95</c:v>
                </c:pt>
                <c:pt idx="113">
                  <c:v>412.95</c:v>
                </c:pt>
                <c:pt idx="114">
                  <c:v>413.95</c:v>
                </c:pt>
                <c:pt idx="115">
                  <c:v>414.95</c:v>
                </c:pt>
                <c:pt idx="116">
                  <c:v>415.95</c:v>
                </c:pt>
                <c:pt idx="117">
                  <c:v>416.95</c:v>
                </c:pt>
                <c:pt idx="118">
                  <c:v>417.95</c:v>
                </c:pt>
                <c:pt idx="119">
                  <c:v>418.95</c:v>
                </c:pt>
                <c:pt idx="120">
                  <c:v>419.95</c:v>
                </c:pt>
              </c:numCache>
            </c:numRef>
          </c:xVal>
          <c:yVal>
            <c:numRef>
              <c:f>Bacher!$B$3:$B$123</c:f>
              <c:numCache>
                <c:formatCode>General</c:formatCode>
                <c:ptCount val="121"/>
                <c:pt idx="0">
                  <c:v>47354.3</c:v>
                </c:pt>
                <c:pt idx="1">
                  <c:v>49658.9</c:v>
                </c:pt>
                <c:pt idx="2">
                  <c:v>51753.5</c:v>
                </c:pt>
                <c:pt idx="3">
                  <c:v>54157.9</c:v>
                </c:pt>
                <c:pt idx="4">
                  <c:v>56668.3</c:v>
                </c:pt>
                <c:pt idx="5">
                  <c:v>58956.1</c:v>
                </c:pt>
                <c:pt idx="6">
                  <c:v>61937.3</c:v>
                </c:pt>
                <c:pt idx="7">
                  <c:v>64475.199999999997</c:v>
                </c:pt>
                <c:pt idx="8">
                  <c:v>67033</c:v>
                </c:pt>
                <c:pt idx="9">
                  <c:v>69969.399999999994</c:v>
                </c:pt>
                <c:pt idx="10">
                  <c:v>73188.600000000006</c:v>
                </c:pt>
                <c:pt idx="11">
                  <c:v>76156</c:v>
                </c:pt>
                <c:pt idx="12">
                  <c:v>80062.600000000006</c:v>
                </c:pt>
                <c:pt idx="13">
                  <c:v>82579</c:v>
                </c:pt>
                <c:pt idx="14">
                  <c:v>88125.8</c:v>
                </c:pt>
                <c:pt idx="15">
                  <c:v>90428.3</c:v>
                </c:pt>
                <c:pt idx="16">
                  <c:v>94650.5</c:v>
                </c:pt>
                <c:pt idx="17">
                  <c:v>98258</c:v>
                </c:pt>
                <c:pt idx="18">
                  <c:v>102755</c:v>
                </c:pt>
                <c:pt idx="19">
                  <c:v>107418</c:v>
                </c:pt>
                <c:pt idx="20">
                  <c:v>112390</c:v>
                </c:pt>
                <c:pt idx="21">
                  <c:v>116417</c:v>
                </c:pt>
                <c:pt idx="22">
                  <c:v>122076</c:v>
                </c:pt>
                <c:pt idx="23">
                  <c:v>126000</c:v>
                </c:pt>
                <c:pt idx="24">
                  <c:v>131332</c:v>
                </c:pt>
                <c:pt idx="25">
                  <c:v>135809</c:v>
                </c:pt>
                <c:pt idx="26">
                  <c:v>139787</c:v>
                </c:pt>
                <c:pt idx="27">
                  <c:v>143960</c:v>
                </c:pt>
                <c:pt idx="28">
                  <c:v>148537</c:v>
                </c:pt>
                <c:pt idx="29">
                  <c:v>151769</c:v>
                </c:pt>
                <c:pt idx="30">
                  <c:v>156758</c:v>
                </c:pt>
                <c:pt idx="31">
                  <c:v>160295</c:v>
                </c:pt>
                <c:pt idx="32">
                  <c:v>165685</c:v>
                </c:pt>
                <c:pt idx="33">
                  <c:v>168792</c:v>
                </c:pt>
                <c:pt idx="34">
                  <c:v>175254</c:v>
                </c:pt>
                <c:pt idx="35">
                  <c:v>179714</c:v>
                </c:pt>
                <c:pt idx="36">
                  <c:v>184810</c:v>
                </c:pt>
                <c:pt idx="37">
                  <c:v>189423</c:v>
                </c:pt>
                <c:pt idx="38">
                  <c:v>195362</c:v>
                </c:pt>
                <c:pt idx="39">
                  <c:v>200386</c:v>
                </c:pt>
                <c:pt idx="40">
                  <c:v>205484</c:v>
                </c:pt>
                <c:pt idx="41">
                  <c:v>209247</c:v>
                </c:pt>
                <c:pt idx="42">
                  <c:v>213152</c:v>
                </c:pt>
                <c:pt idx="43">
                  <c:v>218660</c:v>
                </c:pt>
                <c:pt idx="44">
                  <c:v>222569</c:v>
                </c:pt>
                <c:pt idx="45">
                  <c:v>227071</c:v>
                </c:pt>
                <c:pt idx="46">
                  <c:v>232038</c:v>
                </c:pt>
                <c:pt idx="47">
                  <c:v>235674</c:v>
                </c:pt>
                <c:pt idx="48">
                  <c:v>241581</c:v>
                </c:pt>
                <c:pt idx="49">
                  <c:v>244776</c:v>
                </c:pt>
                <c:pt idx="50">
                  <c:v>248258</c:v>
                </c:pt>
                <c:pt idx="51">
                  <c:v>251938</c:v>
                </c:pt>
                <c:pt idx="52">
                  <c:v>255996</c:v>
                </c:pt>
                <c:pt idx="53">
                  <c:v>260429</c:v>
                </c:pt>
                <c:pt idx="54">
                  <c:v>263201</c:v>
                </c:pt>
                <c:pt idx="55">
                  <c:v>269061</c:v>
                </c:pt>
                <c:pt idx="56">
                  <c:v>270397</c:v>
                </c:pt>
                <c:pt idx="57">
                  <c:v>275017</c:v>
                </c:pt>
                <c:pt idx="58">
                  <c:v>276994</c:v>
                </c:pt>
                <c:pt idx="59">
                  <c:v>281983</c:v>
                </c:pt>
                <c:pt idx="60">
                  <c:v>284793</c:v>
                </c:pt>
                <c:pt idx="61">
                  <c:v>285829</c:v>
                </c:pt>
                <c:pt idx="62">
                  <c:v>288071</c:v>
                </c:pt>
                <c:pt idx="63">
                  <c:v>289796</c:v>
                </c:pt>
                <c:pt idx="64">
                  <c:v>293415</c:v>
                </c:pt>
                <c:pt idx="65">
                  <c:v>292788</c:v>
                </c:pt>
                <c:pt idx="66">
                  <c:v>294651</c:v>
                </c:pt>
                <c:pt idx="67">
                  <c:v>293347</c:v>
                </c:pt>
                <c:pt idx="68">
                  <c:v>293358</c:v>
                </c:pt>
                <c:pt idx="69">
                  <c:v>292620</c:v>
                </c:pt>
                <c:pt idx="70">
                  <c:v>291364</c:v>
                </c:pt>
                <c:pt idx="71">
                  <c:v>289610</c:v>
                </c:pt>
                <c:pt idx="72">
                  <c:v>286509</c:v>
                </c:pt>
                <c:pt idx="73">
                  <c:v>283542</c:v>
                </c:pt>
                <c:pt idx="74">
                  <c:v>278933</c:v>
                </c:pt>
                <c:pt idx="75">
                  <c:v>273836</c:v>
                </c:pt>
                <c:pt idx="76">
                  <c:v>268184</c:v>
                </c:pt>
                <c:pt idx="77">
                  <c:v>262322</c:v>
                </c:pt>
                <c:pt idx="78">
                  <c:v>254016</c:v>
                </c:pt>
                <c:pt idx="79">
                  <c:v>247258</c:v>
                </c:pt>
                <c:pt idx="80">
                  <c:v>237511</c:v>
                </c:pt>
                <c:pt idx="81">
                  <c:v>229400</c:v>
                </c:pt>
                <c:pt idx="82">
                  <c:v>220529</c:v>
                </c:pt>
                <c:pt idx="83">
                  <c:v>211411</c:v>
                </c:pt>
                <c:pt idx="84">
                  <c:v>200063</c:v>
                </c:pt>
                <c:pt idx="85">
                  <c:v>190449</c:v>
                </c:pt>
                <c:pt idx="86">
                  <c:v>180825</c:v>
                </c:pt>
                <c:pt idx="87">
                  <c:v>170143</c:v>
                </c:pt>
                <c:pt idx="88">
                  <c:v>158935</c:v>
                </c:pt>
                <c:pt idx="89">
                  <c:v>149714</c:v>
                </c:pt>
                <c:pt idx="90">
                  <c:v>139799</c:v>
                </c:pt>
                <c:pt idx="91">
                  <c:v>131310</c:v>
                </c:pt>
                <c:pt idx="92">
                  <c:v>121394</c:v>
                </c:pt>
                <c:pt idx="93">
                  <c:v>112801</c:v>
                </c:pt>
                <c:pt idx="94">
                  <c:v>103912</c:v>
                </c:pt>
                <c:pt idx="95">
                  <c:v>96045.2</c:v>
                </c:pt>
                <c:pt idx="96">
                  <c:v>89058.4</c:v>
                </c:pt>
                <c:pt idx="97">
                  <c:v>82198.2</c:v>
                </c:pt>
                <c:pt idx="98">
                  <c:v>74248.2</c:v>
                </c:pt>
                <c:pt idx="99">
                  <c:v>69081</c:v>
                </c:pt>
                <c:pt idx="100">
                  <c:v>62142.8</c:v>
                </c:pt>
                <c:pt idx="101">
                  <c:v>56505.599999999999</c:v>
                </c:pt>
                <c:pt idx="102">
                  <c:v>50500.6</c:v>
                </c:pt>
                <c:pt idx="103">
                  <c:v>45596.2</c:v>
                </c:pt>
                <c:pt idx="104">
                  <c:v>40706.1</c:v>
                </c:pt>
                <c:pt idx="105">
                  <c:v>36866</c:v>
                </c:pt>
                <c:pt idx="106">
                  <c:v>33357</c:v>
                </c:pt>
                <c:pt idx="107">
                  <c:v>30072.799999999999</c:v>
                </c:pt>
                <c:pt idx="108">
                  <c:v>26517.4</c:v>
                </c:pt>
                <c:pt idx="109">
                  <c:v>23835.1</c:v>
                </c:pt>
                <c:pt idx="110">
                  <c:v>21146.5</c:v>
                </c:pt>
                <c:pt idx="111">
                  <c:v>18909</c:v>
                </c:pt>
                <c:pt idx="112">
                  <c:v>17080.8</c:v>
                </c:pt>
                <c:pt idx="113">
                  <c:v>15387.4</c:v>
                </c:pt>
                <c:pt idx="114">
                  <c:v>13542.3</c:v>
                </c:pt>
                <c:pt idx="115">
                  <c:v>12103.6</c:v>
                </c:pt>
                <c:pt idx="116">
                  <c:v>10850.1</c:v>
                </c:pt>
                <c:pt idx="117">
                  <c:v>9542.0400000000009</c:v>
                </c:pt>
                <c:pt idx="118">
                  <c:v>8369.5</c:v>
                </c:pt>
                <c:pt idx="119">
                  <c:v>8002.92</c:v>
                </c:pt>
                <c:pt idx="120">
                  <c:v>6988.91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5637912"/>
        <c:axId val="207716840"/>
      </c:scatterChart>
      <c:valAx>
        <c:axId val="205637912"/>
        <c:scaling>
          <c:orientation val="minMax"/>
          <c:max val="500"/>
          <c:min val="30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07716840"/>
        <c:crosses val="autoZero"/>
        <c:crossBetween val="midCat"/>
      </c:valAx>
      <c:valAx>
        <c:axId val="20771684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05637912"/>
        <c:crosses val="autoZero"/>
        <c:crossBetween val="midCat"/>
      </c:valAx>
      <c:spPr>
        <a:solidFill>
          <a:schemeClr val="bg1">
            <a:lumMod val="95000"/>
          </a:schemeClr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Relationship Id="rId4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9C69-565B-4989-AD5A-B4AE35BDF94C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F58B7-ADF1-48D6-AD83-F7AFAEC55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685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9C69-565B-4989-AD5A-B4AE35BDF94C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F58B7-ADF1-48D6-AD83-F7AFAEC55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272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9C69-565B-4989-AD5A-B4AE35BDF94C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F58B7-ADF1-48D6-AD83-F7AFAEC55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671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9C69-565B-4989-AD5A-B4AE35BDF94C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F58B7-ADF1-48D6-AD83-F7AFAEC55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235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9C69-565B-4989-AD5A-B4AE35BDF94C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F58B7-ADF1-48D6-AD83-F7AFAEC55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522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9C69-565B-4989-AD5A-B4AE35BDF94C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F58B7-ADF1-48D6-AD83-F7AFAEC55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950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9C69-565B-4989-AD5A-B4AE35BDF94C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F58B7-ADF1-48D6-AD83-F7AFAEC55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08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9C69-565B-4989-AD5A-B4AE35BDF94C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F58B7-ADF1-48D6-AD83-F7AFAEC55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246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9C69-565B-4989-AD5A-B4AE35BDF94C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F58B7-ADF1-48D6-AD83-F7AFAEC55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21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9C69-565B-4989-AD5A-B4AE35BDF94C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F58B7-ADF1-48D6-AD83-F7AFAEC55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268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9C69-565B-4989-AD5A-B4AE35BDF94C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F58B7-ADF1-48D6-AD83-F7AFAEC55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184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59C69-565B-4989-AD5A-B4AE35BDF94C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F58B7-ADF1-48D6-AD83-F7AFAEC55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982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0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2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11" Type="http://schemas.openxmlformats.org/officeDocument/2006/relationships/image" Target="../media/image6.jpe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5.emf"/><Relationship Id="rId4" Type="http://schemas.openxmlformats.org/officeDocument/2006/relationships/image" Target="../media/image2.emf"/><Relationship Id="rId9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Lecture 7a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Synthesis of </a:t>
            </a:r>
            <a:r>
              <a:rPr lang="en-US" sz="3600" b="1" dirty="0" err="1">
                <a:solidFill>
                  <a:srgbClr val="002060"/>
                </a:solidFill>
              </a:rPr>
              <a:t>Coumarins</a:t>
            </a:r>
            <a:endParaRPr lang="en-US" sz="3600" dirty="0">
              <a:solidFill>
                <a:srgbClr val="00206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8054108"/>
              </p:ext>
            </p:extLst>
          </p:nvPr>
        </p:nvGraphicFramePr>
        <p:xfrm>
          <a:off x="3574256" y="4429919"/>
          <a:ext cx="1995487" cy="136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2" r:id="rId3" imgW="1996062" imgH="1365130" progId="">
                  <p:embed/>
                </p:oleObj>
              </mc:Choice>
              <mc:Fallback>
                <p:oleObj r:id="rId3" imgW="1996062" imgH="136513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74256" y="4429919"/>
                        <a:ext cx="1995487" cy="13652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620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Characterization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087838" cy="4351338"/>
          </a:xfrm>
          <a:noFill/>
        </p:spPr>
        <p:txBody>
          <a:bodyPr/>
          <a:lstStyle/>
          <a:p>
            <a:r>
              <a:rPr lang="en-US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Fluorescence Test</a:t>
            </a:r>
          </a:p>
          <a:p>
            <a:pPr lvl="1"/>
            <a:r>
              <a:rPr lang="en-US" dirty="0" smtClean="0"/>
              <a:t>Some of the product is dissolved in 95 </a:t>
            </a:r>
            <a:r>
              <a:rPr lang="en-US" dirty="0"/>
              <a:t>% </a:t>
            </a:r>
            <a:r>
              <a:rPr lang="en-US" dirty="0" smtClean="0"/>
              <a:t>ethanol </a:t>
            </a:r>
            <a:endParaRPr lang="en-US" dirty="0"/>
          </a:p>
          <a:p>
            <a:pPr lvl="1"/>
            <a:r>
              <a:rPr lang="en-US" dirty="0" smtClean="0"/>
              <a:t>Tube A: 1 </a:t>
            </a:r>
            <a:r>
              <a:rPr lang="en-US" dirty="0"/>
              <a:t>mL of 1 M sodium hydroxide </a:t>
            </a:r>
            <a:r>
              <a:rPr lang="en-US" dirty="0" smtClean="0"/>
              <a:t>solution is added</a:t>
            </a:r>
          </a:p>
          <a:p>
            <a:pPr lvl="1"/>
            <a:r>
              <a:rPr lang="en-US" dirty="0" smtClean="0"/>
              <a:t>Tube B: 1 </a:t>
            </a:r>
            <a:r>
              <a:rPr lang="en-US" dirty="0"/>
              <a:t>mL of 2 M HCl </a:t>
            </a:r>
            <a:r>
              <a:rPr lang="en-US" dirty="0" smtClean="0"/>
              <a:t>is added</a:t>
            </a:r>
          </a:p>
          <a:p>
            <a:pPr lvl="1"/>
            <a:r>
              <a:rPr lang="en-US" dirty="0" smtClean="0"/>
              <a:t>Tube C: add nothing </a:t>
            </a:r>
            <a:r>
              <a:rPr lang="en-US" dirty="0"/>
              <a:t>to </a:t>
            </a:r>
            <a:r>
              <a:rPr lang="en-US" dirty="0" smtClean="0"/>
              <a:t>this test </a:t>
            </a:r>
            <a:r>
              <a:rPr lang="en-US" dirty="0"/>
              <a:t>tube </a:t>
            </a:r>
            <a:r>
              <a:rPr lang="en-US" dirty="0" smtClean="0"/>
              <a:t> </a:t>
            </a:r>
          </a:p>
          <a:p>
            <a:pPr lvl="1"/>
            <a:r>
              <a:rPr lang="en-US" i="1" dirty="0" smtClean="0"/>
              <a:t>How do the solutions look like at this point? </a:t>
            </a:r>
          </a:p>
          <a:p>
            <a:pPr lvl="1"/>
            <a:r>
              <a:rPr lang="en-US" i="1" dirty="0" smtClean="0"/>
              <a:t>Place </a:t>
            </a:r>
            <a:r>
              <a:rPr lang="en-US" i="1" dirty="0"/>
              <a:t>all three tubes in the UV-light (long wavelength, 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365 </a:t>
            </a:r>
            <a:r>
              <a:rPr lang="en-US" i="1" dirty="0"/>
              <a:t>nm). How the solutions look like now?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Warning: Do not look straight into the UV-lamp!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74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Characterization IV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48" y="1825625"/>
            <a:ext cx="8398394" cy="1952522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Crystal Structure (7-hydroxy-4-methylcoumarin)</a:t>
            </a:r>
          </a:p>
          <a:p>
            <a:pPr lvl="1"/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7-hydroxy-4-methylcoumarin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is almost planar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but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the hydroxyl derivative displays a more than 100 </a:t>
            </a:r>
            <a:r>
              <a:rPr lang="en-US" sz="2000" baseline="30000" dirty="0">
                <a:solidFill>
                  <a:schemeClr val="accent5">
                    <a:lumMod val="50000"/>
                  </a:schemeClr>
                </a:solidFill>
              </a:rPr>
              <a:t>o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C higher melting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point than coumarin. </a:t>
            </a:r>
          </a:p>
          <a:p>
            <a:pPr lvl="1"/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The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higher melting point is due to the formation of hydrogen bonds  between the phenolic hydroxyl group and the oxygen atom of the carbonyl group of a neighboring molecule (d(O-H…O=C=189 pm), which is similar in length compared to water.</a:t>
            </a:r>
          </a:p>
        </p:txBody>
      </p:sp>
      <p:pic>
        <p:nvPicPr>
          <p:cNvPr id="8" name="Picture 7"/>
          <p:cNvPicPr/>
          <p:nvPr/>
        </p:nvPicPr>
        <p:blipFill rotWithShape="1">
          <a:blip r:embed="rId2"/>
          <a:srcRect l="12835" t="10570" r="10004"/>
          <a:stretch/>
        </p:blipFill>
        <p:spPr bwMode="auto">
          <a:xfrm>
            <a:off x="1957054" y="4008776"/>
            <a:ext cx="5751551" cy="25834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3327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Characterization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242218" cy="4351338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Infrared Spectrum </a:t>
            </a:r>
            <a:r>
              <a:rPr lang="en-US" sz="2400" b="1" dirty="0"/>
              <a:t>(7-hydroxy-4-methylcoumarin)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  <a:latin typeface="Symbol" panose="05050102010706020507" pitchFamily="18" charset="2"/>
              </a:rPr>
              <a:t>n</a:t>
            </a:r>
            <a:r>
              <a:rPr lang="en-US" sz="2000" dirty="0" smtClean="0">
                <a:solidFill>
                  <a:srgbClr val="FF0000"/>
                </a:solidFill>
              </a:rPr>
              <a:t>(OH)=2400-3400 cm</a:t>
            </a:r>
            <a:r>
              <a:rPr lang="en-US" sz="2000" baseline="30000" dirty="0" smtClean="0">
                <a:solidFill>
                  <a:srgbClr val="FF0000"/>
                </a:solidFill>
              </a:rPr>
              <a:t>-1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US" sz="2000" dirty="0">
                <a:solidFill>
                  <a:srgbClr val="C00000"/>
                </a:solidFill>
                <a:latin typeface="Symbol" panose="05050102010706020507" pitchFamily="18" charset="2"/>
              </a:rPr>
              <a:t>n</a:t>
            </a:r>
            <a:r>
              <a:rPr lang="en-US" sz="2000" dirty="0" smtClean="0">
                <a:solidFill>
                  <a:srgbClr val="C00000"/>
                </a:solidFill>
              </a:rPr>
              <a:t>(C=O)=1673 cm</a:t>
            </a:r>
            <a:r>
              <a:rPr lang="en-US" sz="2000" baseline="30000" dirty="0">
                <a:solidFill>
                  <a:srgbClr val="C00000"/>
                </a:solidFill>
              </a:rPr>
              <a:t>-1</a:t>
            </a:r>
            <a:r>
              <a:rPr lang="en-US" sz="2000" dirty="0" smtClean="0">
                <a:solidFill>
                  <a:srgbClr val="C00000"/>
                </a:solidFill>
              </a:rPr>
              <a:t>  </a:t>
            </a:r>
          </a:p>
          <a:p>
            <a:pPr lvl="1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Symbol" panose="05050102010706020507" pitchFamily="18" charset="2"/>
              </a:rPr>
              <a:t>n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(C=C)=1596 cm</a:t>
            </a:r>
            <a:r>
              <a:rPr lang="en-US" sz="2000" baseline="30000" dirty="0">
                <a:solidFill>
                  <a:schemeClr val="accent6">
                    <a:lumMod val="50000"/>
                  </a:schemeClr>
                </a:solidFill>
              </a:rPr>
              <a:t>-1</a:t>
            </a:r>
            <a:endParaRPr lang="en-US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Symbol" panose="05050102010706020507" pitchFamily="18" charset="2"/>
              </a:rPr>
              <a:t>n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(CO)=1067, 1134 and 1267 cm</a:t>
            </a:r>
            <a:r>
              <a:rPr lang="en-US" sz="2000" baseline="30000" dirty="0">
                <a:solidFill>
                  <a:schemeClr val="accent1">
                    <a:lumMod val="50000"/>
                  </a:schemeClr>
                </a:solidFill>
              </a:rPr>
              <a:t>-1</a:t>
            </a:r>
            <a:endParaRPr lang="en-US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n-US" sz="2000" dirty="0" smtClean="0">
                <a:latin typeface="Symbol" panose="05050102010706020507" pitchFamily="18" charset="2"/>
              </a:rPr>
              <a:t>d</a:t>
            </a:r>
            <a:r>
              <a:rPr lang="en-US" sz="2000" dirty="0" smtClean="0"/>
              <a:t>(oop, tri-</a:t>
            </a:r>
            <a:r>
              <a:rPr lang="en-US" sz="2000" dirty="0" err="1" smtClean="0"/>
              <a:t>subst.alkene</a:t>
            </a:r>
            <a:r>
              <a:rPr lang="en-US" sz="2000" dirty="0" smtClean="0"/>
              <a:t>)=838 cm</a:t>
            </a:r>
            <a:r>
              <a:rPr lang="en-US" sz="2000" baseline="30000" dirty="0"/>
              <a:t>-1</a:t>
            </a:r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400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 rot="16200000">
            <a:off x="3538179" y="2332514"/>
            <a:ext cx="2423160" cy="57607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21330" y="4322522"/>
            <a:ext cx="6559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  <a:latin typeface="Symbol" panose="05050102010706020507" pitchFamily="18" charset="2"/>
              </a:rPr>
              <a:t>n</a:t>
            </a:r>
            <a:r>
              <a:rPr lang="en-US" sz="1400" dirty="0" smtClean="0">
                <a:solidFill>
                  <a:schemeClr val="accent1"/>
                </a:solidFill>
              </a:rPr>
              <a:t>(OH)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376099" y="5869186"/>
            <a:ext cx="7473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  <a:latin typeface="Symbol" panose="05050102010706020507" pitchFamily="18" charset="2"/>
              </a:rPr>
              <a:t>n</a:t>
            </a:r>
            <a:r>
              <a:rPr lang="en-US" sz="1400" dirty="0" smtClean="0">
                <a:solidFill>
                  <a:srgbClr val="C00000"/>
                </a:solidFill>
              </a:rPr>
              <a:t>(C=O)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374942" y="5992931"/>
            <a:ext cx="737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latin typeface="Symbol" panose="05050102010706020507" pitchFamily="18" charset="2"/>
              </a:rPr>
              <a:t>n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(C=C)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112644" y="5839042"/>
            <a:ext cx="6463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Symbol" panose="05050102010706020507" pitchFamily="18" charset="2"/>
              </a:rPr>
              <a:t>n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(CO)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700341" y="5463797"/>
            <a:ext cx="660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Symbol" panose="05050102010706020507" pitchFamily="18" charset="2"/>
              </a:rPr>
              <a:t>d</a:t>
            </a:r>
            <a:r>
              <a:rPr lang="en-US" sz="1400" dirty="0" smtClean="0"/>
              <a:t>(oop)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0035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Characterization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VI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408472" cy="4351338"/>
          </a:xfrm>
        </p:spPr>
        <p:txBody>
          <a:bodyPr>
            <a:normAutofit/>
          </a:bodyPr>
          <a:lstStyle/>
          <a:p>
            <a:r>
              <a:rPr lang="en-US" sz="2400" b="1" baseline="30000" dirty="0"/>
              <a:t>1</a:t>
            </a:r>
            <a:r>
              <a:rPr lang="en-US" sz="2400" b="1" dirty="0"/>
              <a:t>H-NMR Spectrum (in DMSO-d</a:t>
            </a:r>
            <a:r>
              <a:rPr lang="en-US" sz="2400" b="1" baseline="-25000" dirty="0"/>
              <a:t>6</a:t>
            </a:r>
            <a:r>
              <a:rPr lang="en-US" sz="2400" b="1" dirty="0"/>
              <a:t>)</a:t>
            </a:r>
            <a:endParaRPr lang="en-US" sz="2400" dirty="0"/>
          </a:p>
          <a:p>
            <a:pPr lvl="1"/>
            <a:r>
              <a:rPr lang="en-US" sz="2000" dirty="0" smtClean="0">
                <a:solidFill>
                  <a:srgbClr val="002060"/>
                </a:solidFill>
                <a:latin typeface="Symbol" panose="05050102010706020507" pitchFamily="18" charset="2"/>
              </a:rPr>
              <a:t>d</a:t>
            </a:r>
            <a:r>
              <a:rPr lang="en-US" sz="2000" dirty="0" smtClean="0">
                <a:solidFill>
                  <a:srgbClr val="002060"/>
                </a:solidFill>
              </a:rPr>
              <a:t>=10.5 ppm (OH, H1)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  <a:latin typeface="Symbol" panose="05050102010706020507" pitchFamily="18" charset="2"/>
              </a:rPr>
              <a:t>d</a:t>
            </a:r>
            <a:r>
              <a:rPr lang="en-US" sz="2000" dirty="0" smtClean="0">
                <a:solidFill>
                  <a:srgbClr val="002060"/>
                </a:solidFill>
              </a:rPr>
              <a:t>=6.8 ppm (d, H2) and 7.5 ppm (d, H3) (aromatic protons)</a:t>
            </a:r>
          </a:p>
          <a:p>
            <a:pPr lvl="1"/>
            <a:r>
              <a:rPr lang="en-US" sz="2000" dirty="0" smtClean="0">
                <a:solidFill>
                  <a:srgbClr val="002060"/>
                </a:solidFill>
                <a:latin typeface="Symbol" panose="05050102010706020507" pitchFamily="18" charset="2"/>
              </a:rPr>
              <a:t>d=</a:t>
            </a:r>
            <a:r>
              <a:rPr lang="en-US" sz="2000" dirty="0" smtClean="0">
                <a:solidFill>
                  <a:srgbClr val="002060"/>
                </a:solidFill>
              </a:rPr>
              <a:t>6.7 ppm (s, H6) and 6.1 ppm (s, H5) (aromatic and alkene proton)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  <a:latin typeface="Symbol" panose="05050102010706020507" pitchFamily="18" charset="2"/>
              </a:rPr>
              <a:t>d</a:t>
            </a:r>
            <a:r>
              <a:rPr lang="en-US" sz="2000" dirty="0" smtClean="0">
                <a:solidFill>
                  <a:srgbClr val="002060"/>
                </a:solidFill>
              </a:rPr>
              <a:t>=2.3 ppm (CH</a:t>
            </a:r>
            <a:r>
              <a:rPr lang="en-US" sz="2000" baseline="-25000" dirty="0" smtClean="0">
                <a:solidFill>
                  <a:srgbClr val="002060"/>
                </a:solidFill>
              </a:rPr>
              <a:t>3</a:t>
            </a:r>
            <a:r>
              <a:rPr lang="en-US" sz="2000" dirty="0" smtClean="0">
                <a:solidFill>
                  <a:srgbClr val="002060"/>
                </a:solidFill>
              </a:rPr>
              <a:t>, H4)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439514" y="2140264"/>
            <a:ext cx="2786743" cy="5852160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4748125"/>
              </p:ext>
            </p:extLst>
          </p:nvPr>
        </p:nvGraphicFramePr>
        <p:xfrm>
          <a:off x="1906805" y="4001294"/>
          <a:ext cx="147494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" r:id="rId4" imgW="2243036" imgH="2085975" progId="">
                  <p:embed/>
                </p:oleObj>
              </mc:Choice>
              <mc:Fallback>
                <p:oleObj r:id="rId4" imgW="2243036" imgH="2085975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6805" y="4001294"/>
                        <a:ext cx="1474940" cy="1371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414406" y="5219005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</a:rPr>
              <a:t>H1</a:t>
            </a: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23375" y="4912455"/>
            <a:ext cx="6687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</a:rPr>
              <a:t>H3 H2</a:t>
            </a: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55516" y="5053831"/>
            <a:ext cx="6687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</a:rPr>
              <a:t>H6 H5</a:t>
            </a: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6757" y="4882128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</a:rPr>
              <a:t>H4</a:t>
            </a: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76676" y="5191392"/>
            <a:ext cx="7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DMSO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31485" y="4620518"/>
            <a:ext cx="718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H</a:t>
            </a:r>
            <a:r>
              <a:rPr lang="en-US" sz="1400" baseline="-25000" dirty="0" smtClean="0">
                <a:solidFill>
                  <a:srgbClr val="C00000"/>
                </a:solidFill>
              </a:rPr>
              <a:t>2</a:t>
            </a:r>
            <a:r>
              <a:rPr lang="en-US" sz="1400" dirty="0" smtClean="0">
                <a:solidFill>
                  <a:srgbClr val="C00000"/>
                </a:solidFill>
              </a:rPr>
              <a:t>O in</a:t>
            </a:r>
            <a:br>
              <a:rPr lang="en-US" sz="1400" dirty="0" smtClean="0">
                <a:solidFill>
                  <a:srgbClr val="C00000"/>
                </a:solidFill>
              </a:rPr>
            </a:br>
            <a:r>
              <a:rPr lang="en-US" sz="1400" dirty="0" smtClean="0">
                <a:solidFill>
                  <a:srgbClr val="C00000"/>
                </a:solidFill>
              </a:rPr>
              <a:t>DMSO</a:t>
            </a:r>
            <a:endParaRPr lang="en-US" sz="1400" dirty="0">
              <a:solidFill>
                <a:srgbClr val="C0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907625" y="5361608"/>
            <a:ext cx="398945" cy="12759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37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Characterization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VII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baseline="30000" dirty="0"/>
              <a:t>13</a:t>
            </a:r>
            <a:r>
              <a:rPr lang="en-US" sz="2400" b="1" dirty="0"/>
              <a:t>C{</a:t>
            </a:r>
            <a:r>
              <a:rPr lang="en-US" sz="2400" b="1" baseline="30000" dirty="0"/>
              <a:t>1</a:t>
            </a:r>
            <a:r>
              <a:rPr lang="en-US" sz="2400" b="1" dirty="0"/>
              <a:t>H}-Spectrum </a:t>
            </a:r>
            <a:endParaRPr lang="en-US" sz="2400" b="1" dirty="0" smtClean="0"/>
          </a:p>
          <a:p>
            <a:pPr lvl="1"/>
            <a:r>
              <a:rPr lang="en-US" sz="2000" dirty="0" smtClean="0">
                <a:solidFill>
                  <a:srgbClr val="002060"/>
                </a:solidFill>
              </a:rPr>
              <a:t>Ten signals total</a:t>
            </a:r>
          </a:p>
          <a:p>
            <a:pPr lvl="1"/>
            <a:r>
              <a:rPr lang="en-US" sz="2000" dirty="0" smtClean="0">
                <a:solidFill>
                  <a:srgbClr val="002060"/>
                </a:solidFill>
              </a:rPr>
              <a:t>Five quaternary carbons</a:t>
            </a:r>
          </a:p>
          <a:p>
            <a:pPr lvl="2"/>
            <a:r>
              <a:rPr lang="en-US" sz="1800" dirty="0" smtClean="0">
                <a:solidFill>
                  <a:srgbClr val="7030A0"/>
                </a:solidFill>
              </a:rPr>
              <a:t>One carbonyl function (C9, 161.6)</a:t>
            </a:r>
          </a:p>
          <a:p>
            <a:pPr lvl="2"/>
            <a:r>
              <a:rPr lang="en-US" sz="1800" dirty="0" smtClean="0">
                <a:solidFill>
                  <a:srgbClr val="7030A0"/>
                </a:solidFill>
              </a:rPr>
              <a:t>Three ipso-carbons (C1 (160.7), </a:t>
            </a:r>
            <a:br>
              <a:rPr lang="en-US" sz="1800" dirty="0" smtClean="0">
                <a:solidFill>
                  <a:srgbClr val="7030A0"/>
                </a:solidFill>
              </a:rPr>
            </a:br>
            <a:r>
              <a:rPr lang="en-US" sz="1800" dirty="0" smtClean="0">
                <a:solidFill>
                  <a:srgbClr val="7030A0"/>
                </a:solidFill>
              </a:rPr>
              <a:t>C4 (112.5), C5 (154.0))</a:t>
            </a:r>
          </a:p>
          <a:p>
            <a:pPr lvl="2"/>
            <a:r>
              <a:rPr lang="en-US" sz="1800" dirty="0" smtClean="0">
                <a:solidFill>
                  <a:srgbClr val="7030A0"/>
                </a:solidFill>
              </a:rPr>
              <a:t>One disubstituted alkene (C7, 155.3)</a:t>
            </a:r>
          </a:p>
          <a:p>
            <a:pPr lvl="1"/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Four methine carbons</a:t>
            </a:r>
          </a:p>
          <a:p>
            <a:pPr lvl="2"/>
            <a:r>
              <a:rPr lang="en-US" sz="1800" dirty="0" smtClean="0">
                <a:solidFill>
                  <a:srgbClr val="7030A0"/>
                </a:solidFill>
              </a:rPr>
              <a:t>Three CH (C2 (113.3), C3 (127.1), </a:t>
            </a:r>
            <a:br>
              <a:rPr lang="en-US" sz="1800" dirty="0" smtClean="0">
                <a:solidFill>
                  <a:srgbClr val="7030A0"/>
                </a:solidFill>
              </a:rPr>
            </a:br>
            <a:r>
              <a:rPr lang="en-US" sz="1800" dirty="0" smtClean="0">
                <a:solidFill>
                  <a:srgbClr val="7030A0"/>
                </a:solidFill>
              </a:rPr>
              <a:t>C6 (102.6))</a:t>
            </a:r>
          </a:p>
          <a:p>
            <a:pPr lvl="2"/>
            <a:r>
              <a:rPr lang="en-US" sz="1800" dirty="0" smtClean="0">
                <a:solidFill>
                  <a:srgbClr val="7030A0"/>
                </a:solidFill>
              </a:rPr>
              <a:t>One CH (C8, 110.7)</a:t>
            </a:r>
          </a:p>
          <a:p>
            <a:pPr lvl="1"/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One methyl carbon (C10, 18.6)</a:t>
            </a:r>
            <a:b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	</a:t>
            </a: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992701" y="765317"/>
            <a:ext cx="2011680" cy="3862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1550"/>
          <a:stretch/>
        </p:blipFill>
        <p:spPr bwMode="auto">
          <a:xfrm rot="16200000">
            <a:off x="5992702" y="3239910"/>
            <a:ext cx="2011680" cy="38624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5671824"/>
              </p:ext>
            </p:extLst>
          </p:nvPr>
        </p:nvGraphicFramePr>
        <p:xfrm>
          <a:off x="5411973" y="4326232"/>
          <a:ext cx="120978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" r:id="rId5" imgW="2243036" imgH="1695899" progId="">
                  <p:embed/>
                </p:oleObj>
              </mc:Choice>
              <mc:Fallback>
                <p:oleObj r:id="rId5" imgW="2243036" imgH="1695899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11973" y="4326232"/>
                        <a:ext cx="1209783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423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accent5">
                    <a:lumMod val="50000"/>
                  </a:schemeClr>
                </a:solidFill>
              </a:rPr>
              <a:t>Characterization </a:t>
            </a:r>
            <a:r>
              <a:rPr lang="en-US" smtClean="0">
                <a:solidFill>
                  <a:schemeClr val="accent5">
                    <a:lumMod val="50000"/>
                  </a:schemeClr>
                </a:solidFill>
              </a:rPr>
              <a:t>VIII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Mass Spectrum</a:t>
            </a:r>
          </a:p>
          <a:p>
            <a:pPr lvl="1"/>
            <a:r>
              <a:rPr lang="en-US" sz="1800" i="1" dirty="0" smtClean="0">
                <a:solidFill>
                  <a:schemeClr val="accent5">
                    <a:lumMod val="50000"/>
                  </a:schemeClr>
                </a:solidFill>
              </a:rPr>
              <a:t>m/z</a:t>
            </a:r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</a:rPr>
              <a:t>=176 ([M]</a:t>
            </a:r>
            <a:r>
              <a:rPr lang="en-US" sz="1800" baseline="30000" dirty="0" smtClean="0">
                <a:solidFill>
                  <a:schemeClr val="accent5">
                    <a:lumMod val="50000"/>
                  </a:schemeClr>
                </a:solidFill>
              </a:rPr>
              <a:t>+</a:t>
            </a:r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  <a:p>
            <a:pPr lvl="1"/>
            <a:r>
              <a:rPr lang="en-US" sz="1800" i="1" dirty="0" smtClean="0">
                <a:solidFill>
                  <a:schemeClr val="accent5">
                    <a:lumMod val="50000"/>
                  </a:schemeClr>
                </a:solidFill>
              </a:rPr>
              <a:t>m/z</a:t>
            </a:r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</a:rPr>
              <a:t>=148 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([</a:t>
            </a:r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</a:rPr>
              <a:t>M-28]</a:t>
            </a:r>
            <a:r>
              <a:rPr lang="en-US" sz="1800" baseline="30000" dirty="0" smtClean="0">
                <a:solidFill>
                  <a:schemeClr val="accent5">
                    <a:lumMod val="50000"/>
                  </a:schemeClr>
                </a:solidFill>
              </a:rPr>
              <a:t>+</a:t>
            </a:r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</a:rPr>
              <a:t>): loss of one carbon monoxide molecule</a:t>
            </a:r>
            <a:br>
              <a:rPr lang="en-US" sz="18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</a:rPr>
              <a:t>leading to a </a:t>
            </a:r>
            <a:r>
              <a:rPr lang="en-US" sz="1800" dirty="0" err="1" smtClean="0">
                <a:solidFill>
                  <a:schemeClr val="accent5">
                    <a:lumMod val="50000"/>
                  </a:schemeClr>
                </a:solidFill>
              </a:rPr>
              <a:t>benzofuran</a:t>
            </a:r>
            <a:endParaRPr lang="en-US" sz="18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en-US" sz="1800" i="1" dirty="0" smtClean="0">
                <a:solidFill>
                  <a:schemeClr val="accent5">
                    <a:lumMod val="50000"/>
                  </a:schemeClr>
                </a:solidFill>
              </a:rPr>
              <a:t>m/z</a:t>
            </a:r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</a:rPr>
              <a:t>=147 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([</a:t>
            </a:r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</a:rPr>
              <a:t>M-28-1]</a:t>
            </a:r>
            <a:r>
              <a:rPr lang="en-US" sz="1800" baseline="30000" dirty="0" smtClean="0">
                <a:solidFill>
                  <a:schemeClr val="accent5">
                    <a:lumMod val="50000"/>
                  </a:schemeClr>
                </a:solidFill>
              </a:rPr>
              <a:t>+</a:t>
            </a:r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</a:rPr>
              <a:t>): 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loss of </a:t>
            </a:r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</a:rPr>
              <a:t>one carbon monoxide molecule 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8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</a:rPr>
              <a:t>and a proton</a:t>
            </a:r>
          </a:p>
          <a:p>
            <a:pPr lvl="1"/>
            <a:r>
              <a:rPr lang="en-US" sz="1800" i="1" dirty="0" smtClean="0">
                <a:solidFill>
                  <a:schemeClr val="accent5">
                    <a:lumMod val="50000"/>
                  </a:schemeClr>
                </a:solidFill>
              </a:rPr>
              <a:t>m/z</a:t>
            </a:r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</a:rPr>
              <a:t>=120 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([</a:t>
            </a:r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</a:rPr>
              <a:t>M-28-28]</a:t>
            </a:r>
            <a:r>
              <a:rPr lang="en-US" sz="1800" baseline="30000" dirty="0" smtClean="0">
                <a:solidFill>
                  <a:schemeClr val="accent5">
                    <a:lumMod val="50000"/>
                  </a:schemeClr>
                </a:solidFill>
              </a:rPr>
              <a:t>+</a:t>
            </a:r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</a:rPr>
              <a:t>): 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loss of </a:t>
            </a:r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</a:rPr>
              <a:t>two carbon monoxide molecules 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800" dirty="0">
                <a:solidFill>
                  <a:schemeClr val="accent5">
                    <a:lumMod val="50000"/>
                  </a:schemeClr>
                </a:solidFill>
              </a:rPr>
            </a:br>
            <a:endParaRPr lang="en-US" sz="1800" dirty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</p:txBody>
      </p:sp>
      <p:pic>
        <p:nvPicPr>
          <p:cNvPr id="4" name="Picture 3" descr="G:\Reference_Spectra\7_hydroxy_4_Methylcoumarin_MS_exp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4" b="79492"/>
          <a:stretch/>
        </p:blipFill>
        <p:spPr bwMode="auto">
          <a:xfrm>
            <a:off x="902785" y="4267301"/>
            <a:ext cx="7612565" cy="1828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8246302"/>
              </p:ext>
            </p:extLst>
          </p:nvPr>
        </p:nvGraphicFramePr>
        <p:xfrm>
          <a:off x="7143197" y="2314737"/>
          <a:ext cx="1766887" cy="114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r:id="rId4" imgW="1767462" imgH="1147044" progId="">
                  <p:embed/>
                </p:oleObj>
              </mc:Choice>
              <mc:Fallback>
                <p:oleObj r:id="rId4" imgW="1767462" imgH="1147044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43197" y="2314737"/>
                        <a:ext cx="1766887" cy="11477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774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Introduction I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554480"/>
            <a:ext cx="6832481" cy="4922597"/>
          </a:xfrm>
          <a:noFill/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dirty="0"/>
              <a:t>Coumarin (</a:t>
            </a:r>
            <a:r>
              <a:rPr lang="en-US" sz="1800" i="1" dirty="0"/>
              <a:t>2H</a:t>
            </a:r>
            <a:r>
              <a:rPr lang="en-US" sz="1800" dirty="0"/>
              <a:t>-chromen-2-one) was first isolated from the </a:t>
            </a:r>
            <a:r>
              <a:rPr lang="en-US" sz="1800" dirty="0" err="1"/>
              <a:t>tonka</a:t>
            </a:r>
            <a:r>
              <a:rPr lang="en-US" sz="1800" dirty="0"/>
              <a:t> bean (</a:t>
            </a:r>
            <a:r>
              <a:rPr lang="en-US" sz="1800" i="1" dirty="0" err="1"/>
              <a:t>coumarou</a:t>
            </a:r>
            <a:r>
              <a:rPr lang="en-US" sz="1800" dirty="0"/>
              <a:t>) or sweet clover in 1820 by </a:t>
            </a:r>
            <a:r>
              <a:rPr lang="en-US" sz="1800" dirty="0" smtClean="0"/>
              <a:t>A</a:t>
            </a:r>
            <a:r>
              <a:rPr lang="en-US" sz="1800" dirty="0"/>
              <a:t>. Vogel</a:t>
            </a:r>
            <a:r>
              <a:rPr lang="en-US" sz="1800" dirty="0" smtClean="0"/>
              <a:t>. It </a:t>
            </a:r>
            <a:r>
              <a:rPr lang="en-US" sz="1800" dirty="0"/>
              <a:t>has a sweet odor that is recognized as the scent of a new-mown hay and a bitter taste. </a:t>
            </a:r>
            <a:endParaRPr lang="en-US" sz="1800" dirty="0" smtClean="0"/>
          </a:p>
          <a:p>
            <a:pPr>
              <a:lnSpc>
                <a:spcPct val="100000"/>
              </a:lnSpc>
            </a:pPr>
            <a:r>
              <a:rPr lang="en-US" sz="1800" dirty="0" smtClean="0"/>
              <a:t>Since </a:t>
            </a:r>
            <a:r>
              <a:rPr lang="en-US" sz="1800" dirty="0"/>
              <a:t>1882, it has been used in perfumes and as aroma enhancer in pipe tobacco and some alcoholic drinks </a:t>
            </a:r>
            <a:r>
              <a:rPr lang="en-US" sz="1800" dirty="0" smtClean="0"/>
              <a:t>(</a:t>
            </a:r>
            <a:r>
              <a:rPr lang="en-US" sz="1800" dirty="0"/>
              <a:t>i.e., mulled wines). However, it is banned as food additive in the United States due to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the </a:t>
            </a:r>
            <a:r>
              <a:rPr lang="en-US" sz="1800" dirty="0"/>
              <a:t>concerns of </a:t>
            </a:r>
            <a:r>
              <a:rPr lang="en-US" sz="1800" dirty="0" smtClean="0"/>
              <a:t>its </a:t>
            </a:r>
            <a:r>
              <a:rPr lang="en-US" sz="1800" dirty="0"/>
              <a:t>hepatotoxicity </a:t>
            </a:r>
            <a:r>
              <a:rPr lang="en-US" sz="1800" dirty="0" smtClean="0"/>
              <a:t>(=chemical-driven </a:t>
            </a:r>
            <a:r>
              <a:rPr lang="en-US" sz="1800" dirty="0" smtClean="0"/>
              <a:t>liver damage). </a:t>
            </a:r>
          </a:p>
          <a:p>
            <a:pPr>
              <a:lnSpc>
                <a:spcPct val="100000"/>
              </a:lnSpc>
            </a:pPr>
            <a:r>
              <a:rPr lang="en-US" sz="1800" dirty="0" smtClean="0"/>
              <a:t>Many </a:t>
            </a:r>
            <a:r>
              <a:rPr lang="en-US" sz="1800" dirty="0"/>
              <a:t>coumarin derivatives like </a:t>
            </a:r>
            <a:r>
              <a:rPr lang="en-US" sz="1800" dirty="0" err="1">
                <a:solidFill>
                  <a:srgbClr val="002060"/>
                </a:solidFill>
              </a:rPr>
              <a:t>dicumarol</a:t>
            </a:r>
            <a:r>
              <a:rPr lang="en-US" sz="1800" dirty="0"/>
              <a:t>, </a:t>
            </a:r>
            <a:r>
              <a:rPr lang="en-US" sz="1800" dirty="0">
                <a:solidFill>
                  <a:srgbClr val="FF3399"/>
                </a:solidFill>
              </a:rPr>
              <a:t>warfarin</a:t>
            </a:r>
            <a:r>
              <a:rPr lang="en-US" sz="1800" dirty="0"/>
              <a:t> </a:t>
            </a:r>
            <a:r>
              <a:rPr lang="en-US" sz="1800" dirty="0" smtClean="0"/>
              <a:t>and </a:t>
            </a:r>
            <a:r>
              <a:rPr lang="en-US" sz="1800" dirty="0" err="1"/>
              <a:t>acenocoumarol</a:t>
            </a:r>
            <a:r>
              <a:rPr lang="en-US" sz="1800" dirty="0"/>
              <a:t> act as anticoagulant and vitamin K antagonist. </a:t>
            </a:r>
            <a:endParaRPr lang="en-US" sz="1800" dirty="0" smtClean="0"/>
          </a:p>
          <a:p>
            <a:pPr>
              <a:lnSpc>
                <a:spcPct val="100000"/>
              </a:lnSpc>
            </a:pPr>
            <a:r>
              <a:rPr lang="en-US" sz="1800" dirty="0" err="1">
                <a:solidFill>
                  <a:srgbClr val="FF6600"/>
                </a:solidFill>
              </a:rPr>
              <a:t>Umbelliferone</a:t>
            </a:r>
            <a:r>
              <a:rPr lang="en-US" sz="1800" dirty="0">
                <a:solidFill>
                  <a:srgbClr val="FFC000"/>
                </a:solidFill>
              </a:rPr>
              <a:t> </a:t>
            </a:r>
            <a:r>
              <a:rPr lang="en-US" sz="1800" dirty="0"/>
              <a:t>(7-hydroxyl-coumarin), found in carrots, coriander and garden angelica.</a:t>
            </a:r>
          </a:p>
          <a:p>
            <a:pPr>
              <a:lnSpc>
                <a:spcPct val="100000"/>
              </a:lnSpc>
            </a:pPr>
            <a:r>
              <a:rPr lang="en-US" sz="1800" dirty="0" err="1" smtClean="0"/>
              <a:t>Hymecromone</a:t>
            </a:r>
            <a:r>
              <a:rPr lang="en-US" sz="1800" dirty="0" smtClean="0"/>
              <a:t> </a:t>
            </a:r>
            <a:r>
              <a:rPr lang="en-US" sz="1800" dirty="0"/>
              <a:t>(</a:t>
            </a:r>
            <a:r>
              <a:rPr lang="en-US" sz="1800" dirty="0" smtClean="0"/>
              <a:t>7-hydroxy-4-methylcoumarin, 4-methyl-umbelliferone), the compound synthesized in the lab, </a:t>
            </a:r>
            <a:r>
              <a:rPr lang="en-US" sz="1800" dirty="0"/>
              <a:t>is used in bile therapy. </a:t>
            </a:r>
            <a:r>
              <a:rPr lang="en-US" sz="1800" dirty="0" smtClean="0"/>
              <a:t>It is also used in the </a:t>
            </a:r>
            <a:r>
              <a:rPr lang="en-US" sz="1800" dirty="0" err="1" smtClean="0"/>
              <a:t>fluorometric</a:t>
            </a:r>
            <a:r>
              <a:rPr lang="en-US" sz="1800" dirty="0" smtClean="0"/>
              <a:t> determination of enzyme activity.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491870" y="177172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5441866"/>
              </p:ext>
            </p:extLst>
          </p:nvPr>
        </p:nvGraphicFramePr>
        <p:xfrm>
          <a:off x="7123815" y="1558394"/>
          <a:ext cx="1645920" cy="8307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3" r:id="rId3" imgW="1753681" imgH="872885" progId="ChemDraw.Document.6.0">
                  <p:embed/>
                </p:oleObj>
              </mc:Choice>
              <mc:Fallback>
                <p:oleObj r:id="rId3" imgW="1753681" imgH="872885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3815" y="1558394"/>
                        <a:ext cx="1645920" cy="83079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044195" y="350483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390206"/>
              </p:ext>
            </p:extLst>
          </p:nvPr>
        </p:nvGraphicFramePr>
        <p:xfrm>
          <a:off x="7115664" y="4416371"/>
          <a:ext cx="1645920" cy="114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4" r:id="rId5" imgW="2695643" imgH="1887837" progId="ChemDraw.Document.6.0">
                  <p:embed/>
                </p:oleObj>
              </mc:Choice>
              <mc:Fallback>
                <p:oleObj r:id="rId5" imgW="2695643" imgH="1887837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5664" y="4416371"/>
                        <a:ext cx="1645920" cy="1147812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151629" y="523793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7545077"/>
              </p:ext>
            </p:extLst>
          </p:nvPr>
        </p:nvGraphicFramePr>
        <p:xfrm>
          <a:off x="7101131" y="3663815"/>
          <a:ext cx="1645920" cy="677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5" r:id="rId7" imgW="3498715" imgH="1438185" progId="ChemDraw.Document.6.0">
                  <p:embed/>
                </p:oleObj>
              </mc:Choice>
              <mc:Fallback>
                <p:oleObj r:id="rId7" imgW="3498715" imgH="1438185" progId="ChemDraw.Document.6.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1131" y="3663815"/>
                        <a:ext cx="1645920" cy="677731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5719790"/>
              </p:ext>
            </p:extLst>
          </p:nvPr>
        </p:nvGraphicFramePr>
        <p:xfrm>
          <a:off x="7101131" y="5639008"/>
          <a:ext cx="1645920" cy="640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6" name="CS ChemDraw Drawing" r:id="rId9" imgW="2243036" imgH="872885" progId="ChemDraw.Document.6.0">
                  <p:embed/>
                </p:oleObj>
              </mc:Choice>
              <mc:Fallback>
                <p:oleObj name="CS ChemDraw Drawing" r:id="rId9" imgW="2243036" imgH="87288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101131" y="5639008"/>
                        <a:ext cx="1645920" cy="640665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78" name="Picture 154" descr="http://media.souschef.co.uk/media/catalog/product/cache/1/image/9df78eab33525d08d6e5fb8d27136e95/w/h/whole-tonka-bean_2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0" b="17605"/>
          <a:stretch/>
        </p:blipFill>
        <p:spPr bwMode="auto">
          <a:xfrm>
            <a:off x="7111764" y="2490927"/>
            <a:ext cx="1645920" cy="107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85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Introduction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554480"/>
            <a:ext cx="8421980" cy="4351338"/>
          </a:xfrm>
        </p:spPr>
        <p:txBody>
          <a:bodyPr>
            <a:normAutofit/>
          </a:bodyPr>
          <a:lstStyle/>
          <a:p>
            <a:r>
              <a:rPr lang="en-US" sz="2000" dirty="0"/>
              <a:t>Coumarin itself has been used as an edema modifier. Like other </a:t>
            </a:r>
            <a:r>
              <a:rPr lang="en-US" sz="2000" dirty="0" err="1"/>
              <a:t>benzopyrones</a:t>
            </a:r>
            <a:r>
              <a:rPr lang="en-US" sz="2000" dirty="0"/>
              <a:t>, it is known to stimulate macrophages to degrade extracellular albumin, allowing faster </a:t>
            </a:r>
            <a:r>
              <a:rPr lang="en-US" sz="2000" dirty="0" err="1"/>
              <a:t>resorption</a:t>
            </a:r>
            <a:r>
              <a:rPr lang="en-US" sz="2000" dirty="0"/>
              <a:t> of edematous fluids.</a:t>
            </a:r>
          </a:p>
          <a:p>
            <a:r>
              <a:rPr lang="en-US" sz="2000" dirty="0" err="1" smtClean="0"/>
              <a:t>Umbelliferone</a:t>
            </a:r>
            <a:r>
              <a:rPr lang="en-US" sz="2000" dirty="0" smtClean="0"/>
              <a:t> absorbs </a:t>
            </a:r>
            <a:r>
              <a:rPr lang="en-US" sz="2000" dirty="0"/>
              <a:t>ultraviolet light strongly at several wavelengths,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which </a:t>
            </a:r>
            <a:r>
              <a:rPr lang="en-US" sz="2000" dirty="0"/>
              <a:t>led to its use as a sunscreen and an optical brightener for textiles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as </a:t>
            </a:r>
            <a:r>
              <a:rPr lang="en-US" sz="2000" dirty="0"/>
              <a:t>well as gain medium for dye laser. It can also be </a:t>
            </a:r>
            <a:r>
              <a:rPr lang="en-US" sz="2000" dirty="0" smtClean="0"/>
              <a:t>used </a:t>
            </a:r>
            <a:r>
              <a:rPr lang="en-US" sz="2000" dirty="0"/>
              <a:t>as a fluorescence indicator for metal ions such as copper and calcium.</a:t>
            </a:r>
          </a:p>
          <a:p>
            <a:r>
              <a:rPr lang="en-US" sz="2000" dirty="0"/>
              <a:t>W. H. Perkin, the discoverer of the aniline dyes, first synthesized coumarin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in </a:t>
            </a:r>
            <a:r>
              <a:rPr lang="en-US" sz="2000" dirty="0"/>
              <a:t>1868 by the reaction of salicylic aldehyde and acetic acid anhydride in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the </a:t>
            </a:r>
            <a:r>
              <a:rPr lang="en-US" sz="2000" dirty="0"/>
              <a:t>presence of a base.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326853"/>
              </p:ext>
            </p:extLst>
          </p:nvPr>
        </p:nvGraphicFramePr>
        <p:xfrm>
          <a:off x="1463379" y="4821385"/>
          <a:ext cx="6088063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" r:id="rId3" imgW="6087894" imgH="935427" progId="">
                  <p:embed/>
                </p:oleObj>
              </mc:Choice>
              <mc:Fallback>
                <p:oleObj r:id="rId3" imgW="6087894" imgH="935427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63379" y="4821385"/>
                        <a:ext cx="6088063" cy="935037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436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Mechanism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59" y="1554480"/>
            <a:ext cx="8650649" cy="4351338"/>
          </a:xfrm>
        </p:spPr>
        <p:txBody>
          <a:bodyPr>
            <a:noAutofit/>
          </a:bodyPr>
          <a:lstStyle/>
          <a:p>
            <a:r>
              <a:rPr lang="en-US" sz="1800" dirty="0"/>
              <a:t>In 1884, H. v. </a:t>
            </a:r>
            <a:r>
              <a:rPr lang="en-US" sz="1800" dirty="0" err="1"/>
              <a:t>Pechmann</a:t>
            </a:r>
            <a:r>
              <a:rPr lang="en-US" sz="1800" dirty="0"/>
              <a:t> developed a condensation reaction using </a:t>
            </a:r>
            <a:r>
              <a:rPr lang="en-US" sz="1800" dirty="0" smtClean="0"/>
              <a:t>a phenol </a:t>
            </a:r>
            <a:r>
              <a:rPr lang="en-US" sz="1800" dirty="0"/>
              <a:t>and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a </a:t>
            </a:r>
            <a:r>
              <a:rPr lang="en-US" sz="1800" dirty="0"/>
              <a:t>carboxylic acid or ester containing a </a:t>
            </a:r>
            <a:r>
              <a:rPr lang="en-US" sz="1800" dirty="0">
                <a:latin typeface="Symbol" panose="05050102010706020507" pitchFamily="18" charset="2"/>
              </a:rPr>
              <a:t>b</a:t>
            </a:r>
            <a:r>
              <a:rPr lang="en-US" sz="1800" dirty="0"/>
              <a:t>-carbonyl group to afford </a:t>
            </a:r>
            <a:r>
              <a:rPr lang="en-US" sz="1800" dirty="0" smtClean="0"/>
              <a:t>a </a:t>
            </a:r>
            <a:r>
              <a:rPr lang="en-US" sz="1800" dirty="0" smtClean="0"/>
              <a:t>coumarin. </a:t>
            </a:r>
            <a:endParaRPr lang="en-US" sz="1800" dirty="0"/>
          </a:p>
          <a:p>
            <a:r>
              <a:rPr lang="en-US" sz="1800" dirty="0"/>
              <a:t>The reaction can be regarded as an </a:t>
            </a:r>
            <a:r>
              <a:rPr lang="en-US" sz="1800" dirty="0" smtClean="0"/>
              <a:t>esterification or transesterification </a:t>
            </a:r>
            <a:r>
              <a:rPr lang="en-US" sz="1800" dirty="0"/>
              <a:t>followed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by </a:t>
            </a:r>
            <a:r>
              <a:rPr lang="en-US" sz="1800" dirty="0"/>
              <a:t>the attack of the activated carbonyl group in ortho position to the oxygen atom attached to the ring. </a:t>
            </a:r>
          </a:p>
          <a:p>
            <a:r>
              <a:rPr lang="en-US" sz="1800" dirty="0"/>
              <a:t>The final step is a dehydration that leads to the formation of an additional double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bond </a:t>
            </a:r>
            <a:r>
              <a:rPr lang="en-US" sz="1800" dirty="0"/>
              <a:t>in the newly formed six-membered ring.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 smtClean="0"/>
              <a:t>Alternatively</a:t>
            </a:r>
            <a:r>
              <a:rPr lang="en-US" sz="1800" dirty="0"/>
              <a:t>, a mechanism that starts with an attack of the ring to the keto group, which is followed by a </a:t>
            </a:r>
            <a:r>
              <a:rPr lang="en-US" sz="1800" dirty="0" err="1"/>
              <a:t>transesterification</a:t>
            </a:r>
            <a:r>
              <a:rPr lang="en-US" sz="1800" dirty="0"/>
              <a:t> to form the six-membered ring has been proposed. </a:t>
            </a:r>
          </a:p>
          <a:p>
            <a:endParaRPr lang="en-US" sz="18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152400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7469542"/>
              </p:ext>
            </p:extLst>
          </p:nvPr>
        </p:nvGraphicFramePr>
        <p:xfrm>
          <a:off x="661516" y="3619818"/>
          <a:ext cx="8059134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" r:id="rId3" imgW="7189821" imgH="2046347" progId="ChemDraw.Document.6.0">
                  <p:embed/>
                </p:oleObj>
              </mc:Choice>
              <mc:Fallback>
                <p:oleObj r:id="rId3" imgW="7189821" imgH="2046347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516" y="3619818"/>
                        <a:ext cx="8059134" cy="2286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57144" y="4199859"/>
            <a:ext cx="15808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C00000"/>
                </a:solidFill>
              </a:rPr>
              <a:t>transesterification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91506" y="4608929"/>
            <a:ext cx="16513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electrophilic attack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3465" y="4199858"/>
            <a:ext cx="10214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C00000"/>
                </a:solidFill>
              </a:rPr>
              <a:t>enolization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87175" y="4815413"/>
            <a:ext cx="1120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dehydration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1516" y="4507636"/>
            <a:ext cx="9637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R’=m-OH</a:t>
            </a:r>
            <a:endParaRPr lang="en-US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12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Mechanism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6871607" cy="4351338"/>
          </a:xfrm>
        </p:spPr>
        <p:txBody>
          <a:bodyPr>
            <a:normAutofit/>
          </a:bodyPr>
          <a:lstStyle/>
          <a:p>
            <a:r>
              <a:rPr lang="en-US" sz="1800" dirty="0"/>
              <a:t>The reaction is usually catalyzed by sulfuric acid, </a:t>
            </a:r>
            <a:r>
              <a:rPr lang="en-US" sz="1800" dirty="0" smtClean="0"/>
              <a:t>phosphoric acid, </a:t>
            </a:r>
            <a:r>
              <a:rPr lang="en-US" sz="1800" dirty="0"/>
              <a:t>aluminum </a:t>
            </a:r>
            <a:r>
              <a:rPr lang="en-US" sz="1800" dirty="0" smtClean="0"/>
              <a:t>trichloride or </a:t>
            </a:r>
            <a:r>
              <a:rPr lang="en-US" sz="1800" dirty="0" err="1"/>
              <a:t>trifluoroacetic</a:t>
            </a:r>
            <a:r>
              <a:rPr lang="en-US" sz="1800" dirty="0"/>
              <a:t> acid. Unfortunately, many of these reactions require large quantities of the catalyst and elevated temperatures. </a:t>
            </a:r>
            <a:endParaRPr lang="en-US" sz="1800" dirty="0" smtClean="0"/>
          </a:p>
          <a:p>
            <a:r>
              <a:rPr lang="en-US" sz="1800" dirty="0" smtClean="0"/>
              <a:t>More </a:t>
            </a:r>
            <a:r>
              <a:rPr lang="en-US" sz="1800" dirty="0"/>
              <a:t>recently, bismuth chloride (5 % mol, 75 </a:t>
            </a:r>
            <a:r>
              <a:rPr lang="en-US" sz="1800" baseline="30000" dirty="0"/>
              <a:t>o</a:t>
            </a:r>
            <a:r>
              <a:rPr lang="en-US" sz="1800" dirty="0"/>
              <a:t>C), iron(III) chloride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in </a:t>
            </a:r>
            <a:r>
              <a:rPr lang="en-US" sz="1800" dirty="0"/>
              <a:t>ionic liquids, </a:t>
            </a:r>
            <a:r>
              <a:rPr lang="en-US" sz="1800" dirty="0" err="1"/>
              <a:t>montmorillonite</a:t>
            </a:r>
            <a:r>
              <a:rPr lang="en-US" sz="1800" dirty="0"/>
              <a:t> K-10 or iron(III) fluoride under solvent-free conditions have  been used successfully. In addition, </a:t>
            </a:r>
            <a:r>
              <a:rPr lang="en-US" sz="1800" dirty="0" err="1"/>
              <a:t>Keggin</a:t>
            </a:r>
            <a:r>
              <a:rPr lang="en-US" sz="1800" dirty="0"/>
              <a:t>-type </a:t>
            </a:r>
            <a:r>
              <a:rPr lang="en-US" sz="1800" dirty="0" err="1"/>
              <a:t>heteropolycompounds</a:t>
            </a:r>
            <a:r>
              <a:rPr lang="en-US" sz="1800" dirty="0"/>
              <a:t> (i.e., H</a:t>
            </a:r>
            <a:r>
              <a:rPr lang="en-US" sz="1800" baseline="-25000" dirty="0"/>
              <a:t>3</a:t>
            </a:r>
            <a:r>
              <a:rPr lang="en-US" sz="1800" dirty="0"/>
              <a:t>PW</a:t>
            </a:r>
            <a:r>
              <a:rPr lang="en-US" sz="1800" baseline="-25000" dirty="0"/>
              <a:t>12</a:t>
            </a:r>
            <a:r>
              <a:rPr lang="en-US" sz="1800" dirty="0"/>
              <a:t>O</a:t>
            </a:r>
            <a:r>
              <a:rPr lang="en-US" sz="1800" baseline="-25000" dirty="0"/>
              <a:t>40</a:t>
            </a:r>
            <a:r>
              <a:rPr lang="en-US" sz="1800" dirty="0"/>
              <a:t>) have been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used </a:t>
            </a:r>
            <a:r>
              <a:rPr lang="en-US" sz="1800" dirty="0"/>
              <a:t>under solvent-free conditions.</a:t>
            </a:r>
          </a:p>
          <a:p>
            <a:r>
              <a:rPr lang="en-US" sz="1800" dirty="0"/>
              <a:t>The reaction </a:t>
            </a:r>
            <a:r>
              <a:rPr lang="en-US" sz="1800" dirty="0" smtClean="0"/>
              <a:t>works better </a:t>
            </a:r>
            <a:r>
              <a:rPr lang="en-US" sz="1800" dirty="0"/>
              <a:t>for donor-substituted benzene ring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(</a:t>
            </a:r>
            <a:r>
              <a:rPr lang="en-US" sz="1800" dirty="0"/>
              <a:t>i.e., </a:t>
            </a:r>
            <a:r>
              <a:rPr lang="en-US" sz="1800" dirty="0" err="1"/>
              <a:t>polyhydroxy</a:t>
            </a:r>
            <a:r>
              <a:rPr lang="en-US" sz="1800" dirty="0"/>
              <a:t>, amino, etc.). In some cases, a </a:t>
            </a:r>
            <a:r>
              <a:rPr lang="en-US" sz="1800" dirty="0" err="1"/>
              <a:t>polycondensation</a:t>
            </a:r>
            <a:r>
              <a:rPr lang="en-US" sz="1800" dirty="0"/>
              <a:t>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is </a:t>
            </a:r>
            <a:r>
              <a:rPr lang="en-US" sz="1800" dirty="0"/>
              <a:t>observed particularly if an excess of ethyl acetoacetate was used. </a:t>
            </a:r>
            <a:endParaRPr lang="en-US" sz="1800" dirty="0" smtClean="0"/>
          </a:p>
          <a:p>
            <a:r>
              <a:rPr lang="en-US" sz="1800" dirty="0" smtClean="0"/>
              <a:t>If </a:t>
            </a:r>
            <a:r>
              <a:rPr lang="en-US" sz="1800" dirty="0"/>
              <a:t>amines are reacted with ethyl acetoacetate, </a:t>
            </a:r>
            <a:r>
              <a:rPr lang="en-US" sz="1800" dirty="0" smtClean="0"/>
              <a:t>4-methyl-2-hydroxyl-quinolines </a:t>
            </a:r>
            <a:r>
              <a:rPr lang="en-US" sz="1800" dirty="0"/>
              <a:t>are formed via </a:t>
            </a:r>
            <a:r>
              <a:rPr lang="en-US" sz="1800" dirty="0" err="1"/>
              <a:t>acetoacetanilides</a:t>
            </a:r>
            <a:r>
              <a:rPr lang="en-US" sz="1800" dirty="0"/>
              <a:t> (using p-TSA/MW) or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2-methyl-4-hydroxyquinolines </a:t>
            </a:r>
            <a:r>
              <a:rPr lang="en-US" sz="1800" dirty="0"/>
              <a:t>via ethyl </a:t>
            </a:r>
            <a:r>
              <a:rPr lang="en-US" sz="1800" dirty="0">
                <a:latin typeface="Symbol" panose="05050102010706020507" pitchFamily="18" charset="2"/>
              </a:rPr>
              <a:t>b</a:t>
            </a:r>
            <a:r>
              <a:rPr lang="en-US" sz="1800" dirty="0"/>
              <a:t>-</a:t>
            </a:r>
            <a:r>
              <a:rPr lang="en-US" sz="1800" dirty="0" err="1"/>
              <a:t>anilinocrotonates</a:t>
            </a:r>
            <a:r>
              <a:rPr lang="en-US" sz="1800" dirty="0" smtClean="0"/>
              <a:t>.</a:t>
            </a:r>
            <a:endParaRPr lang="en-US" sz="1800" dirty="0"/>
          </a:p>
          <a:p>
            <a:endParaRPr lang="en-US" sz="1800" dirty="0"/>
          </a:p>
        </p:txBody>
      </p:sp>
      <p:pic>
        <p:nvPicPr>
          <p:cNvPr id="3074" name="Picture 2" descr="https://upload.wikimedia.org/wikipedia/commons/6/60/Phosphotungstate-3D-polyhedr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151" y="1537200"/>
            <a:ext cx="1554480" cy="1578880"/>
          </a:xfrm>
          <a:prstGeom prst="rect">
            <a:avLst/>
          </a:prstGeom>
          <a:solidFill>
            <a:schemeClr val="bg1"/>
          </a:solidFill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5652896"/>
              </p:ext>
            </p:extLst>
          </p:nvPr>
        </p:nvGraphicFramePr>
        <p:xfrm>
          <a:off x="7371784" y="3275513"/>
          <a:ext cx="1554480" cy="2925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1" r:id="rId4" imgW="2210881" imgH="4163054" progId="">
                  <p:embed/>
                </p:oleObj>
              </mc:Choice>
              <mc:Fallback>
                <p:oleObj r:id="rId4" imgW="2210881" imgH="4163054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71784" y="3275513"/>
                        <a:ext cx="1554480" cy="292594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74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Experimental I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825625"/>
            <a:ext cx="4068262" cy="435133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In a </a:t>
            </a:r>
            <a:r>
              <a:rPr lang="en-US" dirty="0" smtClean="0"/>
              <a:t>50 </a:t>
            </a:r>
            <a:r>
              <a:rPr lang="en-US" dirty="0"/>
              <a:t>mL Erlenmeyer flask, </a:t>
            </a:r>
            <a:r>
              <a:rPr lang="en-US" dirty="0" smtClean="0"/>
              <a:t>resorcinol</a:t>
            </a:r>
            <a:r>
              <a:rPr lang="en-US" dirty="0"/>
              <a:t>, </a:t>
            </a:r>
            <a:r>
              <a:rPr lang="en-US" dirty="0" smtClean="0"/>
              <a:t>ethyl </a:t>
            </a:r>
            <a:r>
              <a:rPr lang="en-US" dirty="0"/>
              <a:t>acetoacetate and </a:t>
            </a:r>
            <a:r>
              <a:rPr lang="en-US" dirty="0" err="1" smtClean="0"/>
              <a:t>Amberlyst</a:t>
            </a:r>
            <a:r>
              <a:rPr lang="en-US" dirty="0" smtClean="0"/>
              <a:t> A15 are </a:t>
            </a:r>
            <a:r>
              <a:rPr lang="en-US" dirty="0"/>
              <a:t>mixed </a:t>
            </a:r>
            <a:r>
              <a:rPr lang="en-US" dirty="0" smtClean="0"/>
              <a:t>thoroughly 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flask is covered with a watch glass and is then heated in the </a:t>
            </a:r>
            <a:r>
              <a:rPr lang="en-US" dirty="0" smtClean="0"/>
              <a:t>microwave</a:t>
            </a:r>
          </a:p>
          <a:p>
            <a:r>
              <a:rPr lang="en-US" dirty="0" smtClean="0"/>
              <a:t>After </a:t>
            </a:r>
            <a:r>
              <a:rPr lang="en-US" dirty="0"/>
              <a:t>removing the reaction mixture, it is allowed to cool slowly for 30 </a:t>
            </a:r>
            <a:r>
              <a:rPr lang="en-US" dirty="0" smtClean="0"/>
              <a:t>minutes</a:t>
            </a:r>
          </a:p>
          <a:p>
            <a:endParaRPr lang="en-US" sz="900" dirty="0" smtClean="0"/>
          </a:p>
          <a:p>
            <a:r>
              <a:rPr lang="en-US" dirty="0" smtClean="0"/>
              <a:t>A minimal amount of hot solvent (</a:t>
            </a:r>
            <a:r>
              <a:rPr lang="en-US" dirty="0" err="1" smtClean="0"/>
              <a:t>methanol:water</a:t>
            </a:r>
            <a:r>
              <a:rPr lang="en-US" dirty="0" smtClean="0"/>
              <a:t>=5:1) </a:t>
            </a:r>
            <a:br>
              <a:rPr lang="en-US" dirty="0" smtClean="0"/>
            </a:br>
            <a:r>
              <a:rPr lang="en-US" dirty="0" smtClean="0"/>
              <a:t>is added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49" y="1825625"/>
            <a:ext cx="4182342" cy="435133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Why is a small container used here?</a:t>
            </a:r>
          </a:p>
          <a:p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sz="4100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Which setting is used here?</a:t>
            </a:r>
          </a:p>
          <a:p>
            <a:endParaRPr lang="en-US" sz="410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How can the cooling process slowed down? 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sz="3800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Why is the mixture used here?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73881" y="2303811"/>
            <a:ext cx="36067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reaction is run in micro-scale,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which means that only little liquid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is formed upon heating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73881" y="3444071"/>
            <a:ext cx="3732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reaction should be run at 30 %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power, which is equal to ~210 W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73881" y="4522421"/>
            <a:ext cx="39828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flask is isolated with paper towels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and aluminum foil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68591" y="5388569"/>
            <a:ext cx="37433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compound dissolves well in hot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methanol but less it the cold solvent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mixture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73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Experimental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 catalyst is removed from the hot solution</a:t>
            </a:r>
          </a:p>
          <a:p>
            <a:r>
              <a:rPr lang="en-US" dirty="0" smtClean="0"/>
              <a:t>Upon </a:t>
            </a:r>
            <a:r>
              <a:rPr lang="en-US" dirty="0"/>
              <a:t>cooling, the product precipitates as a white </a:t>
            </a:r>
            <a:r>
              <a:rPr lang="en-US" dirty="0" smtClean="0"/>
              <a:t>solid</a:t>
            </a:r>
          </a:p>
          <a:p>
            <a:r>
              <a:rPr lang="en-US" dirty="0" smtClean="0"/>
              <a:t>The </a:t>
            </a:r>
            <a:r>
              <a:rPr lang="en-US" dirty="0"/>
              <a:t>crystals are isolated by vacuum filtration in a Hirsch funnel and rinsed </a:t>
            </a:r>
            <a:endParaRPr lang="en-US" dirty="0" smtClean="0"/>
          </a:p>
          <a:p>
            <a:r>
              <a:rPr lang="en-US" dirty="0" smtClean="0"/>
              <a:t>After </a:t>
            </a:r>
            <a:r>
              <a:rPr lang="en-US" dirty="0"/>
              <a:t>sucking air through the solid for 5-10 minutes, the compound is dried under the heating lamp (or in an open container until next lab meeting). </a:t>
            </a:r>
            <a:endParaRPr lang="en-US" dirty="0" smtClean="0"/>
          </a:p>
          <a:p>
            <a:r>
              <a:rPr lang="en-US" dirty="0" smtClean="0"/>
              <a:t>A sample for GC/MS analysis is submitted 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4084972" cy="435133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How is this accomplished?</a:t>
            </a:r>
          </a:p>
          <a:p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sz="4000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What is used to rinse the crystals?</a:t>
            </a:r>
          </a:p>
          <a:p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What is the proper concentration here?</a:t>
            </a:r>
          </a:p>
          <a:p>
            <a:endParaRPr lang="en-US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0721" y="2135805"/>
            <a:ext cx="42242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bulk of the solution can be decanted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and the rest be transferred with a pipette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0721" y="3483500"/>
            <a:ext cx="4258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First, the ice-cold solvent mixture is used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and then some ice-cold methanol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70747" y="5645572"/>
            <a:ext cx="2608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 mg/mL in ethyl acetate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79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Characterization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036885" cy="3352431"/>
          </a:xfrm>
        </p:spPr>
        <p:txBody>
          <a:bodyPr>
            <a:normAutofit fontScale="85000" lnSpcReduction="10000"/>
          </a:bodyPr>
          <a:lstStyle/>
          <a:p>
            <a:r>
              <a:rPr lang="en-US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Fluorescence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Stage 1: Excitation</a:t>
            </a:r>
          </a:p>
          <a:p>
            <a:pPr lvl="2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A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photon of energy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hν</a:t>
            </a:r>
            <a:r>
              <a:rPr lang="en-US" baseline="-25000" dirty="0" err="1">
                <a:solidFill>
                  <a:schemeClr val="accent5">
                    <a:lumMod val="50000"/>
                  </a:schemeClr>
                </a:solidFill>
              </a:rPr>
              <a:t>EX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is supplied by an external source such as an incandescent lamp or a laser and absorbed by the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fluorophore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, creating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an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excited electronic singlet state (S</a:t>
            </a:r>
            <a:r>
              <a:rPr lang="en-US" baseline="-25000" dirty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‘). </a:t>
            </a:r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Stage 2: Excited-State Lifetime</a:t>
            </a:r>
          </a:p>
          <a:p>
            <a:pPr lvl="2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The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excited state exists for a finite time (typically 1–10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ns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). During this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time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, the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fluorophore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undergoes conformational changes and is also subject to a multitude of possible interactions with its molecular environment. </a:t>
            </a:r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2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The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energy of S</a:t>
            </a:r>
            <a:r>
              <a:rPr lang="en-US" baseline="-25000" dirty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‘ is partially dissipated, yielding a relaxed singlet excited state (S</a:t>
            </a:r>
            <a:r>
              <a:rPr lang="en-US" baseline="-25000" dirty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) from which fluorescence emission originates. </a:t>
            </a:r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2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Not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all the molecules initially excited by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absorption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return to the ground state (S</a:t>
            </a:r>
            <a:r>
              <a:rPr lang="en-US" baseline="-25000" dirty="0">
                <a:solidFill>
                  <a:schemeClr val="accent5">
                    <a:lumMod val="50000"/>
                  </a:schemeClr>
                </a:solidFill>
              </a:rPr>
              <a:t>0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) by fluorescence emission. Other processes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may also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depopulate S</a:t>
            </a:r>
            <a:r>
              <a:rPr lang="en-US" baseline="-25000" dirty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http://aetherforce.com/wp-content/uploads/2014/09/intro-fluorescence-techniques.par_.88992.image_.275.171.1.s000100-intro-fluorescence-gif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180" y="5071729"/>
            <a:ext cx="2619375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41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Characterization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04360"/>
            <a:ext cx="8090049" cy="2459296"/>
          </a:xfrm>
        </p:spPr>
        <p:txBody>
          <a:bodyPr>
            <a:no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Stage 3</a:t>
            </a:r>
            <a:r>
              <a:rPr lang="en-US" sz="1400" dirty="0">
                <a:solidFill>
                  <a:srgbClr val="FF0000"/>
                </a:solidFill>
              </a:rPr>
              <a:t>: </a:t>
            </a:r>
            <a:r>
              <a:rPr lang="en-US" sz="1400" b="1" dirty="0">
                <a:solidFill>
                  <a:srgbClr val="FF0000"/>
                </a:solidFill>
              </a:rPr>
              <a:t>Fluorescence Emission</a:t>
            </a:r>
          </a:p>
          <a:p>
            <a:pPr lvl="1"/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A photon of energy </a:t>
            </a:r>
            <a:r>
              <a:rPr lang="en-US" sz="1200" dirty="0" err="1">
                <a:solidFill>
                  <a:schemeClr val="accent5">
                    <a:lumMod val="50000"/>
                  </a:schemeClr>
                </a:solidFill>
              </a:rPr>
              <a:t>hν</a:t>
            </a:r>
            <a:r>
              <a:rPr lang="en-US" sz="1200" baseline="-25000" dirty="0" err="1">
                <a:solidFill>
                  <a:schemeClr val="accent5">
                    <a:lumMod val="50000"/>
                  </a:schemeClr>
                </a:solidFill>
              </a:rPr>
              <a:t>EM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is emitted, returning the </a:t>
            </a:r>
            <a:r>
              <a:rPr lang="en-US" sz="1200" dirty="0" err="1" smtClean="0">
                <a:solidFill>
                  <a:schemeClr val="accent5">
                    <a:lumMod val="50000"/>
                  </a:schemeClr>
                </a:solidFill>
              </a:rPr>
              <a:t>fluorophore</a:t>
            </a:r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to its </a:t>
            </a:r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</a:rPr>
              <a:t>ground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state S</a:t>
            </a:r>
            <a:r>
              <a:rPr lang="en-US" sz="1200" baseline="-25000" dirty="0">
                <a:solidFill>
                  <a:schemeClr val="accent5">
                    <a:lumMod val="50000"/>
                  </a:schemeClr>
                </a:solidFill>
              </a:rPr>
              <a:t>0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</a:rPr>
              <a:t>Due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to energy dissipation during the excited-state </a:t>
            </a:r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</a:rPr>
              <a:t>lifetime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, the </a:t>
            </a:r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</a:rPr>
              <a:t>energy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of this photon </a:t>
            </a:r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</a:rPr>
              <a:t>is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lower, and therefore of </a:t>
            </a:r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</a:rPr>
              <a:t>longer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wavelength, than the excitation photon </a:t>
            </a:r>
            <a:r>
              <a:rPr lang="en-US" sz="1200" dirty="0" err="1">
                <a:solidFill>
                  <a:schemeClr val="accent5">
                    <a:lumMod val="50000"/>
                  </a:schemeClr>
                </a:solidFill>
              </a:rPr>
              <a:t>hν</a:t>
            </a:r>
            <a:r>
              <a:rPr lang="en-US" sz="1200" baseline="-25000" dirty="0" err="1">
                <a:solidFill>
                  <a:schemeClr val="accent5">
                    <a:lumMod val="50000"/>
                  </a:schemeClr>
                </a:solidFill>
              </a:rPr>
              <a:t>EX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endParaRPr lang="en-US" sz="1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</a:rPr>
              <a:t>The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difference in energy or wavelength represented </a:t>
            </a:r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</a:rPr>
              <a:t>by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en-US" sz="1200" dirty="0" err="1">
                <a:solidFill>
                  <a:schemeClr val="accent5">
                    <a:lumMod val="50000"/>
                  </a:schemeClr>
                </a:solidFill>
              </a:rPr>
              <a:t>hν</a:t>
            </a:r>
            <a:r>
              <a:rPr lang="en-US" sz="1200" baseline="-25000" dirty="0" err="1">
                <a:solidFill>
                  <a:schemeClr val="accent5">
                    <a:lumMod val="50000"/>
                  </a:schemeClr>
                </a:solidFill>
              </a:rPr>
              <a:t>EX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– </a:t>
            </a:r>
            <a:r>
              <a:rPr lang="en-US" sz="1200" dirty="0" err="1">
                <a:solidFill>
                  <a:schemeClr val="accent5">
                    <a:lumMod val="50000"/>
                  </a:schemeClr>
                </a:solidFill>
              </a:rPr>
              <a:t>hν</a:t>
            </a:r>
            <a:r>
              <a:rPr lang="en-US" sz="1200" baseline="-25000" dirty="0" err="1">
                <a:solidFill>
                  <a:schemeClr val="accent5">
                    <a:lumMod val="50000"/>
                  </a:schemeClr>
                </a:solidFill>
              </a:rPr>
              <a:t>EM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) </a:t>
            </a:r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</a:rPr>
              <a:t>is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called the Stokes </a:t>
            </a:r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</a:rPr>
              <a:t>shift (dashed line: excitation, solid line: emission).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The Stokes </a:t>
            </a:r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</a:rPr>
              <a:t>shift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is fundamental to the sensitivity of fluorescence techniques </a:t>
            </a:r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</a:rPr>
              <a:t>because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it allows emission photons to be detected against a low background, isolated from excitation photons. </a:t>
            </a:r>
            <a:endParaRPr lang="en-US" sz="1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</a:rPr>
              <a:t>In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contrast, absorption spectrophotometry requires measurement of transmitted light relative to high incident light levels at the same wavelength</a:t>
            </a:r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r>
              <a:rPr lang="en-US" sz="1400" dirty="0" smtClean="0"/>
              <a:t>The beverage contains quinine, which absorbs at </a:t>
            </a:r>
            <a:r>
              <a:rPr lang="en-US" sz="1400" dirty="0" smtClean="0">
                <a:latin typeface="Symbol" panose="05050102010706020507" pitchFamily="18" charset="2"/>
              </a:rPr>
              <a:t>l</a:t>
            </a:r>
            <a:r>
              <a:rPr lang="en-US" sz="1400" dirty="0" smtClean="0"/>
              <a:t>=350 nm and emits at </a:t>
            </a:r>
            <a:r>
              <a:rPr lang="en-US" sz="1400" dirty="0" smtClean="0">
                <a:latin typeface="Symbol" panose="05050102010706020507" pitchFamily="18" charset="2"/>
              </a:rPr>
              <a:t>l</a:t>
            </a:r>
            <a:r>
              <a:rPr lang="en-US" sz="1400" dirty="0" smtClean="0"/>
              <a:t>=460 nm (bright blue/cyan hue)</a:t>
            </a:r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174498322"/>
              </p:ext>
            </p:extLst>
          </p:nvPr>
        </p:nvGraphicFramePr>
        <p:xfrm>
          <a:off x="1401762" y="4001253"/>
          <a:ext cx="3889375" cy="2606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AutoShape 2" descr="data:image/jpeg;base64,/9j/4AAQSkZJRgABAQAAAQABAAD/2wCEAAkGBxQSEhQUExQUFhQVFRQUFBQVFRQUEBQUFBQWFhQUFBUYHCggGBolHBUUITEhJSkrLi4uFx8zODMsNygtLisBCgoKDg0OGhAQGywkHyQsLCwsLCwsLCwsLCwsLCwsLCwsLCwsLCwsLCwsLCwsLCwsLCwsLCwsLCwsLCwsLCwsLP/AABEIARQAtwMBEQACEQEDEQH/xAAbAAABBQEBAAAAAAAAAAAAAAAAAQIDBAUGB//EAD0QAAIBAgMFBgMFBQkBAAAAAAABAgMRBCExBRJBUXEGE2GBkaEiMrFCgsHR8AcUYpKyIzNSU2NyouHxFf/EABsBAQADAQEBAQAAAAAAAAAAAAABAgMEBQYH/8QANREAAgEDAwMCBAQGAgMBAAAAAAECAwQREiExBUFREyIyYXGRFDOB8AYjQlKhsWLRweHxJP/aAAwDAQACEQMRAD8A8NAAkCkoClkiAZMngDTIkAAAAAAAAAAAAAAAAAAAAAAAAAAAAAAUlAVF0iBS/CAwxbySBAAAAAAAACQAAAAAAAEAAAAAAAAAAAAAAAAUlNoA2S5NgQqAAAAAAJSyCSFJs6YW0pc7FXNIljhJP5U2dKsJzX8vcp6i7ifus1rFlfwVZfFFk+pHyDoCVsvGCNY3ujNUPmW1Cd0HbfMag7lkfhZDWhe5ZP4VjWI6LKu0Y1oa6bM3byJ1Ia4mbpyXJOQ3R6chkQoSAAAAAAAAAAAAE4A6MTSnBSe5DZPBJHo04xitkZtslizZMozoezNC6m/FL8T3OmLEWziu5YwjbnhVbRHpasnNrklyZ2Lwq5Ixqwi1ui0asjncZQSbsj5m6ilU2O6nNvkqJvkUTmuxu0h7pzlwLOlWq9iqlGI1UJooqFZbIlzgx1p8Ui2irwyMxFjQvr7FlQb5Ic/ASwfi/YidmmSqox4Pp6lPwC7k+sNqUEuXXiZVLSC2ykWVRkDpr/EjklQgv60XUn4IzlLgAAAAAAAAEgfE2pshkikdSmUwOUy6qEYOw7I0b0m75uX0PounVI+keJ1KqozUWsnTzwV6acZJyeseK8zrVX3Ya28nI7qgo90zHxuAqtZRfjkTUnGS2YpXNFPk5/G7NqWk912S1PCr0Kjk5HpUrmnqSyYaqNeJyKpKPO56WlMmhi7cWbRukvkZulkc8Uua/Ev+Li+6I9JjlJMvri9yMNCOZGt9hgVVHyJVSQ0oJVGHOQUURVFfUxqLWsMvHbgrugjilawfBrrZWPMNQAAAAAAAACQS0I3dvBnTbRUpYZSbwiVU1/EvK51qkn2ZTV9CRYV8H6po0Vs+zKuqu5tdm8HKMpzla27aOerbWnoelYUZU5OUjz7+tFxUV5OidVLD37yaq77+DPd3LfNfnfI9Bzeflj/Jkqds6PHuK0cbU3Xe5VS9hxuhT1GTtedVwTUpZvNJ2ytxPPuVOUfad1rGkp4aMHuJcvoef6U/B6euPkR0JcvoQ6UvBOtDe4fL3Rm6C8FtYvcv9NE+m/2yNSHxpv8ATX5msYtd/wDJVtBOST+Z+TQlUjF4cgk2s4Gd6ubKfiKeeSdL8D1OPM0VWHGSNMvA7ejxZp6lNcsriXZGeeAdQAAAAAAASBSQSYeVpJnRbycaiaKTWVgv/v0ua9D1fxlR9zn9GJp7OwDn8U1ZcFnn1OulTclqkcVe4UPbE1LbpuzhzqHSr5ZsjVghU99hYVl/4vqRqIcGL3alqVGpx4Of2vgZU3vRfwv2/wCjjuITXugz1bWvGotMuTJeIkjzpXNSLwzuVOI1176pFXdZ2kidGOCOVuBhPQ91sWWRplgsAAhAAACAAAAAAAAACkgCyQJqELnVbwy8mc3hGzsTZneS3n8sdfF8j1Legm9TPPu7n044XLOiq5HoNnkx3K01cq0arYZ3dyuC+rBboYbmMGE6gPUNEdiSVFTTi16k/JlVNwepHGbYwbpTafl4rgeNe0tLPobWsqsMozzzmdQhVkipX8i8YuSfhECXK5JFUrJ+JKk0ml3IwLFqz58C0JRjF5W4a3GGJIAAAAAAAAKWQFRdIg1cNhXaEVnKdnu8bydoR6vJ/ePUoU8ROSrUSy3wv2z1DZvZVUqSjN2ds7K73nqz1ItRWEfFXHVfVqOUVsOqbCptWe/fKzyyt4WL5ZWN9UTysEM9gUkvml7EvJddQqt8IZS7PU39uXhoVbLy6hUX9KLtPsynpVfheKf0ZVzwc0uptcx/yQ4jsm9VUXo1mTri+xpDq0eHEin2bq2TTg/C9n7lcouupUs4aaOa7bbIkqe+45web5p+JzXlPXTyux7HSLyDqaE9mcIzwWfTCFSRbllJ4wQIUJEIAqJSAsoNLNal5UpRim1yQmmNMiQAAAAAJApZAs4KjvSz+VfFLouHnkvM6aENUjOcsI7b9n2B77GqcllTUqr5X+WC9Xf7p60eD5zrtx6Vo4rmW3/f7+Z6643JPgc4GfusG8030Zb1JLhm9Ko843/QgxGyaeji0+KepaNxNmsq9SnLG6fhopz2DD9XL+s/BZX9QieworSTXm/yLKqvBp+Ok+wSwMlpUf1J1J9gq8XzEWhGcfmkmujuQ8ETcJcIfXowrRlTmrqUWmuGasVa2wRTnOjNTj2aPAcXQcJyg9YSlF9Ytp/Q+fqxxJo/Uac1OCku6z9yExZcQhNkiwhd2RaFOU5aUQ2kslxUlFaX5nrxoQpR4z5MNTkxKcIoinSpx4RLlJj5q5tOKktyqeDPPnjpAAAAAFLICovFEGrTp7kVH7Tzl14R8vq/A9WhT0ROWctTPTf2U4S1KtVt801BPwgr/WR1dj4r+JauasKfhZ+//wAO6IPmTZ7L0FKq5P7Ky6vicV9NqCS7n0/8L28Z3Epy/pW36idqIWrJ21ivPNk2L/llf4ohi7TxyjHZ2HzaIZsujRIrVGXRrFFOvMudEIkWFq/EgzSpH2nkPbehuY6uuclL+eMZfieLdRxVZ970mbnZ02/GPtsYe6c6pps9HJLHDnTGzj3ZRzJYQtodUKWn4SjlkXdLaSMjd0row8k5JI5m0VkqzOPnDqAAAAJApKBcwNP7T4fKub59F+R3W1LPuZjUl2LUT0Uc7PZ+wOH3MDR/i3pv70m17WLvk/Pet1Nd7P5YX2R0BB5Je2Pj+5ndq8WrPn1Oe4o+rHC5PX6P1FWNbVJZi9mJtbG99UclkrJR52RNvS9OGGU6vfq9uHUjxwijI6EeaiCZdGiKtUujaJnYllzrpkWG+ZZMF6nwnnf7T6NsZe1t6lCXXOUbv+U8m8XvyfXfw9LNnjw2cjmcS1rdHubDlXZdXVRFdCHrE80axvX3RHpj44lG8bym+SrpskVVczZVqb3TK6WMlXtpfyMp3EVxksoZ5KR4puAAAASB0S8Us7kMtLEpcMj0I3EUsIxdNjo4nwLq4z2Kume+9mElg8Pb/Jp/0I7c5Py/qLzd1c/3P/ZpkHEAAADZEosiCoXRoirWRpE3iV54VtN3Vl4l9Szg1VVJ4K1GGZdo2m9jg/2tU7Ymi/8AQXtUn+Z493yfUfw1LNtNf8v/AAjkMPoRR4PdnyLKPgXcU+QngilRRjK3hIupsjlRZhK3kuGXU0RuPgYSptcxLZGmbyuMkiFAAAACkoCl0yBbl0wPizaLKs967C4jvMBh3yhufyNx/A9WLykz8w6zT9O+qL55++5vEnmACAAEaBORkqVyykWU8ENXC5ZPMuqhpGr5GYnecd2MXe1uFkiY4zlstT0qWWzOpYeSeaeXhl6m7mscnXKpFrk80/ali1PG7qf91ThTfK+c3/WvQ8e6e+D7P+HqTp2ab7ts5mhoTR4PWnyONCBrIJGsqyUMZmywxoo0WIDzDQAAAFsX0sC2LKmyMipGigQPijSKIZ6l+zrHzp4ZJfFHel8L66xfA9mHpqgpTeD4vr1vCdfL2eFv/wBnb0Nr05atxf8AFp6oiKU1mm1L6M+bnZ1I8blynWjLRp9GmHFrlHPKEo8oeVKACRGwBN4nBOA3hgYMfbG3MPQTc5KTWkE96V+iyXVkt6Vl7HfaWNxXeILC88Hhu0MTKtVqVZaznKb+872OCf8AMlk/S6MFSpxguySCKsbRWEHuIyQhGQyRjKssMZRkjWUZJXPLNQCWQPSN4wSIyKWSRAFtgKiywQORdEHcdlZVFQjacIwvLVNy1zySZ6katr6OirLfweHfQo1K2maeTc2Vi3OnGT439Lux8LcVHSuZem2jxrqioVHFGvSSa0z5rU+q6Vf1ZpKUs/U4G5RewTm18s5Ll8T9z6JLPKX2IUU/iivsNni6q0qz9mZS0J4cUSqNJ8wRWntKt/my9FcxjJSW0TZW1H+1FGvtWt/nT9bMiWV4OmFrR/sRnYjFTl81SbXjKTVjkqVJ52ex1wpQj8MUv0MHamIVrLxv6PI8+u3KWWz07ak+WYKb5o6N0uT1cIb3xT1sDQh3e8y/qeSNIrkW1IjA1shyLYGtlWyRLlWwQJHmJN8Go5I3jTwVyLYuogLE6QLYtggUnYAmTkg63s/iP7FR0V5Z2etpO19OHt4nNWppPWzyq9FOvrNzYT/sKfQ+Xvpf/okeNefnSNrDVD2Ok1tM1k86pEfXfW/sff0HmKJpLKw3sVakml48loTVhGT3+5ppWTldr7dmpOEEluv4pPNuXhwR5VW6ccxge/a9OpyipzzuQ4LbO+n3lt5cuOXLyMo15TfuFay0NKHDH1KkpLO8I/8AN9F+vMwq1YwEKcIc7sxdpVFosklKy9L58X4nE5ubWT0KKfJkNlnJLsduBN4p6nyJwG8R6rGA3x6siMBvE+rIYQbxGtvuMCXK5JHqDN402uEVbHKmzRU5MjUhyos0Vu/JGoVUC6tkRrHKgW/DxRGtju6S5E6IIZYy+Wqv5adLGWrC3aLYOt2Nh3+7JpSk2pNW+W+ava3K/t588lKcmlFv5nlVJ5uXHBq7H/uaf+1Hx94m68l8zyLv86X1LsMXGOrX1Pb6f0q9ypaHgw/D1J8IK+2IPJJt8rfmfdWlGpCPvRel06qnmWxUniKr+Wnbxll9bG9apBL3NL6nR6FFfHM5Da2FnGcrpu7veKbi7nzdacNT0vKPdt61KVNJPjyWNl0+7Tc7KUn8Kdt5JcuTOSVeS2iYXNR1HiHCI6+Ncsldb2abavZpu/hp1Mcb7smnQUXmXYzMU3nxydvNl0dlPGxRYZ0iFGBCpIEAEiyTfAJYYaT4euRvCzrT4X3KOpFdyeGB5v0O6n0z+9mTr+BkcSuRzq7guxd035EeK8CrvF2Q9P5jXiX4FXez7FvTQ115czN3VV9yVFIY5vmzN1Zvlk4QhG75JAJEHR7MjXdJKCW61ZXb0fgdj62qNP0medWrUYTep7nV4OG5CMXwST8kfIRqp3KqfPJ8/Veubl5ZHhcVvyajTopRcVLeu5fEr5XTvZcWz7mXVq+jOUvB33Hsp51PL4wSbR2puxj3T1qU4vdjk1KVnu2WejWXFHGru6qPE5P/AEctvaznNqrnhvdlPE7ajZuz+SpLPLOm91x63ORwm37ma0+nyzhvuuPn3M/E42U3FR+3d5NRsowT1enxS/4l404pbnbSt6cE3LsZsruUtHJODlJLK0YXbv1fuWx9jqWEljZb7fqLQpLcUpW0j0Vll1epVJt4RWUnqaiUatpt200vxbN6dNSnpOhPQkQ1MHbiaVKCisl41cld0Xa5l6Laya61nAsqFuodDCIU8hGKi81ctTjTpv3rIbcuC9QqR4WXRZnsUalNr24X0OecX3Jd1P8AWZ06UzPLFkiWgmYh8gegAAEgUACQBIFJRB2/Z/8AuodEeDe/mM+cvvzWa05ZPozkpL+YvqcCW6MicHGpCUPt/wBlL7ye7LqmfTx3WP1PYzGScZ9t0XVRqSp4eO413cqe9dpZQi02k3pe3W+Wht7m3NyW/G5x5pxqTm5p6k8fqVf/AJWVPfa+GVSTSu01NtpfT0M/Uim987GqvFGUnHfKSX6DXgYQhGLV4xvZysr31vweuheNOtUlmK+5KrVJzco9zPxGKhDeavJyd3fS+mS14ae5u7dR3mzrhTlPGexnVqk6mt1H0fkuBhUrKO0TpWmHHJJhoK9uSNun7zbZnOTxkbtB5pevmdVy/eok0VtkZOlnFef5FpR3SLKWzYzu/jfgv/foUx7i2faik1eXmckvdPB0cRFxOUshWk4NYIp7rcKeKa1NaV/OPxCVJMtQxKZ6VO7jNbMydNozj546gAAACQAApZEClkDtNhP+yh0R8/efmM+dvPzGak80+GTzZWxourcQh5ZxwXuRVo1qNNuVpOWecnZK6t8Kcmou3G1z9AXTaUIaXNfXuenUp1akdCeF9BtftFBaKPnJy9opHP8AgbCnzJv9TGHTPLf+ijV2zUn8kZfdjur1eZrT9DijA6Fa0afOP9laWErTzk1Hx+aT8zWVGrL4ti7r0o8biRwMIZ6vm82eZdRVMq6857cIr1pHkSeWaxRDSqWbPQsXhtmko5Q3EfFL0N6nuqFqftiLKWcWbSfuTCWzQ1fNLoUzux2RRh8/mcn9Z1P4QxbzIuGKS2K5ymgEptcAWxOAKMAABCQKABJApZA7LY2VOPRHgXe9Rnz13vUZqPNHLGThLUjj4Zmw2RTWbV3rmdsuoVpdzrd5VfDJY4WEdIr0Ea85PdlHVnLllmnJcMvI+n6TcY9pi0+5XrSPer1Eom0UsGdipnzN1U1SOqnEzqjOE64ozsVLM3ptpHXTWxC6j5mrqSNNKJaVfKz8jSnV2wykob5RI63E1153KaOxBKed0Yzkk8miW2GRzld3OectTyXSwNKkgAOLgQAUAAABApZAv4FU8t559GexaRtkst7nPV9TsdLgdEfHX8Wq8k13PFr7yLykcODmwNmy0OdyUilJyVs3w5W1zv5WPQhGlLg616ciF4ma5eWfLNL1Oum1D4WX9KmyLE4qWVraZ8GdTupzWGy1OlDuZ9WpKXHPlfxMW/J1xjGPCIrWKZyy+csz8Q8zaHB1QWxESy4FQIQAAAAAAAHGuCBQBCMAABQAJBrdlcOqmMw8Xo6sW+id7ex0W0c1EcPUqrp2tSUecM73b2xJUpynBNwk27cY3/A9O76ZRvY77T8nzNjfRrQUKjxJd/JkxmfK3fRbq3e8cryjucGJJnm+m1yiEQVWb0ttzSJSq25I7Iyl3Z0Rz5K9S3IunLybRz5K8ycmyIZZmkIOXCLrYi2hgnCEJv7e9lyStb1udNSg6cEzShWjOUorsUDE6RCABAAAAAAAAebZIAqAJABAUkAMA2ux8rY3Dv8A1EvVNfidVrtUR53VVmzqfQ9syasz2z843T2MfaGwqc80rPwyNoVpLY9G36hUp7ZMDFbAktH+DK1IUKvxwTPVp9ShJboza+zKi4P1OKfS7KX9ODrhdUZFKphJ8n7HO+k2vbJ0KtT7Mr1MFOyyeZR9NoR4yaKvAjWzG2r5BWlNcIt+JS4LOH2at/dz145s2VFJ4Mqly9GRO3tkqEVa1pPL7q14mN/soonouX6kn5OQPJPeEAAgAAAAAAASWNsEBYYIyFhgkUkASQABobCnu4mg/wDVp+8kjeg8VEct6tVvUX/F/wCj3KOTdj3T80e63JGQVI69HLR2CZaE9+TNrQRY7INmfVpoqdcZMzsXBWKs6qUnkzqsb6LPiZs64vHJZws0+t0uDvnd5P8AElMyqJr6HM9u6jdeF+FNf1NW9jzOoP3o9no0UqDx5OaPOPXAgCEAAAAAAACY6CoABYASxBIpJUVIkE+He7KMv8LT9HcvB4kmZVPdFx8o91wNXehF80me/wAn5nWjpk0Wbc/Xn4EGP0JqFVTTT1X0KSWN0UnHQ8ruYmOpuPnmaJ5PQoyUjJrSB3wRnYqZSR100Z12mZPJ14TRo7CwG/Wjpne3nr7bzJUe5yXlxopP9/vfBy/7RZx/fZxjpTjCHnbef9R5d9+Zj5HtdCUvwcZS7tv/ADg5g4D2QAEIAAAAAAAFix0lMhYALAZDdBGRygCGx8KZJVsmhTJSM3I9X7KY3fw9O+qVn1WR7tKWqCZ8N1KjoryOkw/xZZJ89SZbHkT9oU6TU7tW58g5LGwlNOOEZu0Z70nZ3T0ZaKwjsoR0xWVgyamHfJg7o1EUsTh7apkpLudFOpngpyw/w38bJZ5su6UXwzoVTfBobFxEcM81v1JvdbTShSjxz4vi3oZelKPulwc93Rlc4jF4S+XL/fB5htfFd7WqVP8AHNtdL5e1jwLmeqo2fY2tL0aMYeEUjlOgQgAAAAAAAABbOoywAAWIJFSJwQ2PUQUbJowLJFW9izRhc0SMJto7XsfiFBOL0ea68T0rV7YPm+qU3NqSOyjB2urpeq/6OrJ8+2s4ZF3jhJJzbcs0n8uWTXuV5L6VOLenZFTAyhKpJQbaTtNZXi9f+icm9ZTjTTkt+3zNZwi1upJJfzepHBw6pJ5bFlhIZ70FwX5JFckKtPszL2zgUoJQit5Pjolm7+L09DSk0pZZ22ldufvexwHaLHd1SdNK1STabTTtFq0tMs9PNkdQvI+nojyz6zp9BVKnq527fU4mR8zJn0CGmZIhAAAAAAAAAC6dRkDYwBVcYKjkiQ+B8SSrySwZZFGizRNInPM2cNWatZ5nVBtcHnVIJ8nSbP7Rd3DcmnLxTV+jTOlVUviPIr9O9SeuGxS2t2mnKDhTW5HP4su8s+F/sroZVa2fhOi26ZCM9c9347f+zO7L7QdGs7v4aicXfJJ6p+v1M7eeJ7nX1G3ValtytzrqUnJNp2S4vj0PQyeFJKLwyee0o06e9Oo7fZWrb42RVtLdmStpVKmmETkMftGVWTk7u+l3ey4HLKrlnv0LaNKKijA2taayd3yWfq+ByVmmenbZg9zn6tO2rX1fscEj1YyyQszbNBCoAAAAAAAAC+0dRj2BIYJFbBAIkhj0iUVeO5KkSirJ6GuprExnwaNKdjoTOKURzqEuRXSRyqmbZdRIlVz/ACK5L6NiWdepbOUklpebS9C7qT8lVSgnwvsUa2Lital3/Cr+7MZVMcs6YUZPiP3KlXa/JX/3Pe/46GMrhdjeNp5f2KNbFzlrJ9FkvRGEqspHRCjCPCIDI0AAAAAAAAAAAA0bHUYtsAMMS/IAcSRgLjJGPJJHMlEMno2NYmM9y3TUnovXJfma5OZxWRtScV800vBZv9eRDeOS6g38MSpU2lTWicuunoZSrQRrG2m+Xgq1dsTelorwRi7nwjaFrBc7lKpWlLVt9WZSqyfc6IwjHhDDPJYQgAAAAAAAAAAAAAAAGkrczpMBLgJDVL9IlItwSRoya0t1yGNyraJO6trJItpK7+AeIpR5zfsQ5xQ0Tl8iOW2GsoRUfHiVdfwSrdctlSrjJy1k/UzdaTNI0oR4RA2Ztt8mghAAAAAAAAAAAAAAAAAAAAAAA1Vhubsde3YwTElKlHx9xxyTiTI57QSyikUdSKJVPyVqmKk+P5FHV8F9CInIo5tlsDSoAAAAAAAAAAAAAAAAAAAAAAAAAAAAB8qjerbLOcmRhDCpIAAAAAAAAAAAAAAAAAAAAAAAAAAAAAAAAAAB/9k="/>
          <p:cNvSpPr>
            <a:spLocks noChangeAspect="1" noChangeArrowheads="1"/>
          </p:cNvSpPr>
          <p:nvPr/>
        </p:nvSpPr>
        <p:spPr bwMode="auto">
          <a:xfrm>
            <a:off x="155575" y="-2308225"/>
            <a:ext cx="3190875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329" y="4019122"/>
            <a:ext cx="1701014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52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1808</TotalTime>
  <Words>864</Words>
  <Application>Microsoft Office PowerPoint</Application>
  <PresentationFormat>On-screen Show (4:3)</PresentationFormat>
  <Paragraphs>143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Symbol</vt:lpstr>
      <vt:lpstr>Times New Roman</vt:lpstr>
      <vt:lpstr>Office Theme</vt:lpstr>
      <vt:lpstr>CS ChemDraw Drawing</vt:lpstr>
      <vt:lpstr>Lecture 7a</vt:lpstr>
      <vt:lpstr>Introduction I</vt:lpstr>
      <vt:lpstr>Introduction II</vt:lpstr>
      <vt:lpstr>Mechanism I</vt:lpstr>
      <vt:lpstr>Mechanism II</vt:lpstr>
      <vt:lpstr>Experimental I</vt:lpstr>
      <vt:lpstr>Experimental II</vt:lpstr>
      <vt:lpstr>Characterization I</vt:lpstr>
      <vt:lpstr>Characterization II</vt:lpstr>
      <vt:lpstr>Characterization III</vt:lpstr>
      <vt:lpstr>Characterization IV</vt:lpstr>
      <vt:lpstr>Characterization V</vt:lpstr>
      <vt:lpstr>Characterization VI</vt:lpstr>
      <vt:lpstr>Characterization VII</vt:lpstr>
      <vt:lpstr>Characterization VIII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7a</dc:title>
  <dc:creator>Alf Bacher</dc:creator>
  <cp:lastModifiedBy>Alf Bacher</cp:lastModifiedBy>
  <cp:revision>69</cp:revision>
  <dcterms:created xsi:type="dcterms:W3CDTF">2015-08-08T18:49:31Z</dcterms:created>
  <dcterms:modified xsi:type="dcterms:W3CDTF">2016-04-29T01:32:34Z</dcterms:modified>
</cp:coreProperties>
</file>