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66FFFF"/>
    <a:srgbClr val="663300"/>
    <a:srgbClr val="FFFFCC"/>
    <a:srgbClr val="660066"/>
    <a:srgbClr val="006600"/>
    <a:srgbClr val="0000CC"/>
    <a:srgbClr val="FF99CC"/>
    <a:srgbClr val="FF6699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 varScale="1">
        <p:scale>
          <a:sx n="85" d="100"/>
          <a:sy n="85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0000"/>
            </a:solidFill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val>
            <c:numRef>
              <c:f>Sheet1!$B$2:$B$11</c:f>
              <c:numCache>
                <c:formatCode>General</c:formatCode>
                <c:ptCount val="10"/>
                <c:pt idx="0">
                  <c:v>0.8</c:v>
                </c:pt>
                <c:pt idx="1">
                  <c:v>0.64000000000000012</c:v>
                </c:pt>
                <c:pt idx="2">
                  <c:v>0.51200000000000012</c:v>
                </c:pt>
                <c:pt idx="3">
                  <c:v>0.40960000000000019</c:v>
                </c:pt>
                <c:pt idx="4">
                  <c:v>0.32768000000000019</c:v>
                </c:pt>
                <c:pt idx="5">
                  <c:v>0.26214400000000015</c:v>
                </c:pt>
                <c:pt idx="6">
                  <c:v>0.20971520000000016</c:v>
                </c:pt>
                <c:pt idx="7">
                  <c:v>0.16777216000000014</c:v>
                </c:pt>
                <c:pt idx="8">
                  <c:v>0.13421772800000012</c:v>
                </c:pt>
                <c:pt idx="9">
                  <c:v>0.10737418240000011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5488480"/>
        <c:axId val="275488872"/>
      </c:barChart>
      <c:catAx>
        <c:axId val="2754884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75488872"/>
        <c:crosses val="autoZero"/>
        <c:auto val="1"/>
        <c:lblAlgn val="ctr"/>
        <c:lblOffset val="100"/>
        <c:noMultiLvlLbl val="0"/>
      </c:catAx>
      <c:valAx>
        <c:axId val="27548887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75488480"/>
        <c:crosses val="autoZero"/>
        <c:crossBetween val="between"/>
      </c:valAx>
    </c:plotArea>
    <c:plotVisOnly val="1"/>
    <c:dispBlanksAs val="gap"/>
    <c:showDLblsOverMax val="0"/>
  </c:chart>
  <c:spPr>
    <a:solidFill>
      <a:sysClr val="window" lastClr="FFFFFF"/>
    </a:solidFill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80A4A-ECBE-4F2E-8FF5-2077132B73C7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AEDE8-8B57-43F0-B420-42D17C702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21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0B81-A3B9-4AC7-A3B1-6BB75E8A7082}" type="datetime1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2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A6AC7-C23D-47E2-A889-3ACB6E1F2CD9}" type="datetime1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8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D59E-CFEA-493B-97FC-BB8A37C93852}" type="datetime1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18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E215-74FB-41DE-9DEF-46AC60F0BE5B}" type="datetime1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5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8097-A78C-43C3-81E4-334BE38F224E}" type="datetime1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8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A49EC-9457-4FA5-B6FE-DA06A825341D}" type="datetime1">
              <a:rPr lang="en-US" smtClean="0"/>
              <a:t>4/21/2016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6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381D-AEE0-4969-A624-EA8601FDC34A}" type="datetime1">
              <a:rPr lang="en-US" smtClean="0"/>
              <a:t>4/21/2016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223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B355-EF8B-461D-805C-A1E855E0EF51}" type="datetime1">
              <a:rPr lang="en-US" smtClean="0"/>
              <a:t>4/21/2016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96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B6DC-7F22-4EA4-8DDE-A04385F55F58}" type="datetime1">
              <a:rPr lang="en-US" smtClean="0"/>
              <a:t>4/21/2016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78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B81-A6C9-48E7-A902-73222AA2C0A7}" type="datetime1">
              <a:rPr lang="en-US" smtClean="0"/>
              <a:t>4/21/2016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14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0091-D573-47E5-A92E-AFCA50FFC18D}" type="datetime1">
              <a:rPr lang="en-US" smtClean="0"/>
              <a:t>4/21/2016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40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62049-FC4D-4014-B4E2-F8758B8D9630}" type="datetime1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7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microsoft.com/office/2007/relationships/hdphoto" Target="../media/hdphoto2.wdp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hyperlink" Target="http://www.sherv.net/shaking-emoticon-2771.html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tx1"/>
                </a:solidFill>
              </a:rPr>
              <a:t>Lecture </a:t>
            </a:r>
            <a:r>
              <a:rPr lang="en-US" b="1" i="1" dirty="0" smtClean="0">
                <a:solidFill>
                  <a:schemeClr val="tx1"/>
                </a:solidFill>
              </a:rPr>
              <a:t>6b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b="1" i="1" spc="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C00000"/>
                </a:solidFill>
              </a:rPr>
              <a:t>Diels-Alder Reaction</a:t>
            </a:r>
            <a:endParaRPr lang="en-US" sz="4000" b="1" i="1" spc="0" dirty="0">
              <a:ln w="10541" cmpd="sng">
                <a:solidFill>
                  <a:schemeClr val="tx1"/>
                </a:solidFill>
                <a:prstDash val="solid"/>
              </a:ln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86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199" y="1524000"/>
            <a:ext cx="6369759" cy="45720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Melting Point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compound exhibits a double melting point due to polymorphism.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crystal structure of the compound obtained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from isopropanol exhibits two slightly different conformations in the crystal that mainly vary by the tilt angles of the phenyl groups (i.e., &lt;(C2-C1-C11-C16)=64.9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, &lt;(C36-C35-C46-C51)= -76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second melting point is higher because of a more dense packing in the newly formed crystal structure, which is probably due to the better arrangement of the phenyl groups around the naphthalene ring that allows for a more efficient packing.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The double melting point </a:t>
            </a:r>
            <a:r>
              <a:rPr lang="en-US" dirty="0" smtClean="0">
                <a:solidFill>
                  <a:srgbClr val="FF0000"/>
                </a:solidFill>
              </a:rPr>
              <a:t>will </a:t>
            </a:r>
            <a:r>
              <a:rPr lang="en-US" dirty="0">
                <a:solidFill>
                  <a:srgbClr val="FF0000"/>
                </a:solidFill>
              </a:rPr>
              <a:t>only be </a:t>
            </a:r>
            <a:r>
              <a:rPr lang="en-US" dirty="0" smtClean="0">
                <a:solidFill>
                  <a:srgbClr val="FF0000"/>
                </a:solidFill>
              </a:rPr>
              <a:t>observed </a:t>
            </a:r>
            <a:r>
              <a:rPr lang="en-US" dirty="0">
                <a:solidFill>
                  <a:srgbClr val="FF0000"/>
                </a:solidFill>
              </a:rPr>
              <a:t>if </a:t>
            </a:r>
            <a:r>
              <a:rPr lang="en-US" dirty="0" smtClean="0">
                <a:solidFill>
                  <a:srgbClr val="FF0000"/>
                </a:solidFill>
              </a:rPr>
              <a:t>the compound </a:t>
            </a:r>
            <a:r>
              <a:rPr lang="en-US" dirty="0">
                <a:solidFill>
                  <a:srgbClr val="FF0000"/>
                </a:solidFill>
              </a:rPr>
              <a:t>is </a:t>
            </a:r>
            <a:r>
              <a:rPr lang="en-US" dirty="0" smtClean="0">
                <a:solidFill>
                  <a:srgbClr val="FF0000"/>
                </a:solidFill>
              </a:rPr>
              <a:t>pure </a:t>
            </a:r>
            <a:r>
              <a:rPr lang="en-US" dirty="0">
                <a:solidFill>
                  <a:srgbClr val="FF0000"/>
                </a:solidFill>
              </a:rPr>
              <a:t>and properly </a:t>
            </a:r>
            <a:r>
              <a:rPr lang="en-US" dirty="0" smtClean="0">
                <a:solidFill>
                  <a:srgbClr val="FF0000"/>
                </a:solidFill>
              </a:rPr>
              <a:t>crystallized.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520" y="3886200"/>
            <a:ext cx="2011680" cy="2311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958" y="1524000"/>
            <a:ext cx="201168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6021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6600"/>
                </a:solidFill>
              </a:rPr>
              <a:t>Infrared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Despite the large number of atoms in the molecule only a small numbers of peaks is observed due to the high symmetry, most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of them are weak due to the low polarity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CC"/>
                </a:solidFill>
                <a:latin typeface="Symbol" pitchFamily="18" charset="2"/>
              </a:rPr>
              <a:t>n</a:t>
            </a:r>
            <a:r>
              <a:rPr lang="en-US" sz="2000" dirty="0" smtClean="0">
                <a:solidFill>
                  <a:srgbClr val="0000CC"/>
                </a:solidFill>
              </a:rPr>
              <a:t>(CH, </a:t>
            </a:r>
            <a:r>
              <a:rPr lang="en-US" sz="2000" i="1" dirty="0" smtClean="0">
                <a:solidFill>
                  <a:srgbClr val="0000CC"/>
                </a:solidFill>
              </a:rPr>
              <a:t>sp</a:t>
            </a:r>
            <a:r>
              <a:rPr lang="en-US" sz="2000" i="1" baseline="30000" dirty="0" smtClean="0">
                <a:solidFill>
                  <a:srgbClr val="0000CC"/>
                </a:solidFill>
              </a:rPr>
              <a:t>2</a:t>
            </a:r>
            <a:r>
              <a:rPr lang="en-US" sz="2000" dirty="0" smtClean="0">
                <a:solidFill>
                  <a:srgbClr val="0000CC"/>
                </a:solidFill>
              </a:rPr>
              <a:t>)=3026, 3058, 3076 cm</a:t>
            </a:r>
            <a:r>
              <a:rPr lang="en-US" sz="2000" baseline="30000" dirty="0" smtClean="0">
                <a:solidFill>
                  <a:srgbClr val="0000CC"/>
                </a:solidFill>
              </a:rPr>
              <a:t>-1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n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(C=C)=1493, 1601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cm</a:t>
            </a:r>
            <a:r>
              <a:rPr lang="en-US" sz="2000" baseline="30000" dirty="0">
                <a:solidFill>
                  <a:schemeClr val="accent2">
                    <a:lumMod val="50000"/>
                  </a:schemeClr>
                </a:solidFill>
              </a:rPr>
              <a:t>-1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OOP (mono-subst. arene)=694, 743 cm</a:t>
            </a:r>
            <a:r>
              <a:rPr lang="en-US" sz="2000" baseline="30000" dirty="0" smtClean="0">
                <a:solidFill>
                  <a:srgbClr val="006600"/>
                </a:solidFill>
              </a:rPr>
              <a:t>-1</a:t>
            </a:r>
            <a:endParaRPr lang="en-US" sz="2000" baseline="30000" dirty="0">
              <a:solidFill>
                <a:srgbClr val="006600"/>
              </a:solidFill>
            </a:endParaRPr>
          </a:p>
        </p:txBody>
      </p:sp>
      <p:pic>
        <p:nvPicPr>
          <p:cNvPr id="9" name="Picture 8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05000" y="4191000"/>
            <a:ext cx="4572000" cy="24688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71800" y="5133201"/>
            <a:ext cx="9213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CC"/>
                </a:solidFill>
                <a:latin typeface="Symbol" pitchFamily="18" charset="2"/>
              </a:rPr>
              <a:t>n</a:t>
            </a:r>
            <a:r>
              <a:rPr lang="en-US" sz="1200" dirty="0" smtClean="0">
                <a:solidFill>
                  <a:srgbClr val="0000CC"/>
                </a:solidFill>
              </a:rPr>
              <a:t>(CH, </a:t>
            </a:r>
            <a:r>
              <a:rPr lang="en-US" sz="1200" i="1" dirty="0" smtClean="0">
                <a:solidFill>
                  <a:srgbClr val="0000CC"/>
                </a:solidFill>
              </a:rPr>
              <a:t>sp</a:t>
            </a:r>
            <a:r>
              <a:rPr lang="en-US" sz="1200" i="1" baseline="30000" dirty="0" smtClean="0">
                <a:solidFill>
                  <a:srgbClr val="0000CC"/>
                </a:solidFill>
              </a:rPr>
              <a:t>2</a:t>
            </a:r>
            <a:r>
              <a:rPr lang="en-US" sz="1200" dirty="0" smtClean="0">
                <a:solidFill>
                  <a:srgbClr val="0000CC"/>
                </a:solidFill>
              </a:rPr>
              <a:t>)</a:t>
            </a:r>
            <a:endParaRPr lang="en-US" sz="1200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6800" y="5438001"/>
            <a:ext cx="659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n</a:t>
            </a:r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</a:rPr>
              <a:t>(C=C)</a:t>
            </a:r>
            <a:endParaRPr lang="en-US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600" y="5590401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rgbClr val="006600"/>
                </a:solidFill>
              </a:rPr>
              <a:t>oop</a:t>
            </a:r>
            <a:endParaRPr lang="en-US" sz="1200" dirty="0">
              <a:solidFill>
                <a:srgbClr val="006600"/>
              </a:solidFill>
            </a:endParaRPr>
          </a:p>
        </p:txBody>
      </p:sp>
      <p:cxnSp>
        <p:nvCxnSpPr>
          <p:cNvPr id="8" name="Straight Arrow Connector 7"/>
          <p:cNvCxnSpPr>
            <a:stCxn id="6" idx="0"/>
          </p:cNvCxnSpPr>
          <p:nvPr/>
        </p:nvCxnSpPr>
        <p:spPr>
          <a:xfrm flipH="1" flipV="1">
            <a:off x="5181600" y="4876800"/>
            <a:ext cx="24778" cy="561201"/>
          </a:xfrm>
          <a:prstGeom prst="straightConnector1">
            <a:avLst/>
          </a:prstGeom>
          <a:ln>
            <a:solidFill>
              <a:srgbClr val="663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334000" y="5091500"/>
            <a:ext cx="0" cy="394900"/>
          </a:xfrm>
          <a:prstGeom prst="straightConnector1">
            <a:avLst/>
          </a:prstGeom>
          <a:ln>
            <a:solidFill>
              <a:srgbClr val="663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28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baseline="30000" dirty="0" smtClean="0">
                <a:solidFill>
                  <a:srgbClr val="006600"/>
                </a:solidFill>
              </a:rPr>
              <a:t>13</a:t>
            </a:r>
            <a:r>
              <a:rPr lang="en-US" b="1" dirty="0" smtClean="0">
                <a:solidFill>
                  <a:srgbClr val="006600"/>
                </a:solidFill>
              </a:rPr>
              <a:t>C-NMR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chemeClr val="tx1"/>
                </a:solidFill>
              </a:rPr>
              <a:t>In solution</a:t>
            </a:r>
            <a:r>
              <a:rPr lang="en-US" dirty="0" smtClean="0">
                <a:solidFill>
                  <a:schemeClr val="tx1"/>
                </a:solidFill>
              </a:rPr>
              <a:t>: Thirteen signals because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we assume a free rotation about the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-bonds (marked in red) resulting in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 high (apparent) degree of symmetry.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400" dirty="0" smtClean="0"/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Ipso: five small signals (no H-atom)</a:t>
            </a:r>
          </a:p>
          <a:p>
            <a:pPr lvl="2"/>
            <a:r>
              <a:rPr lang="en-US" dirty="0">
                <a:solidFill>
                  <a:srgbClr val="663300"/>
                </a:solidFill>
              </a:rPr>
              <a:t>Ortho/meta: four large </a:t>
            </a:r>
            <a:r>
              <a:rPr lang="en-US" dirty="0" smtClean="0">
                <a:solidFill>
                  <a:srgbClr val="663300"/>
                </a:solidFill>
              </a:rPr>
              <a:t>signals (2 each)</a:t>
            </a:r>
            <a:endParaRPr lang="en-US" dirty="0">
              <a:solidFill>
                <a:srgbClr val="663300"/>
              </a:solidFill>
            </a:endParaRPr>
          </a:p>
          <a:p>
            <a:pPr lvl="2"/>
            <a:r>
              <a:rPr lang="en-US" dirty="0" smtClean="0">
                <a:solidFill>
                  <a:srgbClr val="006600"/>
                </a:solidFill>
              </a:rPr>
              <a:t>Para/naphthalene: four medium </a:t>
            </a:r>
            <a:br>
              <a:rPr lang="en-US" dirty="0" smtClean="0">
                <a:solidFill>
                  <a:srgbClr val="006600"/>
                </a:solidFill>
              </a:rPr>
            </a:br>
            <a:r>
              <a:rPr lang="en-US" dirty="0" smtClean="0">
                <a:solidFill>
                  <a:srgbClr val="006600"/>
                </a:solidFill>
              </a:rPr>
              <a:t>signals (1 each)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chemeClr val="tx1"/>
                </a:solidFill>
              </a:rPr>
              <a:t>In solid</a:t>
            </a:r>
            <a:r>
              <a:rPr lang="en-US" dirty="0" smtClean="0">
                <a:solidFill>
                  <a:schemeClr val="tx1"/>
                </a:solidFill>
              </a:rPr>
              <a:t>: At least seventeen signals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because of the hindered (slow) rotation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about the </a:t>
            </a:r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-bonds leads to lower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degree of symmetry in the phenyl rings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(six signals instead of four signals as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expected for mono-substituted phenyl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ring because of the hindered </a:t>
            </a:r>
            <a:r>
              <a:rPr lang="en-US" smtClean="0">
                <a:solidFill>
                  <a:schemeClr val="tx1"/>
                </a:solidFill>
              </a:rPr>
              <a:t>rotation).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2050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524000"/>
            <a:ext cx="36576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926702"/>
            <a:ext cx="3657600" cy="2321698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25" y="2133600"/>
            <a:ext cx="981075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086600" y="2133600"/>
            <a:ext cx="666750" cy="2413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overlap of two tall signals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791200" y="3200400"/>
            <a:ext cx="1325880" cy="438150"/>
          </a:xfrm>
          <a:prstGeom prst="round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696200" y="3048000"/>
            <a:ext cx="457200" cy="609600"/>
          </a:xfrm>
          <a:prstGeom prst="round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132320" y="1737360"/>
            <a:ext cx="819150" cy="1905000"/>
          </a:xfrm>
          <a:prstGeom prst="roundRect">
            <a:avLst/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6477000" y="2495550"/>
            <a:ext cx="0" cy="1371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479969" y="2862072"/>
            <a:ext cx="0" cy="1371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3600000">
            <a:off x="6321056" y="2770632"/>
            <a:ext cx="0" cy="13716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-3600000">
            <a:off x="6318502" y="2575314"/>
            <a:ext cx="0" cy="1371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7162800" y="2362200"/>
            <a:ext cx="228600" cy="23470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6464808" y="2487168"/>
            <a:ext cx="27432" cy="2743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6464808" y="2615184"/>
            <a:ext cx="27432" cy="2743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6574536" y="2660904"/>
            <a:ext cx="27432" cy="2743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6364224" y="2660904"/>
            <a:ext cx="27432" cy="2743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6263640" y="2606040"/>
            <a:ext cx="27432" cy="2743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6684264" y="2615184"/>
            <a:ext cx="27432" cy="2743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>
            <a:off x="6784848" y="2660904"/>
            <a:ext cx="27432" cy="2743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6464808" y="2240280"/>
            <a:ext cx="27432" cy="2743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6035040" y="2478024"/>
            <a:ext cx="27432" cy="2743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6153912" y="2660904"/>
            <a:ext cx="27432" cy="27432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>
            <a:off x="6035040" y="2606040"/>
            <a:ext cx="27432" cy="27432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6364224" y="2286000"/>
            <a:ext cx="27432" cy="27432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>
            <a:spLocks noChangeAspect="1"/>
          </p:cNvSpPr>
          <p:nvPr/>
        </p:nvSpPr>
        <p:spPr>
          <a:xfrm>
            <a:off x="6364224" y="2432304"/>
            <a:ext cx="27432" cy="27432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6153912" y="2432304"/>
            <a:ext cx="27432" cy="27432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6254496" y="2478024"/>
            <a:ext cx="27432" cy="27432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>
            <a:off x="6574536" y="2286000"/>
            <a:ext cx="27432" cy="27432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6574536" y="2432304"/>
            <a:ext cx="27432" cy="27432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116681" y="1856601"/>
            <a:ext cx="9605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Overlap of </a:t>
            </a:r>
            <a:br>
              <a:rPr lang="en-US" sz="1000" dirty="0" smtClean="0"/>
            </a:br>
            <a:r>
              <a:rPr lang="en-US" sz="1000" dirty="0" smtClean="0"/>
              <a:t>two tall signals</a:t>
            </a:r>
            <a:endParaRPr lang="en-US" sz="10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7210425" y="2249170"/>
            <a:ext cx="409575" cy="189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718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2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the compound white while the reactant was very dark purple?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carbonyl group was the main chromophore in the TPCP which is lost in the reaction as carbon </a:t>
            </a:r>
            <a:r>
              <a:rPr lang="en-US" dirty="0" smtClean="0">
                <a:solidFill>
                  <a:srgbClr val="002060"/>
                </a:solidFill>
              </a:rPr>
              <a:t>monoxide.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All </a:t>
            </a:r>
            <a:r>
              <a:rPr lang="en-US" dirty="0" err="1" smtClean="0">
                <a:solidFill>
                  <a:srgbClr val="002060"/>
                </a:solidFill>
              </a:rPr>
              <a:t>absorbances</a:t>
            </a:r>
            <a:r>
              <a:rPr lang="en-US" dirty="0" smtClean="0">
                <a:solidFill>
                  <a:srgbClr val="002060"/>
                </a:solidFill>
              </a:rPr>
              <a:t> are below </a:t>
            </a:r>
            <a:r>
              <a:rPr lang="en-US" dirty="0" smtClean="0">
                <a:solidFill>
                  <a:srgbClr val="002060"/>
                </a:solidFill>
                <a:latin typeface="Symbol" panose="05050102010706020507" pitchFamily="18" charset="2"/>
              </a:rPr>
              <a:t>l</a:t>
            </a:r>
            <a:r>
              <a:rPr lang="en-US" dirty="0" smtClean="0">
                <a:solidFill>
                  <a:srgbClr val="002060"/>
                </a:solidFill>
              </a:rPr>
              <a:t>=300 nm because of the high stability of the </a:t>
            </a:r>
            <a:r>
              <a:rPr lang="en-US" dirty="0" smtClean="0">
                <a:solidFill>
                  <a:srgbClr val="002060"/>
                </a:solidFill>
                <a:latin typeface="Symbol" panose="05050102010706020507" pitchFamily="18" charset="2"/>
              </a:rPr>
              <a:t>p</a:t>
            </a:r>
            <a:r>
              <a:rPr lang="en-US" dirty="0" smtClean="0">
                <a:solidFill>
                  <a:srgbClr val="002060"/>
                </a:solidFill>
              </a:rPr>
              <a:t>-system (naphthalene, benzene) and the “short conjugation</a:t>
            </a:r>
            <a:r>
              <a:rPr lang="en-US" dirty="0" smtClean="0">
                <a:solidFill>
                  <a:srgbClr val="002060"/>
                </a:solidFill>
              </a:rPr>
              <a:t>”.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87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synthesis of biologically active compounds often </a:t>
            </a:r>
            <a:br>
              <a:rPr lang="en-US" dirty="0" smtClean="0"/>
            </a:br>
            <a:r>
              <a:rPr lang="en-US" dirty="0" smtClean="0"/>
              <a:t>requires many steps because of the complexity of </a:t>
            </a:r>
            <a:r>
              <a:rPr lang="en-US" dirty="0"/>
              <a:t>the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molecules i.e., size, </a:t>
            </a:r>
            <a:r>
              <a:rPr lang="en-US" dirty="0" err="1" smtClean="0"/>
              <a:t>stereocenters</a:t>
            </a:r>
            <a:r>
              <a:rPr lang="en-US" dirty="0" smtClean="0"/>
              <a:t>, etc.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Example 1: Strychnine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compound can be isolated from a tree (</a:t>
            </a:r>
            <a:r>
              <a:rPr lang="en-US" dirty="0" err="1" smtClean="0">
                <a:solidFill>
                  <a:srgbClr val="002060"/>
                </a:solidFill>
              </a:rPr>
              <a:t>Strychnos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nux</a:t>
            </a:r>
            <a:r>
              <a:rPr lang="en-US" dirty="0" smtClean="0">
                <a:solidFill>
                  <a:srgbClr val="002060"/>
                </a:solidFill>
              </a:rPr>
              <a:t> vomica) found in Southern Asia and Australia (the seeds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contain about 1.5 %).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It was used as drug i.e., stimulant, laxative,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It was first synthesized by R.B. Woodward in 1954 in 28 steps with six stereocenters and 6*10</a:t>
            </a:r>
            <a:r>
              <a:rPr lang="en-US" baseline="30000" dirty="0" smtClean="0">
                <a:solidFill>
                  <a:srgbClr val="002060"/>
                </a:solidFill>
              </a:rPr>
              <a:t>-5</a:t>
            </a:r>
            <a:r>
              <a:rPr lang="en-US" dirty="0" smtClean="0">
                <a:solidFill>
                  <a:srgbClr val="002060"/>
                </a:solidFill>
              </a:rPr>
              <a:t>  % yield.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An improved synthesis was published in 2000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(10 steps, 1.4 % yield, ~20,000 higher).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Today it is mainly used as pesticide (rat killer)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because it is toxic (30-120 mg deadly!).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7092950" y="4578350"/>
            <a:ext cx="167005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8139" y="1633537"/>
            <a:ext cx="934861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965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Introduction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synthesis of complex organic compounds can be accomplished via linear or convergent approach.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2060"/>
                </a:solidFill>
              </a:rPr>
              <a:t>Linear approach</a:t>
            </a:r>
            <a:r>
              <a:rPr lang="en-US" sz="2000" dirty="0" smtClean="0">
                <a:solidFill>
                  <a:srgbClr val="002060"/>
                </a:solidFill>
              </a:rPr>
              <a:t>: many intermediates,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the yield </a:t>
            </a:r>
            <a:r>
              <a:rPr lang="en-US" sz="2000" dirty="0">
                <a:solidFill>
                  <a:srgbClr val="002060"/>
                </a:solidFill>
              </a:rPr>
              <a:t>decreases quickly </a:t>
            </a:r>
            <a:r>
              <a:rPr lang="en-US" sz="2000" dirty="0" smtClean="0">
                <a:solidFill>
                  <a:srgbClr val="002060"/>
                </a:solidFill>
              </a:rPr>
              <a:t>(example: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yield </a:t>
            </a:r>
            <a:r>
              <a:rPr lang="en-US" sz="2000" dirty="0">
                <a:solidFill>
                  <a:srgbClr val="002060"/>
                </a:solidFill>
              </a:rPr>
              <a:t>for </a:t>
            </a:r>
            <a:r>
              <a:rPr lang="en-US" sz="2000" dirty="0" smtClean="0">
                <a:solidFill>
                  <a:srgbClr val="002060"/>
                </a:solidFill>
              </a:rPr>
              <a:t>each step 80 %).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2060"/>
                </a:solidFill>
              </a:rPr>
              <a:t>Convergent approach</a:t>
            </a:r>
            <a:r>
              <a:rPr lang="en-US" sz="2000" dirty="0" smtClean="0">
                <a:solidFill>
                  <a:srgbClr val="002060"/>
                </a:solidFill>
              </a:rPr>
              <a:t>: generally a better yield and there are less intermediates, usually less waste and a higher atom economy.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2060"/>
              </a:solidFill>
            </a:endParaRPr>
          </a:p>
          <a:p>
            <a:endParaRPr lang="en-US" sz="2400" dirty="0">
              <a:solidFill>
                <a:srgbClr val="002060"/>
              </a:solidFill>
            </a:endParaRPr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042410"/>
            <a:ext cx="5537200" cy="3771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270500"/>
            <a:ext cx="5537200" cy="9017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437376" y="4053840"/>
            <a:ext cx="1490216" cy="3657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(0.80)</a:t>
            </a:r>
            <a:r>
              <a:rPr lang="en-US" sz="1200" baseline="30000" dirty="0" smtClean="0"/>
              <a:t>10</a:t>
            </a:r>
            <a:r>
              <a:rPr lang="en-US" sz="1200" dirty="0" smtClean="0"/>
              <a:t>=11% overall</a:t>
            </a:r>
            <a:endParaRPr lang="en-US" sz="1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3564255"/>
            <a:ext cx="5019040" cy="3981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0622855"/>
              </p:ext>
            </p:extLst>
          </p:nvPr>
        </p:nvGraphicFramePr>
        <p:xfrm>
          <a:off x="6096000" y="2415008"/>
          <a:ext cx="2743200" cy="155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3448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Graphic spid="11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Diels-Alder Reaction (Theory I)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Discovered by Otto Diels and Kurt Alder</a:t>
            </a:r>
            <a:br>
              <a:rPr lang="en-US" sz="2400" dirty="0" smtClean="0"/>
            </a:br>
            <a:r>
              <a:rPr lang="en-US" sz="2400" dirty="0" smtClean="0"/>
              <a:t>in 1928 (Noble Prize in Chemistry, 1950).</a:t>
            </a:r>
          </a:p>
          <a:p>
            <a:r>
              <a:rPr lang="en-US" sz="2400" dirty="0" smtClean="0"/>
              <a:t>It allows to prepare </a:t>
            </a:r>
            <a:r>
              <a:rPr lang="en-US" sz="2400" dirty="0"/>
              <a:t>bicyclic compounds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i.e., </a:t>
            </a:r>
            <a:r>
              <a:rPr lang="en-US" sz="2400" dirty="0" smtClean="0">
                <a:solidFill>
                  <a:srgbClr val="002060"/>
                </a:solidFill>
              </a:rPr>
              <a:t>Aldrin</a:t>
            </a:r>
            <a:r>
              <a:rPr lang="en-US" sz="2400" dirty="0" smtClean="0"/>
              <a:t>,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Dieldrin</a:t>
            </a:r>
            <a:r>
              <a:rPr lang="en-US" sz="2400" dirty="0" smtClean="0"/>
              <a:t>,</a:t>
            </a:r>
            <a:r>
              <a:rPr lang="en-US" sz="2400" dirty="0"/>
              <a:t> </a:t>
            </a:r>
            <a:r>
              <a:rPr lang="en-US" sz="2400" dirty="0" smtClean="0"/>
              <a:t>Chlordane</a:t>
            </a:r>
            <a:r>
              <a:rPr lang="en-US" sz="2400" dirty="0"/>
              <a:t>, </a:t>
            </a:r>
            <a:r>
              <a:rPr lang="en-US" sz="2400" dirty="0" err="1">
                <a:solidFill>
                  <a:srgbClr val="660066"/>
                </a:solidFill>
              </a:rPr>
              <a:t>Mirex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that were used as insecticides and pesticides</a:t>
            </a:r>
            <a:br>
              <a:rPr lang="en-US" sz="2400" dirty="0" smtClean="0"/>
            </a:br>
            <a:r>
              <a:rPr lang="en-US" sz="2400" dirty="0" smtClean="0"/>
              <a:t>(why are they not used anymore?).</a:t>
            </a:r>
          </a:p>
          <a:p>
            <a:r>
              <a:rPr lang="en-US" sz="2400" dirty="0" smtClean="0"/>
              <a:t>A diene </a:t>
            </a:r>
            <a:r>
              <a:rPr lang="en-US" sz="2400" dirty="0"/>
              <a:t>and </a:t>
            </a:r>
            <a:r>
              <a:rPr lang="en-US" sz="2400" dirty="0" smtClean="0"/>
              <a:t>a dienophile </a:t>
            </a:r>
            <a:r>
              <a:rPr lang="en-US" sz="2400" dirty="0"/>
              <a:t>undergo </a:t>
            </a:r>
            <a:r>
              <a:rPr lang="en-US" sz="2400" dirty="0" smtClean="0"/>
              <a:t>cycloaddition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Prototype: </a:t>
            </a:r>
            <a:r>
              <a:rPr lang="en-US" sz="2000" dirty="0" smtClean="0">
                <a:solidFill>
                  <a:srgbClr val="002060"/>
                </a:solidFill>
              </a:rPr>
              <a:t>Butadiene </a:t>
            </a:r>
            <a:r>
              <a:rPr lang="en-US" sz="2000" dirty="0" smtClean="0">
                <a:solidFill>
                  <a:srgbClr val="002060"/>
                </a:solidFill>
              </a:rPr>
              <a:t>and ethylene (4+2)</a:t>
            </a: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p</a:t>
            </a:r>
            <a:r>
              <a:rPr lang="en-US" sz="2000" dirty="0" smtClean="0">
                <a:solidFill>
                  <a:srgbClr val="002060"/>
                </a:solidFill>
              </a:rPr>
              <a:t>-addition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922" y="1524000"/>
            <a:ext cx="1239878" cy="1737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524000"/>
            <a:ext cx="1260987" cy="1737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6433705"/>
              </p:ext>
            </p:extLst>
          </p:nvPr>
        </p:nvGraphicFramePr>
        <p:xfrm>
          <a:off x="1320819" y="4747055"/>
          <a:ext cx="5599498" cy="118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" name="CS ChemDraw Drawing" r:id="rId5" imgW="3637280" imgH="772160" progId="ChemDraw.Document.6.0">
                  <p:embed/>
                </p:oleObj>
              </mc:Choice>
              <mc:Fallback>
                <p:oleObj name="CS ChemDraw Drawing" r:id="rId5" imgW="3637280" imgH="772160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19" y="4747055"/>
                        <a:ext cx="5599498" cy="1188720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43000" y="5955268"/>
            <a:ext cx="6211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diene     dienophile           “</a:t>
            </a:r>
            <a:r>
              <a:rPr lang="en-US" b="1" dirty="0">
                <a:solidFill>
                  <a:srgbClr val="C00000"/>
                </a:solidFill>
              </a:rPr>
              <a:t>aromatic TS”	</a:t>
            </a:r>
            <a:r>
              <a:rPr lang="en-US" b="1" dirty="0" smtClean="0">
                <a:solidFill>
                  <a:srgbClr val="C00000"/>
                </a:solidFill>
              </a:rPr>
              <a:t>    </a:t>
            </a:r>
            <a:r>
              <a:rPr lang="en-US" b="1" dirty="0" err="1" smtClean="0">
                <a:solidFill>
                  <a:srgbClr val="C00000"/>
                </a:solidFill>
              </a:rPr>
              <a:t>cycloadduct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036" name="Picture 12" descr="http://upload.wikimedia.org/wikipedia/commons/thumb/7/70/Aldrin.svg/200px-Aldrin.svg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327" y="3306041"/>
            <a:ext cx="1280160" cy="108173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xtLst/>
        </p:spPr>
      </p:pic>
      <p:pic>
        <p:nvPicPr>
          <p:cNvPr id="1039" name="Picture 15" descr="http://upload.wikimedia.org/wikipedia/commons/thumb/5/57/Dieldrin.svg/200px-Dieldrin.svg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640" y="4495800"/>
            <a:ext cx="1280160" cy="934517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2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xtLst/>
        </p:spPr>
      </p:pic>
      <p:pic>
        <p:nvPicPr>
          <p:cNvPr id="1073" name="Picture 49" descr="http://upload.wikimedia.org/wikipedia/commons/thumb/9/9d/Mirex.svg/200px-Mirex.svg.png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640" y="5543788"/>
            <a:ext cx="1280160" cy="822960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189454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reaction of tetraphenylcyclopentadienone (TPCP) with anthranilic acid and isopentyl nitrite (IPN) affords 1,2,3,4-tetraphenylnaphthalene (TPN).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997200"/>
            <a:ext cx="6477000" cy="3175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90800" y="411480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-</a:t>
            </a:r>
            <a:r>
              <a:rPr lang="en-US" sz="1000" dirty="0" smtClean="0"/>
              <a:t>H</a:t>
            </a:r>
            <a:r>
              <a:rPr lang="en-US" sz="1000" baseline="-25000" dirty="0" smtClean="0"/>
              <a:t>2</a:t>
            </a:r>
            <a:r>
              <a:rPr lang="en-US" sz="1000" dirty="0" smtClean="0"/>
              <a:t>O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21737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First Step: </a:t>
            </a:r>
            <a:r>
              <a:rPr lang="en-US" dirty="0" smtClean="0">
                <a:solidFill>
                  <a:srgbClr val="FF0000"/>
                </a:solidFill>
              </a:rPr>
              <a:t>Generation of ortho-benzyne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Ortho-benzyne is very reactive because of a ‘triple bond’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in a six-membered ring, which results in large ring strain.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The triple bond demands a 180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 angle, which is </a:t>
            </a:r>
            <a:r>
              <a:rPr lang="en-US" dirty="0">
                <a:solidFill>
                  <a:srgbClr val="002060"/>
                </a:solidFill>
              </a:rPr>
              <a:t>very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difficult to accommodate in a six-membered ring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(benzyne is 395 kJ/mol higher in </a:t>
            </a:r>
            <a:r>
              <a:rPr lang="en-US" i="1" dirty="0" err="1" smtClean="0">
                <a:solidFill>
                  <a:srgbClr val="002060"/>
                </a:solidFill>
                <a:latin typeface="Symbol" panose="05050102010706020507" pitchFamily="18" charset="2"/>
              </a:rPr>
              <a:t>D</a:t>
            </a:r>
            <a:r>
              <a:rPr lang="en-US" i="1" dirty="0" err="1" smtClean="0">
                <a:solidFill>
                  <a:srgbClr val="002060"/>
                </a:solidFill>
              </a:rPr>
              <a:t>H</a:t>
            </a:r>
            <a:r>
              <a:rPr lang="en-US" i="1" baseline="-25000" dirty="0" err="1" smtClean="0">
                <a:solidFill>
                  <a:srgbClr val="002060"/>
                </a:solidFill>
              </a:rPr>
              <a:t>f</a:t>
            </a:r>
            <a:r>
              <a:rPr lang="en-US" dirty="0" smtClean="0">
                <a:solidFill>
                  <a:srgbClr val="002060"/>
                </a:solidFill>
              </a:rPr>
              <a:t> compared to benzene).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Benzyne is </a:t>
            </a:r>
            <a:r>
              <a:rPr lang="en-US" b="1" dirty="0" smtClean="0">
                <a:solidFill>
                  <a:srgbClr val="FF0000"/>
                </a:solidFill>
              </a:rPr>
              <a:t>not</a:t>
            </a:r>
            <a:r>
              <a:rPr lang="en-US" dirty="0" smtClean="0">
                <a:solidFill>
                  <a:srgbClr val="FF0000"/>
                </a:solidFill>
              </a:rPr>
              <a:t> available commercially and </a:t>
            </a:r>
            <a:r>
              <a:rPr lang="en-US" dirty="0">
                <a:solidFill>
                  <a:srgbClr val="FF0000"/>
                </a:solidFill>
              </a:rPr>
              <a:t>has to be generated </a:t>
            </a:r>
            <a:r>
              <a:rPr lang="en-US" i="1" dirty="0" smtClean="0">
                <a:solidFill>
                  <a:srgbClr val="FF0000"/>
                </a:solidFill>
              </a:rPr>
              <a:t>in-situ.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All steps until the last one </a:t>
            </a:r>
            <a:r>
              <a:rPr lang="en-US" dirty="0">
                <a:solidFill>
                  <a:srgbClr val="002060"/>
                </a:solidFill>
              </a:rPr>
              <a:t>before the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benzyne formation are reversible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diazonium salts </a:t>
            </a:r>
            <a:r>
              <a:rPr lang="en-US" dirty="0">
                <a:solidFill>
                  <a:srgbClr val="002060"/>
                </a:solidFill>
              </a:rPr>
              <a:t>can be isolated at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low temperatures).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Benzyne acts as the dienophile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in this Diels-Alder reaction.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6600"/>
                </a:solidFill>
              </a:rPr>
              <a:t>It tends to dimerize in the </a:t>
            </a:r>
            <a:r>
              <a:rPr lang="en-US" dirty="0">
                <a:solidFill>
                  <a:srgbClr val="006600"/>
                </a:solidFill>
              </a:rPr>
              <a:t>absence</a:t>
            </a:r>
            <a:r>
              <a:rPr lang="en-US" dirty="0" smtClean="0">
                <a:solidFill>
                  <a:srgbClr val="006600"/>
                </a:solidFill>
              </a:rPr>
              <a:t/>
            </a:r>
            <a:br>
              <a:rPr lang="en-US" dirty="0" smtClean="0">
                <a:solidFill>
                  <a:srgbClr val="006600"/>
                </a:solidFill>
              </a:rPr>
            </a:br>
            <a:r>
              <a:rPr lang="en-US" dirty="0" smtClean="0">
                <a:solidFill>
                  <a:srgbClr val="006600"/>
                </a:solidFill>
              </a:rPr>
              <a:t>of a diene.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1120" y="3581400"/>
            <a:ext cx="3764280" cy="270764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>
            <a:spLocks/>
          </p:cNvSpPr>
          <p:nvPr/>
        </p:nvSpPr>
        <p:spPr>
          <a:xfrm>
            <a:off x="5257800" y="5638800"/>
            <a:ext cx="762000" cy="6477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629400" y="5638800"/>
            <a:ext cx="1981200" cy="647700"/>
          </a:xfrm>
          <a:prstGeom prst="round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5466" y="1690587"/>
            <a:ext cx="1343734" cy="150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053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Second Step</a:t>
            </a:r>
            <a:r>
              <a:rPr lang="en-US" dirty="0" smtClean="0">
                <a:solidFill>
                  <a:srgbClr val="002060"/>
                </a:solidFill>
              </a:rPr>
              <a:t>: Cycloaddition leads to a bicyclic system</a:t>
            </a:r>
          </a:p>
          <a:p>
            <a:r>
              <a:rPr lang="en-US" b="1" dirty="0" smtClean="0">
                <a:solidFill>
                  <a:srgbClr val="006600"/>
                </a:solidFill>
              </a:rPr>
              <a:t>Third Step</a:t>
            </a:r>
            <a:r>
              <a:rPr lang="en-US" dirty="0" smtClean="0">
                <a:solidFill>
                  <a:srgbClr val="006600"/>
                </a:solidFill>
              </a:rPr>
              <a:t>: Retro-Diels-Alder reaction affords TPN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Driving Forces: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FF0000"/>
                </a:solidFill>
              </a:rPr>
              <a:t>Entropy:</a:t>
            </a:r>
            <a:r>
              <a:rPr lang="en-US" dirty="0" smtClean="0">
                <a:solidFill>
                  <a:srgbClr val="FF0000"/>
                </a:solidFill>
              </a:rPr>
              <a:t> three reactant molecules are converted into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six </a:t>
            </a:r>
            <a:r>
              <a:rPr lang="en-US" dirty="0">
                <a:solidFill>
                  <a:srgbClr val="FF0000"/>
                </a:solidFill>
              </a:rPr>
              <a:t>product </a:t>
            </a:r>
            <a:r>
              <a:rPr lang="en-US" dirty="0" smtClean="0">
                <a:solidFill>
                  <a:srgbClr val="FF0000"/>
                </a:solidFill>
              </a:rPr>
              <a:t>molecules, three of them are gases (CO, CO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and N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sz="2600" b="1" dirty="0" smtClean="0">
                <a:solidFill>
                  <a:srgbClr val="FF0000"/>
                </a:solidFill>
              </a:rPr>
              <a:t>↑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>
                <a:solidFill>
                  <a:srgbClr val="FF0000"/>
                </a:solidFill>
              </a:rPr>
              <a:t>Enthalpy:</a:t>
            </a:r>
            <a:r>
              <a:rPr lang="en-US" dirty="0" smtClean="0">
                <a:solidFill>
                  <a:srgbClr val="FF0000"/>
                </a:solidFill>
              </a:rPr>
              <a:t> the product is highly conjugated and therefore thermodynamically very </a:t>
            </a:r>
            <a:r>
              <a:rPr lang="en-US" dirty="0" smtClean="0">
                <a:solidFill>
                  <a:srgbClr val="FF0000"/>
                </a:solidFill>
              </a:rPr>
              <a:t>stable.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514600"/>
            <a:ext cx="7480300" cy="1447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3962400" y="2514600"/>
            <a:ext cx="1828800" cy="1295400"/>
          </a:xfrm>
          <a:prstGeom prst="round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858000" y="2624328"/>
            <a:ext cx="1600200" cy="1371600"/>
          </a:xfrm>
          <a:prstGeom prst="round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5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Experimental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554480"/>
            <a:ext cx="4343400" cy="4572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Dissolve TPCP and anthranilic acid in </a:t>
            </a:r>
            <a:r>
              <a:rPr lang="en-US" i="1" dirty="0" smtClean="0"/>
              <a:t>1,2</a:t>
            </a:r>
            <a:r>
              <a:rPr lang="en-US" dirty="0" smtClean="0"/>
              <a:t>-dimethoxyethane in </a:t>
            </a:r>
            <a:r>
              <a:rPr lang="en-US" dirty="0"/>
              <a:t>a 10 mL round </a:t>
            </a:r>
            <a:br>
              <a:rPr lang="en-US" dirty="0"/>
            </a:br>
            <a:r>
              <a:rPr lang="en-US" dirty="0"/>
              <a:t>bottomed </a:t>
            </a:r>
            <a:r>
              <a:rPr lang="en-US" dirty="0" smtClean="0"/>
              <a:t>flask.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2600" dirty="0" smtClean="0"/>
          </a:p>
          <a:p>
            <a:r>
              <a:rPr lang="en-US" dirty="0" smtClean="0"/>
              <a:t>Bring the solution to a gentle boil.</a:t>
            </a:r>
          </a:p>
          <a:p>
            <a:r>
              <a:rPr lang="en-US" dirty="0" smtClean="0"/>
              <a:t>Add a solution of isopentyl nitrite (IPN) in </a:t>
            </a:r>
            <a:r>
              <a:rPr lang="en-US" i="1" dirty="0" smtClean="0"/>
              <a:t>1,2</a:t>
            </a:r>
            <a:r>
              <a:rPr lang="en-US" dirty="0" smtClean="0"/>
              <a:t>-dimethoxyethane drop wise.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554480"/>
            <a:ext cx="4038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</a:t>
            </a: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1,2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-dimethoxyethane used in the reaction?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it advisable to use a 10 mL round-bottomed flask for the reaction?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equipment is needed here?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precautions should be taken here?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observation should the student make here?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can the reaction be troubleshot?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5771" y="5068669"/>
            <a:ext cx="3965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b="1" dirty="0">
                <a:solidFill>
                  <a:srgbClr val="FF0000"/>
                </a:solidFill>
              </a:rPr>
              <a:t>. Heavy </a:t>
            </a:r>
            <a:r>
              <a:rPr lang="en-US" b="1" dirty="0" smtClean="0">
                <a:solidFill>
                  <a:srgbClr val="FF0000"/>
                </a:solidFill>
              </a:rPr>
              <a:t>foaming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due to gas formation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. Color change from </a:t>
            </a:r>
            <a:r>
              <a:rPr lang="en-US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purple</a:t>
            </a:r>
            <a:r>
              <a:rPr lang="en-US" b="1" dirty="0">
                <a:solidFill>
                  <a:srgbClr val="FF0000"/>
                </a:solidFill>
              </a:rPr>
              <a:t> to </a:t>
            </a:r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orange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94184" y="1981200"/>
            <a:ext cx="3578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Because of its higher boiling point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(85  </a:t>
            </a:r>
            <a:r>
              <a:rPr lang="en-US" b="1" baseline="30000" dirty="0" smtClean="0">
                <a:solidFill>
                  <a:srgbClr val="FF0000"/>
                </a:solidFill>
              </a:rPr>
              <a:t>o</a:t>
            </a:r>
            <a:r>
              <a:rPr lang="en-US" b="1" dirty="0" smtClean="0">
                <a:solidFill>
                  <a:srgbClr val="FF0000"/>
                </a:solidFill>
              </a:rPr>
              <a:t>C) and higher polarity.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3246120"/>
            <a:ext cx="3409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Because of the evolution of gases.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4278868"/>
            <a:ext cx="3450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Do not breathe the vapors of IPN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29200" y="5911702"/>
            <a:ext cx="3008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1. Add more isopentyl nitrite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2. Add more anthranilic acid</a:t>
            </a:r>
          </a:p>
        </p:txBody>
      </p:sp>
      <p:pic>
        <p:nvPicPr>
          <p:cNvPr id="2050" name="Picture 2" descr="shaking no smiley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9108" y="4186237"/>
            <a:ext cx="381000" cy="38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91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4480"/>
            <a:ext cx="4038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Reflux the </a:t>
            </a:r>
            <a:r>
              <a:rPr lang="en-US" dirty="0" smtClean="0"/>
              <a:t>reaction mixture </a:t>
            </a:r>
            <a:r>
              <a:rPr lang="en-US" dirty="0"/>
              <a:t>for about </a:t>
            </a:r>
            <a:r>
              <a:rPr lang="en-US" dirty="0" smtClean="0"/>
              <a:t>10 </a:t>
            </a:r>
            <a:r>
              <a:rPr lang="en-US" dirty="0"/>
              <a:t>minutes</a:t>
            </a:r>
          </a:p>
          <a:p>
            <a:r>
              <a:rPr lang="en-US" dirty="0" smtClean="0"/>
              <a:t>Pour the reaction mixture into a mixture of methanol </a:t>
            </a:r>
            <a:r>
              <a:rPr lang="en-US" i="1" dirty="0" smtClean="0"/>
              <a:t>and</a:t>
            </a:r>
            <a:r>
              <a:rPr lang="en-US" dirty="0" smtClean="0"/>
              <a:t> water</a:t>
            </a:r>
          </a:p>
          <a:p>
            <a:endParaRPr lang="en-US" sz="1500" dirty="0" smtClean="0"/>
          </a:p>
          <a:p>
            <a:r>
              <a:rPr lang="en-US" dirty="0" smtClean="0"/>
              <a:t>Isolate the solids using a Büchner funnel and a </a:t>
            </a:r>
            <a:r>
              <a:rPr lang="en-US" i="1" dirty="0" smtClean="0"/>
              <a:t>clean</a:t>
            </a:r>
            <a:r>
              <a:rPr lang="en-US" dirty="0" smtClean="0"/>
              <a:t> filter flask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Recrystallize the crude product from hot isopropanol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4480"/>
            <a:ext cx="4038600" cy="4525963"/>
          </a:xfrm>
        </p:spPr>
        <p:txBody>
          <a:bodyPr>
            <a:normAutofit fontScale="70000" lnSpcReduction="20000"/>
          </a:bodyPr>
          <a:lstStyle/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3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a solvent mixture used here?</a:t>
            </a:r>
          </a:p>
          <a:p>
            <a:endParaRPr lang="en-US" sz="17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a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Büchner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funnel used here despite the small amount?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a clean filter flask used?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observation should the student make here?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6000690"/>
            <a:ext cx="7232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Very slow dissolution and very slow precipitation….PATIENCE!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88903" y="2495490"/>
            <a:ext cx="3740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make the two phases miscible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3276600"/>
            <a:ext cx="36024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The crude precipitates as a fine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powder that often clogs up the |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filter paper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8903" y="4495800"/>
            <a:ext cx="36216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Often times additional product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precipitates in the filter flask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2052" name="Picture 4" descr="Hourglasses graphic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149" y="5391719"/>
            <a:ext cx="685800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20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3898</TotalTime>
  <Words>481</Words>
  <Application>Microsoft Office PowerPoint</Application>
  <PresentationFormat>On-screen Show (4:3)</PresentationFormat>
  <Paragraphs>138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Symbol</vt:lpstr>
      <vt:lpstr>Times New Roman</vt:lpstr>
      <vt:lpstr>Wingdings</vt:lpstr>
      <vt:lpstr>Office Theme</vt:lpstr>
      <vt:lpstr>CS ChemDraw Drawing</vt:lpstr>
      <vt:lpstr>Lecture 6b</vt:lpstr>
      <vt:lpstr>Introduction I</vt:lpstr>
      <vt:lpstr>Introduction II</vt:lpstr>
      <vt:lpstr>Diels-Alder Reaction (Theory I)</vt:lpstr>
      <vt:lpstr>Theory I</vt:lpstr>
      <vt:lpstr>Theory II</vt:lpstr>
      <vt:lpstr>Theory III</vt:lpstr>
      <vt:lpstr>Experimental I</vt:lpstr>
      <vt:lpstr>Experimental II</vt:lpstr>
      <vt:lpstr>Characterization I</vt:lpstr>
      <vt:lpstr>Characterization II</vt:lpstr>
      <vt:lpstr>Characterization III</vt:lpstr>
      <vt:lpstr>Characterization IV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6b</dc:title>
  <dc:creator>bacher</dc:creator>
  <cp:lastModifiedBy>Alf Bacher</cp:lastModifiedBy>
  <cp:revision>141</cp:revision>
  <dcterms:created xsi:type="dcterms:W3CDTF">2010-10-22T21:25:00Z</dcterms:created>
  <dcterms:modified xsi:type="dcterms:W3CDTF">2016-04-21T20:25:07Z</dcterms:modified>
</cp:coreProperties>
</file>