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8" r:id="rId5"/>
    <p:sldId id="259" r:id="rId6"/>
    <p:sldId id="260" r:id="rId7"/>
    <p:sldId id="261" r:id="rId8"/>
    <p:sldId id="262" r:id="rId9"/>
    <p:sldId id="263" r:id="rId10"/>
    <p:sldId id="264" r:id="rId11"/>
    <p:sldId id="265"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80"/>
    <a:srgbClr val="CC00CC"/>
    <a:srgbClr val="FF00FF"/>
    <a:srgbClr val="660066"/>
    <a:srgbClr val="66CCFF"/>
    <a:srgbClr val="66FFFF"/>
    <a:srgbClr val="008000"/>
    <a:srgbClr val="CC6600"/>
    <a:srgbClr val="6633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44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emf"/><Relationship Id="rId1" Type="http://schemas.openxmlformats.org/officeDocument/2006/relationships/image" Target="../media/image23.e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image" Target="../media/image2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C6ABE3-8B0D-499C-9EA5-905E5B22C633}" type="datetimeFigureOut">
              <a:rPr lang="en-US" smtClean="0"/>
              <a:t>4/21/2016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29599-52DA-42E7-AE94-055B3FE6C22B}" type="slidenum">
              <a:rPr lang="en-US" smtClean="0"/>
              <a:t>‹#›</a:t>
            </a:fld>
            <a:endParaRPr lang="en-US"/>
          </a:p>
        </p:txBody>
      </p:sp>
    </p:spTree>
    <p:extLst>
      <p:ext uri="{BB962C8B-B14F-4D97-AF65-F5344CB8AC3E}">
        <p14:creationId xmlns:p14="http://schemas.microsoft.com/office/powerpoint/2010/main" val="2398825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C6ABE3-8B0D-499C-9EA5-905E5B22C633}" type="datetimeFigureOut">
              <a:rPr lang="en-US" smtClean="0"/>
              <a:t>4/21/2016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29599-52DA-42E7-AE94-055B3FE6C22B}" type="slidenum">
              <a:rPr lang="en-US" smtClean="0"/>
              <a:t>‹#›</a:t>
            </a:fld>
            <a:endParaRPr lang="en-US"/>
          </a:p>
        </p:txBody>
      </p:sp>
    </p:spTree>
    <p:extLst>
      <p:ext uri="{BB962C8B-B14F-4D97-AF65-F5344CB8AC3E}">
        <p14:creationId xmlns:p14="http://schemas.microsoft.com/office/powerpoint/2010/main" val="1361084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C6ABE3-8B0D-499C-9EA5-905E5B22C633}" type="datetimeFigureOut">
              <a:rPr lang="en-US" smtClean="0"/>
              <a:t>4/21/2016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29599-52DA-42E7-AE94-055B3FE6C22B}" type="slidenum">
              <a:rPr lang="en-US" smtClean="0"/>
              <a:t>‹#›</a:t>
            </a:fld>
            <a:endParaRPr lang="en-US"/>
          </a:p>
        </p:txBody>
      </p:sp>
    </p:spTree>
    <p:extLst>
      <p:ext uri="{BB962C8B-B14F-4D97-AF65-F5344CB8AC3E}">
        <p14:creationId xmlns:p14="http://schemas.microsoft.com/office/powerpoint/2010/main" val="480818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C6ABE3-8B0D-499C-9EA5-905E5B22C633}" type="datetimeFigureOut">
              <a:rPr lang="en-US" smtClean="0"/>
              <a:t>4/21/2016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29599-52DA-42E7-AE94-055B3FE6C22B}" type="slidenum">
              <a:rPr lang="en-US" smtClean="0"/>
              <a:t>‹#›</a:t>
            </a:fld>
            <a:endParaRPr lang="en-US"/>
          </a:p>
        </p:txBody>
      </p:sp>
    </p:spTree>
    <p:extLst>
      <p:ext uri="{BB962C8B-B14F-4D97-AF65-F5344CB8AC3E}">
        <p14:creationId xmlns:p14="http://schemas.microsoft.com/office/powerpoint/2010/main" val="907856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C6ABE3-8B0D-499C-9EA5-905E5B22C633}" type="datetimeFigureOut">
              <a:rPr lang="en-US" smtClean="0"/>
              <a:t>4/21/2016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629599-52DA-42E7-AE94-055B3FE6C22B}" type="slidenum">
              <a:rPr lang="en-US" smtClean="0"/>
              <a:t>‹#›</a:t>
            </a:fld>
            <a:endParaRPr lang="en-US"/>
          </a:p>
        </p:txBody>
      </p:sp>
    </p:spTree>
    <p:extLst>
      <p:ext uri="{BB962C8B-B14F-4D97-AF65-F5344CB8AC3E}">
        <p14:creationId xmlns:p14="http://schemas.microsoft.com/office/powerpoint/2010/main" val="548786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C6ABE3-8B0D-499C-9EA5-905E5B22C633}" type="datetimeFigureOut">
              <a:rPr lang="en-US" smtClean="0"/>
              <a:t>4/21/2016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629599-52DA-42E7-AE94-055B3FE6C22B}" type="slidenum">
              <a:rPr lang="en-US" smtClean="0"/>
              <a:t>‹#›</a:t>
            </a:fld>
            <a:endParaRPr lang="en-US"/>
          </a:p>
        </p:txBody>
      </p:sp>
    </p:spTree>
    <p:extLst>
      <p:ext uri="{BB962C8B-B14F-4D97-AF65-F5344CB8AC3E}">
        <p14:creationId xmlns:p14="http://schemas.microsoft.com/office/powerpoint/2010/main" val="2453964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6C6ABE3-8B0D-499C-9EA5-905E5B22C633}" type="datetimeFigureOut">
              <a:rPr lang="en-US" smtClean="0"/>
              <a:t>4/21/2016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629599-52DA-42E7-AE94-055B3FE6C22B}" type="slidenum">
              <a:rPr lang="en-US" smtClean="0"/>
              <a:t>‹#›</a:t>
            </a:fld>
            <a:endParaRPr lang="en-US"/>
          </a:p>
        </p:txBody>
      </p:sp>
    </p:spTree>
    <p:extLst>
      <p:ext uri="{BB962C8B-B14F-4D97-AF65-F5344CB8AC3E}">
        <p14:creationId xmlns:p14="http://schemas.microsoft.com/office/powerpoint/2010/main" val="1343223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C6ABE3-8B0D-499C-9EA5-905E5B22C633}" type="datetimeFigureOut">
              <a:rPr lang="en-US" smtClean="0"/>
              <a:t>4/21/2016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629599-52DA-42E7-AE94-055B3FE6C22B}" type="slidenum">
              <a:rPr lang="en-US" smtClean="0"/>
              <a:t>‹#›</a:t>
            </a:fld>
            <a:endParaRPr lang="en-US"/>
          </a:p>
        </p:txBody>
      </p:sp>
    </p:spTree>
    <p:extLst>
      <p:ext uri="{BB962C8B-B14F-4D97-AF65-F5344CB8AC3E}">
        <p14:creationId xmlns:p14="http://schemas.microsoft.com/office/powerpoint/2010/main" val="1433796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C6ABE3-8B0D-499C-9EA5-905E5B22C633}" type="datetimeFigureOut">
              <a:rPr lang="en-US" smtClean="0"/>
              <a:t>4/21/2016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629599-52DA-42E7-AE94-055B3FE6C22B}" type="slidenum">
              <a:rPr lang="en-US" smtClean="0"/>
              <a:t>‹#›</a:t>
            </a:fld>
            <a:endParaRPr lang="en-US"/>
          </a:p>
        </p:txBody>
      </p:sp>
    </p:spTree>
    <p:extLst>
      <p:ext uri="{BB962C8B-B14F-4D97-AF65-F5344CB8AC3E}">
        <p14:creationId xmlns:p14="http://schemas.microsoft.com/office/powerpoint/2010/main" val="3963578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C6ABE3-8B0D-499C-9EA5-905E5B22C633}" type="datetimeFigureOut">
              <a:rPr lang="en-US" smtClean="0"/>
              <a:t>4/21/2016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629599-52DA-42E7-AE94-055B3FE6C22B}" type="slidenum">
              <a:rPr lang="en-US" smtClean="0"/>
              <a:t>‹#›</a:t>
            </a:fld>
            <a:endParaRPr lang="en-US"/>
          </a:p>
        </p:txBody>
      </p:sp>
    </p:spTree>
    <p:extLst>
      <p:ext uri="{BB962C8B-B14F-4D97-AF65-F5344CB8AC3E}">
        <p14:creationId xmlns:p14="http://schemas.microsoft.com/office/powerpoint/2010/main" val="1777114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C6ABE3-8B0D-499C-9EA5-905E5B22C633}" type="datetimeFigureOut">
              <a:rPr lang="en-US" smtClean="0"/>
              <a:t>4/21/2016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629599-52DA-42E7-AE94-055B3FE6C22B}" type="slidenum">
              <a:rPr lang="en-US" smtClean="0"/>
              <a:t>‹#›</a:t>
            </a:fld>
            <a:endParaRPr lang="en-US"/>
          </a:p>
        </p:txBody>
      </p:sp>
    </p:spTree>
    <p:extLst>
      <p:ext uri="{BB962C8B-B14F-4D97-AF65-F5344CB8AC3E}">
        <p14:creationId xmlns:p14="http://schemas.microsoft.com/office/powerpoint/2010/main" val="1373840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CC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C6ABE3-8B0D-499C-9EA5-905E5B22C633}" type="datetimeFigureOut">
              <a:rPr lang="en-US" smtClean="0"/>
              <a:t>4/21/2016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629599-52DA-42E7-AE94-055B3FE6C22B}" type="slidenum">
              <a:rPr lang="en-US" smtClean="0"/>
              <a:t>‹#›</a:t>
            </a:fld>
            <a:endParaRPr lang="en-US"/>
          </a:p>
        </p:txBody>
      </p:sp>
    </p:spTree>
    <p:extLst>
      <p:ext uri="{BB962C8B-B14F-4D97-AF65-F5344CB8AC3E}">
        <p14:creationId xmlns:p14="http://schemas.microsoft.com/office/powerpoint/2010/main" val="18314786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22.wmf"/><Relationship Id="rId5" Type="http://schemas.openxmlformats.org/officeDocument/2006/relationships/oleObject" Target="../embeddings/oleObject9.bin"/><Relationship Id="rId4" Type="http://schemas.openxmlformats.org/officeDocument/2006/relationships/image" Target="../media/image21.emf"/></Relationships>
</file>

<file path=ppt/slides/_rels/slide12.xml.rels><?xml version="1.0" encoding="UTF-8" standalone="yes"?>
<Relationships xmlns="http://schemas.openxmlformats.org/package/2006/relationships"><Relationship Id="rId8" Type="http://schemas.openxmlformats.org/officeDocument/2006/relationships/image" Target="../media/image25.emf"/><Relationship Id="rId3" Type="http://schemas.openxmlformats.org/officeDocument/2006/relationships/oleObject" Target="../embeddings/oleObject10.bin"/><Relationship Id="rId7"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24.emf"/><Relationship Id="rId5" Type="http://schemas.openxmlformats.org/officeDocument/2006/relationships/oleObject" Target="../embeddings/oleObject11.bin"/><Relationship Id="rId4" Type="http://schemas.openxmlformats.org/officeDocument/2006/relationships/image" Target="../media/image23.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27.emf"/><Relationship Id="rId5" Type="http://schemas.openxmlformats.org/officeDocument/2006/relationships/oleObject" Target="../embeddings/oleObject14.bin"/><Relationship Id="rId4" Type="http://schemas.openxmlformats.org/officeDocument/2006/relationships/image" Target="../media/image26.emf"/></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image" Target="../media/image7.jpeg"/><Relationship Id="rId7" Type="http://schemas.openxmlformats.org/officeDocument/2006/relationships/image" Target="../media/image4.emf"/><Relationship Id="rId12" Type="http://schemas.openxmlformats.org/officeDocument/2006/relationships/image" Target="../media/image10.jpe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1.bin"/><Relationship Id="rId11" Type="http://schemas.openxmlformats.org/officeDocument/2006/relationships/image" Target="../media/image6.emf"/><Relationship Id="rId5" Type="http://schemas.openxmlformats.org/officeDocument/2006/relationships/image" Target="../media/image9.png"/><Relationship Id="rId10" Type="http://schemas.openxmlformats.org/officeDocument/2006/relationships/oleObject" Target="../embeddings/oleObject3.bin"/><Relationship Id="rId4" Type="http://schemas.openxmlformats.org/officeDocument/2006/relationships/image" Target="../media/image8.png"/><Relationship Id="rId9" Type="http://schemas.openxmlformats.org/officeDocument/2006/relationships/image" Target="../media/image5.emf"/></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oleObject" Target="../embeddings/oleObject4.bin"/><Relationship Id="rId7" Type="http://schemas.microsoft.com/office/2007/relationships/hdphoto" Target="../media/hdphoto1.wdp"/><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3.png"/><Relationship Id="rId5" Type="http://schemas.openxmlformats.org/officeDocument/2006/relationships/hyperlink" Target="http://en.wikipedia.org/wiki/File:Cellulose_Sessel.svg" TargetMode="External"/><Relationship Id="rId4" Type="http://schemas.openxmlformats.org/officeDocument/2006/relationships/image" Target="../media/image11.wmf"/><Relationship Id="rId9" Type="http://schemas.openxmlformats.org/officeDocument/2006/relationships/image" Target="../media/image12.emf"/></Relationships>
</file>

<file path=ppt/slides/_rels/slide6.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5.emf"/><Relationship Id="rId5" Type="http://schemas.openxmlformats.org/officeDocument/2006/relationships/oleObject" Target="../embeddings/oleObject6.bin"/><Relationship Id="rId4" Type="http://schemas.openxmlformats.org/officeDocument/2006/relationships/image" Target="../media/image17.png"/></Relationships>
</file>

<file path=ppt/slides/_rels/slide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9.emf"/><Relationship Id="rId4" Type="http://schemas.openxmlformats.org/officeDocument/2006/relationships/oleObject" Target="../embeddings/oleObject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dirty="0" smtClean="0">
                <a:solidFill>
                  <a:schemeClr val="tx1"/>
                </a:solidFill>
              </a:rPr>
              <a:t>Lecture 6a</a:t>
            </a:r>
            <a:endParaRPr lang="en-US" b="1" i="1" dirty="0">
              <a:solidFill>
                <a:schemeClr val="tx1"/>
              </a:solidFill>
            </a:endParaRPr>
          </a:p>
        </p:txBody>
      </p:sp>
      <p:sp>
        <p:nvSpPr>
          <p:cNvPr id="3" name="Subtitle 2"/>
          <p:cNvSpPr>
            <a:spLocks noGrp="1" noChangeAspect="1"/>
          </p:cNvSpPr>
          <p:nvPr>
            <p:ph type="subTitle" idx="1"/>
          </p:nvPr>
        </p:nvSpPr>
        <p:spPr>
          <a:xfrm>
            <a:off x="1219200" y="3700037"/>
            <a:ext cx="6644640" cy="948163"/>
          </a:xfrm>
          <a:noFill/>
        </p:spPr>
        <p:txBody>
          <a:bodyPr>
            <a:prstTxWarp prst="textWave4">
              <a:avLst/>
            </a:prstTxWarp>
          </a:bodyPr>
          <a:lstStyle/>
          <a:p>
            <a:r>
              <a:rPr lang="en-US" sz="3600" b="1" i="1" dirty="0" smtClean="0">
                <a:solidFill>
                  <a:srgbClr val="002060"/>
                </a:solidFill>
              </a:rPr>
              <a:t>T</a:t>
            </a:r>
            <a:r>
              <a:rPr lang="en-US" sz="3600" b="1" i="1" dirty="0" smtClean="0">
                <a:solidFill>
                  <a:srgbClr val="0070C0"/>
                </a:solidFill>
              </a:rPr>
              <a:t>h</a:t>
            </a:r>
            <a:r>
              <a:rPr lang="en-US" sz="3600" b="1" i="1" dirty="0" smtClean="0">
                <a:solidFill>
                  <a:srgbClr val="00B0F0"/>
                </a:solidFill>
              </a:rPr>
              <a:t>i</a:t>
            </a:r>
            <a:r>
              <a:rPr lang="en-US" sz="3600" b="1" i="1" dirty="0" smtClean="0">
                <a:solidFill>
                  <a:srgbClr val="6699FF"/>
                </a:solidFill>
              </a:rPr>
              <a:t>n</a:t>
            </a:r>
            <a:r>
              <a:rPr lang="en-US" sz="3600" b="1" i="1" dirty="0" smtClean="0">
                <a:solidFill>
                  <a:srgbClr val="0070C0"/>
                </a:solidFill>
              </a:rPr>
              <a:t> </a:t>
            </a:r>
            <a:r>
              <a:rPr lang="en-US" sz="3600" b="1" i="1" dirty="0" smtClean="0">
                <a:solidFill>
                  <a:srgbClr val="003300"/>
                </a:solidFill>
              </a:rPr>
              <a:t>L</a:t>
            </a:r>
            <a:r>
              <a:rPr lang="en-US" sz="3600" b="1" i="1" dirty="0" smtClean="0">
                <a:solidFill>
                  <a:srgbClr val="006600"/>
                </a:solidFill>
              </a:rPr>
              <a:t>a</a:t>
            </a:r>
            <a:r>
              <a:rPr lang="en-US" sz="3600" b="1" i="1" dirty="0" smtClean="0">
                <a:solidFill>
                  <a:srgbClr val="008000"/>
                </a:solidFill>
              </a:rPr>
              <a:t>y</a:t>
            </a:r>
            <a:r>
              <a:rPr lang="en-US" sz="3600" b="1" i="1" dirty="0" smtClean="0">
                <a:solidFill>
                  <a:srgbClr val="009900"/>
                </a:solidFill>
              </a:rPr>
              <a:t>e</a:t>
            </a:r>
            <a:r>
              <a:rPr lang="en-US" sz="3600" b="1" i="1" dirty="0" smtClean="0">
                <a:solidFill>
                  <a:srgbClr val="33CC33"/>
                </a:solidFill>
              </a:rPr>
              <a:t>r</a:t>
            </a:r>
            <a:r>
              <a:rPr lang="en-US" sz="3600" b="1" i="1" dirty="0" smtClean="0">
                <a:solidFill>
                  <a:srgbClr val="0070C0"/>
                </a:solidFill>
              </a:rPr>
              <a:t> </a:t>
            </a:r>
            <a:r>
              <a:rPr lang="en-US" sz="3600" b="1" i="1" dirty="0" smtClean="0">
                <a:solidFill>
                  <a:srgbClr val="A50021"/>
                </a:solidFill>
              </a:rPr>
              <a:t>C</a:t>
            </a:r>
            <a:r>
              <a:rPr lang="en-US" sz="3600" b="1" i="1" dirty="0" smtClean="0">
                <a:solidFill>
                  <a:srgbClr val="C00000"/>
                </a:solidFill>
              </a:rPr>
              <a:t>h</a:t>
            </a:r>
            <a:r>
              <a:rPr lang="en-US" sz="3600" b="1" i="1" dirty="0" smtClean="0">
                <a:solidFill>
                  <a:srgbClr val="CC0000"/>
                </a:solidFill>
              </a:rPr>
              <a:t>r</a:t>
            </a:r>
            <a:r>
              <a:rPr lang="en-US" sz="3600" b="1" i="1" dirty="0" smtClean="0">
                <a:solidFill>
                  <a:srgbClr val="FF0000"/>
                </a:solidFill>
              </a:rPr>
              <a:t>o</a:t>
            </a:r>
            <a:r>
              <a:rPr lang="en-US" sz="3600" b="1" i="1" dirty="0" smtClean="0">
                <a:solidFill>
                  <a:srgbClr val="FF3300"/>
                </a:solidFill>
              </a:rPr>
              <a:t>m</a:t>
            </a:r>
            <a:r>
              <a:rPr lang="en-US" sz="3600" b="1" i="1" dirty="0" smtClean="0">
                <a:solidFill>
                  <a:srgbClr val="FF6600"/>
                </a:solidFill>
              </a:rPr>
              <a:t>a</a:t>
            </a:r>
            <a:r>
              <a:rPr lang="en-US" sz="3600" b="1" i="1" dirty="0" smtClean="0">
                <a:solidFill>
                  <a:srgbClr val="FF9933"/>
                </a:solidFill>
              </a:rPr>
              <a:t>t</a:t>
            </a:r>
            <a:r>
              <a:rPr lang="en-US" sz="3600" b="1" i="1" dirty="0" smtClean="0">
                <a:solidFill>
                  <a:srgbClr val="FFCC00"/>
                </a:solidFill>
              </a:rPr>
              <a:t>o</a:t>
            </a:r>
            <a:r>
              <a:rPr lang="en-US" sz="3600" b="1" i="1" dirty="0" smtClean="0">
                <a:solidFill>
                  <a:srgbClr val="FFFF00"/>
                </a:solidFill>
              </a:rPr>
              <a:t>g</a:t>
            </a:r>
            <a:r>
              <a:rPr lang="en-US" sz="3600" b="1" i="1" dirty="0" smtClean="0">
                <a:solidFill>
                  <a:srgbClr val="FFFF66"/>
                </a:solidFill>
              </a:rPr>
              <a:t>r</a:t>
            </a:r>
            <a:r>
              <a:rPr lang="en-US" sz="3600" b="1" i="1" dirty="0" smtClean="0">
                <a:solidFill>
                  <a:srgbClr val="FFFF99"/>
                </a:solidFill>
              </a:rPr>
              <a:t>a</a:t>
            </a:r>
            <a:r>
              <a:rPr lang="en-US" sz="3600" b="1" i="1" dirty="0" smtClean="0">
                <a:solidFill>
                  <a:srgbClr val="FFFFCC"/>
                </a:solidFill>
              </a:rPr>
              <a:t>p</a:t>
            </a:r>
            <a:r>
              <a:rPr lang="en-US" sz="3600" b="1" i="1" dirty="0" smtClean="0">
                <a:solidFill>
                  <a:schemeClr val="accent3">
                    <a:lumMod val="20000"/>
                    <a:lumOff val="80000"/>
                  </a:schemeClr>
                </a:solidFill>
              </a:rPr>
              <a:t>h</a:t>
            </a:r>
            <a:r>
              <a:rPr lang="en-US" sz="3600" b="1" i="1" dirty="0" smtClean="0">
                <a:solidFill>
                  <a:schemeClr val="bg1"/>
                </a:solidFill>
              </a:rPr>
              <a:t>y</a:t>
            </a:r>
            <a:endParaRPr lang="en-US" sz="3600" b="1" i="1" dirty="0">
              <a:solidFill>
                <a:schemeClr val="bg1"/>
              </a:solidFill>
            </a:endParaRPr>
          </a:p>
        </p:txBody>
      </p:sp>
    </p:spTree>
    <p:extLst>
      <p:ext uri="{BB962C8B-B14F-4D97-AF65-F5344CB8AC3E}">
        <p14:creationId xmlns:p14="http://schemas.microsoft.com/office/powerpoint/2010/main" val="4036692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Experimental </a:t>
            </a:r>
            <a:r>
              <a:rPr lang="en-US" dirty="0" smtClean="0">
                <a:solidFill>
                  <a:srgbClr val="002060"/>
                </a:solidFill>
              </a:rPr>
              <a:t>IV</a:t>
            </a:r>
            <a:endParaRPr lang="en-US" dirty="0"/>
          </a:p>
        </p:txBody>
      </p:sp>
      <p:sp>
        <p:nvSpPr>
          <p:cNvPr id="2" name="Content Placeholder 1"/>
          <p:cNvSpPr>
            <a:spLocks noGrp="1"/>
          </p:cNvSpPr>
          <p:nvPr>
            <p:ph idx="1"/>
          </p:nvPr>
        </p:nvSpPr>
        <p:spPr>
          <a:xfrm>
            <a:off x="457200" y="1524000"/>
            <a:ext cx="8229600" cy="4953000"/>
          </a:xfrm>
        </p:spPr>
        <p:txBody>
          <a:bodyPr>
            <a:normAutofit fontScale="70000" lnSpcReduction="20000"/>
          </a:bodyPr>
          <a:lstStyle/>
          <a:p>
            <a:r>
              <a:rPr lang="en-US" sz="3100" b="1" dirty="0" smtClean="0">
                <a:solidFill>
                  <a:srgbClr val="0070C0"/>
                </a:solidFill>
              </a:rPr>
              <a:t>Visualization</a:t>
            </a:r>
            <a:r>
              <a:rPr lang="en-US" sz="3100" dirty="0" smtClean="0"/>
              <a:t> (for more reagents see </a:t>
            </a:r>
            <a:r>
              <a:rPr lang="en-US" sz="3100" i="1" dirty="0" smtClean="0"/>
              <a:t>SKR 326</a:t>
            </a:r>
            <a:r>
              <a:rPr lang="en-US" sz="3100" dirty="0" smtClean="0"/>
              <a:t>):</a:t>
            </a:r>
            <a:endParaRPr lang="en-US" sz="3100" dirty="0" smtClean="0"/>
          </a:p>
          <a:p>
            <a:pPr lvl="1">
              <a:buFont typeface="Arial" panose="020B0604020202020204" pitchFamily="34" charset="0"/>
              <a:buChar char="•"/>
            </a:pPr>
            <a:r>
              <a:rPr lang="en-US" sz="2600" b="1" dirty="0" smtClean="0">
                <a:solidFill>
                  <a:srgbClr val="FF0000"/>
                </a:solidFill>
              </a:rPr>
              <a:t>First, the plate has to be dried </a:t>
            </a:r>
            <a:r>
              <a:rPr lang="en-US" sz="2600" b="1" dirty="0" smtClean="0">
                <a:solidFill>
                  <a:srgbClr val="FF0000"/>
                </a:solidFill>
              </a:rPr>
              <a:t>thoroughly.  </a:t>
            </a:r>
            <a:endParaRPr lang="en-US" sz="2600" b="1" dirty="0" smtClean="0">
              <a:solidFill>
                <a:srgbClr val="FF0000"/>
              </a:solidFill>
            </a:endParaRPr>
          </a:p>
          <a:p>
            <a:pPr lvl="1">
              <a:buFont typeface="Arial" panose="020B0604020202020204" pitchFamily="34" charset="0"/>
              <a:buChar char="•"/>
            </a:pPr>
            <a:r>
              <a:rPr lang="en-US" sz="2600" b="1" i="1" dirty="0" smtClean="0">
                <a:solidFill>
                  <a:srgbClr val="660066"/>
                </a:solidFill>
              </a:rPr>
              <a:t>UV light</a:t>
            </a:r>
            <a:r>
              <a:rPr lang="en-US" sz="2600" b="1" dirty="0" smtClean="0">
                <a:solidFill>
                  <a:srgbClr val="660066"/>
                </a:solidFill>
              </a:rPr>
              <a:t>: </a:t>
            </a:r>
            <a:r>
              <a:rPr lang="en-US" sz="2600" dirty="0" smtClean="0">
                <a:solidFill>
                  <a:srgbClr val="660066"/>
                </a:solidFill>
              </a:rPr>
              <a:t>It is only useful if the compounds are UV active and the stationary phase contains a fluorescent </a:t>
            </a:r>
            <a:r>
              <a:rPr lang="en-US" sz="2600" dirty="0" smtClean="0">
                <a:solidFill>
                  <a:srgbClr val="660066"/>
                </a:solidFill>
              </a:rPr>
              <a:t>indicator.</a:t>
            </a:r>
            <a:endParaRPr lang="en-US" sz="2600" dirty="0" smtClean="0">
              <a:solidFill>
                <a:srgbClr val="660066"/>
              </a:solidFill>
            </a:endParaRPr>
          </a:p>
          <a:p>
            <a:pPr lvl="1">
              <a:buFont typeface="Arial" panose="020B0604020202020204" pitchFamily="34" charset="0"/>
              <a:buChar char="•"/>
            </a:pPr>
            <a:r>
              <a:rPr lang="en-US" sz="2600" b="1" i="1" dirty="0" smtClean="0">
                <a:solidFill>
                  <a:srgbClr val="660066"/>
                </a:solidFill>
              </a:rPr>
              <a:t>Iodine</a:t>
            </a:r>
            <a:r>
              <a:rPr lang="en-US" sz="2600" b="1" dirty="0" smtClean="0">
                <a:solidFill>
                  <a:srgbClr val="660066"/>
                </a:solidFill>
              </a:rPr>
              <a:t>:</a:t>
            </a:r>
            <a:r>
              <a:rPr lang="en-US" sz="2600" dirty="0" smtClean="0">
                <a:solidFill>
                  <a:srgbClr val="660066"/>
                </a:solidFill>
              </a:rPr>
              <a:t> It is used for unsaturated and aromatic compounds (brown stain, not permanent</a:t>
            </a:r>
            <a:r>
              <a:rPr lang="en-US" sz="2600" dirty="0" smtClean="0">
                <a:solidFill>
                  <a:srgbClr val="660066"/>
                </a:solidFill>
              </a:rPr>
              <a:t>).</a:t>
            </a:r>
            <a:endParaRPr lang="en-US" sz="2600" dirty="0" smtClean="0">
              <a:solidFill>
                <a:srgbClr val="660066"/>
              </a:solidFill>
            </a:endParaRPr>
          </a:p>
          <a:p>
            <a:pPr lvl="1">
              <a:buFont typeface="Arial" panose="020B0604020202020204" pitchFamily="34" charset="0"/>
              <a:buChar char="•"/>
            </a:pPr>
            <a:r>
              <a:rPr lang="en-US" sz="2600" b="1" i="1" dirty="0" err="1" smtClean="0">
                <a:solidFill>
                  <a:srgbClr val="660066"/>
                </a:solidFill>
              </a:rPr>
              <a:t>Permangante</a:t>
            </a:r>
            <a:r>
              <a:rPr lang="en-US" sz="2600" b="1" i="1" dirty="0" smtClean="0">
                <a:solidFill>
                  <a:srgbClr val="660066"/>
                </a:solidFill>
              </a:rPr>
              <a:t>: </a:t>
            </a:r>
            <a:r>
              <a:rPr lang="en-US" sz="2600" dirty="0" smtClean="0">
                <a:solidFill>
                  <a:srgbClr val="660066"/>
                </a:solidFill>
              </a:rPr>
              <a:t>It is used for compounds that can be oxidized easily (mostly yellow on purple</a:t>
            </a:r>
            <a:r>
              <a:rPr lang="en-US" sz="2600" dirty="0" smtClean="0">
                <a:solidFill>
                  <a:srgbClr val="660066"/>
                </a:solidFill>
              </a:rPr>
              <a:t>).</a:t>
            </a:r>
            <a:endParaRPr lang="en-US" sz="2600" dirty="0" smtClean="0">
              <a:solidFill>
                <a:srgbClr val="660066"/>
              </a:solidFill>
            </a:endParaRPr>
          </a:p>
          <a:p>
            <a:pPr lvl="1">
              <a:buFont typeface="Arial" panose="020B0604020202020204" pitchFamily="34" charset="0"/>
              <a:buChar char="•"/>
            </a:pPr>
            <a:r>
              <a:rPr lang="en-US" sz="2600" b="1" i="1" dirty="0" smtClean="0">
                <a:solidFill>
                  <a:srgbClr val="660066"/>
                </a:solidFill>
              </a:rPr>
              <a:t>Vanillin</a:t>
            </a:r>
            <a:r>
              <a:rPr lang="en-US" sz="2600" b="1" dirty="0" smtClean="0">
                <a:solidFill>
                  <a:srgbClr val="660066"/>
                </a:solidFill>
              </a:rPr>
              <a:t>:</a:t>
            </a:r>
            <a:r>
              <a:rPr lang="en-US" sz="2600" dirty="0" smtClean="0">
                <a:solidFill>
                  <a:srgbClr val="660066"/>
                </a:solidFill>
              </a:rPr>
              <a:t> It works well for hydroxyl and carbonyl compounds (appear in different colors depending on the compound</a:t>
            </a:r>
            <a:r>
              <a:rPr lang="en-US" sz="2600" dirty="0" smtClean="0">
                <a:solidFill>
                  <a:srgbClr val="660066"/>
                </a:solidFill>
              </a:rPr>
              <a:t>).</a:t>
            </a:r>
            <a:endParaRPr lang="en-US" sz="2600" dirty="0" smtClean="0">
              <a:solidFill>
                <a:srgbClr val="660066"/>
              </a:solidFill>
            </a:endParaRPr>
          </a:p>
          <a:p>
            <a:pPr lvl="1">
              <a:buFont typeface="Arial" panose="020B0604020202020204" pitchFamily="34" charset="0"/>
              <a:buChar char="•"/>
            </a:pPr>
            <a:r>
              <a:rPr lang="en-US" sz="2600" b="1" i="1" dirty="0" smtClean="0">
                <a:solidFill>
                  <a:srgbClr val="660066"/>
                </a:solidFill>
              </a:rPr>
              <a:t>Ceric staining (CAM)</a:t>
            </a:r>
            <a:r>
              <a:rPr lang="en-US" sz="2600" b="1" dirty="0" smtClean="0">
                <a:solidFill>
                  <a:srgbClr val="660066"/>
                </a:solidFill>
              </a:rPr>
              <a:t>: </a:t>
            </a:r>
            <a:r>
              <a:rPr lang="en-US" sz="2600" dirty="0" smtClean="0">
                <a:solidFill>
                  <a:srgbClr val="660066"/>
                </a:solidFill>
              </a:rPr>
              <a:t>It is good general stain but particularly sensitive </a:t>
            </a:r>
            <a:br>
              <a:rPr lang="en-US" sz="2600" dirty="0" smtClean="0">
                <a:solidFill>
                  <a:srgbClr val="660066"/>
                </a:solidFill>
              </a:rPr>
            </a:br>
            <a:r>
              <a:rPr lang="en-US" sz="2600" dirty="0" smtClean="0">
                <a:solidFill>
                  <a:srgbClr val="660066"/>
                </a:solidFill>
              </a:rPr>
              <a:t>for hydroxyl, carbonyl, epoxides (dark blue upon heating</a:t>
            </a:r>
            <a:r>
              <a:rPr lang="en-US" sz="2600" dirty="0" smtClean="0">
                <a:solidFill>
                  <a:srgbClr val="660066"/>
                </a:solidFill>
              </a:rPr>
              <a:t>).</a:t>
            </a:r>
            <a:endParaRPr lang="en-US" sz="2600" dirty="0" smtClean="0">
              <a:solidFill>
                <a:srgbClr val="660066"/>
              </a:solidFill>
            </a:endParaRPr>
          </a:p>
          <a:p>
            <a:pPr lvl="1">
              <a:buFont typeface="Arial" panose="020B0604020202020204" pitchFamily="34" charset="0"/>
              <a:buChar char="•"/>
            </a:pPr>
            <a:r>
              <a:rPr lang="en-US" sz="2600" b="1" i="1" dirty="0" err="1" smtClean="0">
                <a:solidFill>
                  <a:srgbClr val="660066"/>
                </a:solidFill>
              </a:rPr>
              <a:t>Ninhydrin</a:t>
            </a:r>
            <a:r>
              <a:rPr lang="en-US" sz="2600" b="1" dirty="0" smtClean="0">
                <a:solidFill>
                  <a:srgbClr val="660066"/>
                </a:solidFill>
              </a:rPr>
              <a:t>: </a:t>
            </a:r>
            <a:r>
              <a:rPr lang="en-US" sz="2600" dirty="0" smtClean="0">
                <a:solidFill>
                  <a:srgbClr val="660066"/>
                </a:solidFill>
              </a:rPr>
              <a:t>It is used for amino acids, amines (often pink or purple</a:t>
            </a:r>
            <a:r>
              <a:rPr lang="en-US" sz="2600" dirty="0" smtClean="0">
                <a:solidFill>
                  <a:srgbClr val="660066"/>
                </a:solidFill>
              </a:rPr>
              <a:t>).</a:t>
            </a:r>
            <a:endParaRPr lang="en-US" sz="2600" dirty="0" smtClean="0">
              <a:solidFill>
                <a:srgbClr val="660066"/>
              </a:solidFill>
            </a:endParaRPr>
          </a:p>
          <a:p>
            <a:pPr lvl="1">
              <a:buFont typeface="Arial" panose="020B0604020202020204" pitchFamily="34" charset="0"/>
              <a:buChar char="•"/>
            </a:pPr>
            <a:r>
              <a:rPr lang="en-US" sz="2600" b="1" i="1" dirty="0" err="1" smtClean="0">
                <a:solidFill>
                  <a:srgbClr val="660066"/>
                </a:solidFill>
              </a:rPr>
              <a:t>Bromocresol</a:t>
            </a:r>
            <a:r>
              <a:rPr lang="en-US" sz="2600" b="1" i="1" dirty="0" smtClean="0">
                <a:solidFill>
                  <a:srgbClr val="660066"/>
                </a:solidFill>
              </a:rPr>
              <a:t> green</a:t>
            </a:r>
            <a:r>
              <a:rPr lang="en-US" sz="2600" dirty="0" smtClean="0">
                <a:solidFill>
                  <a:srgbClr val="660066"/>
                </a:solidFill>
              </a:rPr>
              <a:t>: It is mainly used to detect carboxylic </a:t>
            </a:r>
            <a:r>
              <a:rPr lang="en-US" sz="2600" dirty="0" smtClean="0">
                <a:solidFill>
                  <a:srgbClr val="660066"/>
                </a:solidFill>
              </a:rPr>
              <a:t>acids.</a:t>
            </a:r>
            <a:endParaRPr lang="en-US" dirty="0" smtClean="0">
              <a:solidFill>
                <a:srgbClr val="660066"/>
              </a:solidFill>
            </a:endParaRPr>
          </a:p>
          <a:p>
            <a:r>
              <a:rPr lang="en-US" sz="2900" b="1" dirty="0" smtClean="0">
                <a:solidFill>
                  <a:srgbClr val="FF0000"/>
                </a:solidFill>
              </a:rPr>
              <a:t>After marking the spots with pencil, the diagram is transferred to the notebook (taking a picture with the cell phone could not hurt either). Do not take the TLC plate home because the silica will rub off. Silica powder can cause a lung disease called silicosis.</a:t>
            </a:r>
          </a:p>
          <a:p>
            <a:endParaRPr lang="en-US" dirty="0" smtClean="0"/>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367385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barn(inVertical)">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barn(inVertical)">
                                      <p:cBhvr>
                                        <p:cTn id="32" dur="500"/>
                                        <p:tgtEl>
                                          <p:spTgt spid="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Effect transition="in" filter="barn(inVertical)">
                                      <p:cBhvr>
                                        <p:cTn id="37" dur="500"/>
                                        <p:tgtEl>
                                          <p:spTgt spid="2">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8" end="8"/>
                                            </p:txEl>
                                          </p:spTgt>
                                        </p:tgtEl>
                                        <p:attrNameLst>
                                          <p:attrName>style.visibility</p:attrName>
                                        </p:attrNameLst>
                                      </p:cBhvr>
                                      <p:to>
                                        <p:strVal val="visible"/>
                                      </p:to>
                                    </p:set>
                                    <p:animEffect transition="in" filter="barn(inVertical)">
                                      <p:cBhvr>
                                        <p:cTn id="42" dur="500"/>
                                        <p:tgtEl>
                                          <p:spTgt spid="2">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
                                            <p:txEl>
                                              <p:pRg st="9" end="9"/>
                                            </p:txEl>
                                          </p:spTgt>
                                        </p:tgtEl>
                                        <p:attrNameLst>
                                          <p:attrName>style.visibility</p:attrName>
                                        </p:attrNameLst>
                                      </p:cBhvr>
                                      <p:to>
                                        <p:strVal val="visible"/>
                                      </p:to>
                                    </p:set>
                                    <p:animEffect transition="in" filter="barn(inVertical)">
                                      <p:cBhvr>
                                        <p:cTn id="47"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Data Analysis</a:t>
            </a:r>
            <a:endParaRPr lang="en-US" dirty="0">
              <a:solidFill>
                <a:srgbClr val="002060"/>
              </a:solidFill>
            </a:endParaRPr>
          </a:p>
        </p:txBody>
      </p:sp>
      <p:sp>
        <p:nvSpPr>
          <p:cNvPr id="2" name="Content Placeholder 1"/>
          <p:cNvSpPr>
            <a:spLocks noGrp="1"/>
          </p:cNvSpPr>
          <p:nvPr>
            <p:ph idx="1"/>
          </p:nvPr>
        </p:nvSpPr>
        <p:spPr/>
        <p:txBody>
          <a:bodyPr>
            <a:noAutofit/>
          </a:bodyPr>
          <a:lstStyle/>
          <a:p>
            <a:r>
              <a:rPr lang="en-US" sz="2400" b="1" dirty="0" smtClean="0"/>
              <a:t>Determination of </a:t>
            </a:r>
            <a:r>
              <a:rPr lang="en-US" sz="2400" b="1" dirty="0" smtClean="0"/>
              <a:t>R</a:t>
            </a:r>
            <a:r>
              <a:rPr lang="en-US" sz="2400" b="1" baseline="-25000" dirty="0" smtClean="0"/>
              <a:t>f</a:t>
            </a:r>
            <a:r>
              <a:rPr lang="en-US" sz="2400" b="1" dirty="0" smtClean="0"/>
              <a:t>-value:</a:t>
            </a:r>
            <a:endParaRPr lang="en-US" sz="2400" b="1" dirty="0" smtClean="0"/>
          </a:p>
          <a:p>
            <a:pPr lvl="1">
              <a:buFont typeface="Arial" panose="020B0604020202020204" pitchFamily="34" charset="0"/>
              <a:buChar char="•"/>
            </a:pPr>
            <a:r>
              <a:rPr lang="en-US" sz="2000" dirty="0" smtClean="0">
                <a:solidFill>
                  <a:srgbClr val="002060"/>
                </a:solidFill>
              </a:rPr>
              <a:t>Measure the distance of the center of the spot from </a:t>
            </a:r>
            <a:br>
              <a:rPr lang="en-US" sz="2000" dirty="0" smtClean="0">
                <a:solidFill>
                  <a:srgbClr val="002060"/>
                </a:solidFill>
              </a:rPr>
            </a:br>
            <a:r>
              <a:rPr lang="en-US" sz="2000" dirty="0" smtClean="0">
                <a:solidFill>
                  <a:srgbClr val="002060"/>
                </a:solidFill>
              </a:rPr>
              <a:t>the starting line </a:t>
            </a:r>
            <a:r>
              <a:rPr lang="en-US" sz="2000" dirty="0" smtClean="0">
                <a:solidFill>
                  <a:srgbClr val="003300"/>
                </a:solidFill>
              </a:rPr>
              <a:t>(</a:t>
            </a:r>
            <a:r>
              <a:rPr lang="en-US" sz="2000" dirty="0" smtClean="0">
                <a:solidFill>
                  <a:srgbClr val="008000"/>
                </a:solidFill>
                <a:effectLst>
                  <a:outerShdw blurRad="38100" dist="38100" dir="2700000" algn="tl">
                    <a:srgbClr val="000000">
                      <a:alpha val="43137"/>
                    </a:srgbClr>
                  </a:outerShdw>
                </a:effectLst>
              </a:rPr>
              <a:t>g</a:t>
            </a:r>
            <a:r>
              <a:rPr lang="en-US" sz="2000" dirty="0" smtClean="0"/>
              <a:t>, </a:t>
            </a:r>
            <a:r>
              <a:rPr lang="en-US" sz="2000" dirty="0" smtClean="0">
                <a:solidFill>
                  <a:srgbClr val="FF0000"/>
                </a:solidFill>
                <a:effectLst>
                  <a:outerShdw blurRad="38100" dist="38100" dir="2700000" algn="tl">
                    <a:srgbClr val="000000">
                      <a:alpha val="43137"/>
                    </a:srgbClr>
                  </a:outerShdw>
                </a:effectLst>
              </a:rPr>
              <a:t>r</a:t>
            </a:r>
            <a:r>
              <a:rPr lang="en-US" sz="2000" dirty="0" smtClean="0">
                <a:solidFill>
                  <a:srgbClr val="003300"/>
                </a:solidFill>
              </a:rPr>
              <a:t>).</a:t>
            </a:r>
            <a:endParaRPr lang="en-US" sz="2000" dirty="0" smtClean="0">
              <a:solidFill>
                <a:srgbClr val="003300"/>
              </a:solidFill>
            </a:endParaRPr>
          </a:p>
          <a:p>
            <a:pPr lvl="1">
              <a:buFont typeface="Arial" panose="020B0604020202020204" pitchFamily="34" charset="0"/>
              <a:buChar char="•"/>
            </a:pPr>
            <a:r>
              <a:rPr lang="en-US" sz="2000" dirty="0" smtClean="0">
                <a:solidFill>
                  <a:srgbClr val="002060"/>
                </a:solidFill>
              </a:rPr>
              <a:t>Measure the distance of the solvent front </a:t>
            </a:r>
            <a:r>
              <a:rPr lang="en-US" sz="2000" dirty="0">
                <a:solidFill>
                  <a:srgbClr val="002060"/>
                </a:solidFill>
              </a:rPr>
              <a:t>from the </a:t>
            </a:r>
            <a:r>
              <a:rPr lang="en-US" sz="2000" dirty="0" smtClean="0">
                <a:solidFill>
                  <a:srgbClr val="002060"/>
                </a:solidFill>
              </a:rPr>
              <a:t/>
            </a:r>
            <a:br>
              <a:rPr lang="en-US" sz="2000" dirty="0" smtClean="0">
                <a:solidFill>
                  <a:srgbClr val="002060"/>
                </a:solidFill>
              </a:rPr>
            </a:br>
            <a:r>
              <a:rPr lang="en-US" sz="2000" dirty="0" smtClean="0">
                <a:solidFill>
                  <a:srgbClr val="002060"/>
                </a:solidFill>
              </a:rPr>
              <a:t>starting line (s</a:t>
            </a:r>
            <a:r>
              <a:rPr lang="en-US" sz="2000" dirty="0" smtClean="0">
                <a:solidFill>
                  <a:srgbClr val="002060"/>
                </a:solidFill>
              </a:rPr>
              <a:t>).</a:t>
            </a:r>
            <a:endParaRPr lang="en-US" sz="2000" dirty="0" smtClean="0">
              <a:solidFill>
                <a:srgbClr val="002060"/>
              </a:solidFill>
            </a:endParaRPr>
          </a:p>
          <a:p>
            <a:pPr lvl="1">
              <a:buFont typeface="Arial" panose="020B0604020202020204" pitchFamily="34" charset="0"/>
              <a:buChar char="•"/>
            </a:pPr>
            <a:r>
              <a:rPr lang="en-US" sz="2000" dirty="0" smtClean="0">
                <a:solidFill>
                  <a:srgbClr val="002060"/>
                </a:solidFill>
              </a:rPr>
              <a:t>The R</a:t>
            </a:r>
            <a:r>
              <a:rPr lang="en-US" sz="2000" baseline="-25000" dirty="0" smtClean="0">
                <a:solidFill>
                  <a:srgbClr val="002060"/>
                </a:solidFill>
              </a:rPr>
              <a:t>f</a:t>
            </a:r>
            <a:r>
              <a:rPr lang="en-US" sz="2000" dirty="0" smtClean="0">
                <a:solidFill>
                  <a:srgbClr val="002060"/>
                </a:solidFill>
              </a:rPr>
              <a:t>-value is defined as the ratio of </a:t>
            </a:r>
            <a:r>
              <a:rPr lang="en-US" sz="2000" dirty="0">
                <a:solidFill>
                  <a:srgbClr val="002060"/>
                </a:solidFill>
              </a:rPr>
              <a:t>the</a:t>
            </a:r>
            <a:r>
              <a:rPr lang="en-US" sz="2000" dirty="0" smtClean="0">
                <a:solidFill>
                  <a:srgbClr val="002060"/>
                </a:solidFill>
              </a:rPr>
              <a:t/>
            </a:r>
            <a:br>
              <a:rPr lang="en-US" sz="2000" dirty="0" smtClean="0">
                <a:solidFill>
                  <a:srgbClr val="002060"/>
                </a:solidFill>
              </a:rPr>
            </a:br>
            <a:r>
              <a:rPr lang="en-US" sz="2000" dirty="0" smtClean="0">
                <a:solidFill>
                  <a:srgbClr val="002060"/>
                </a:solidFill>
              </a:rPr>
              <a:t>travel </a:t>
            </a:r>
            <a:r>
              <a:rPr lang="en-US" sz="2000" dirty="0" smtClean="0">
                <a:solidFill>
                  <a:srgbClr val="002060"/>
                </a:solidFill>
              </a:rPr>
              <a:t>distances.</a:t>
            </a:r>
            <a:endParaRPr lang="en-US" sz="2000" dirty="0" smtClean="0">
              <a:solidFill>
                <a:srgbClr val="002060"/>
              </a:solidFill>
            </a:endParaRPr>
          </a:p>
          <a:p>
            <a:pPr lvl="1">
              <a:buFont typeface="Arial" panose="020B0604020202020204" pitchFamily="34" charset="0"/>
              <a:buChar char="•"/>
            </a:pPr>
            <a:endParaRPr lang="en-US" sz="2000" dirty="0" smtClean="0"/>
          </a:p>
          <a:p>
            <a:pPr lvl="1">
              <a:buFont typeface="Arial" panose="020B0604020202020204" pitchFamily="34" charset="0"/>
              <a:buChar char="•"/>
            </a:pPr>
            <a:endParaRPr lang="en-US" sz="2000" dirty="0" smtClean="0"/>
          </a:p>
          <a:p>
            <a:pPr lvl="1">
              <a:buFont typeface="Arial" panose="020B0604020202020204" pitchFamily="34" charset="0"/>
              <a:buChar char="•"/>
            </a:pPr>
            <a:endParaRPr lang="en-US" sz="2000" dirty="0"/>
          </a:p>
          <a:p>
            <a:pPr lvl="1">
              <a:buFont typeface="Arial" panose="020B0604020202020204" pitchFamily="34" charset="0"/>
              <a:buChar char="•"/>
            </a:pPr>
            <a:r>
              <a:rPr lang="en-US" sz="2000" dirty="0" smtClean="0">
                <a:solidFill>
                  <a:srgbClr val="FF0000"/>
                </a:solidFill>
              </a:rPr>
              <a:t>The R</a:t>
            </a:r>
            <a:r>
              <a:rPr lang="en-US" sz="2000" baseline="-25000" dirty="0" smtClean="0">
                <a:solidFill>
                  <a:srgbClr val="FF0000"/>
                </a:solidFill>
              </a:rPr>
              <a:t>f</a:t>
            </a:r>
            <a:r>
              <a:rPr lang="en-US" sz="2000" dirty="0" smtClean="0">
                <a:solidFill>
                  <a:srgbClr val="FF0000"/>
                </a:solidFill>
              </a:rPr>
              <a:t>-value is a ratio and thus is a </a:t>
            </a:r>
            <a:r>
              <a:rPr lang="en-US" sz="2000" dirty="0" err="1" smtClean="0">
                <a:solidFill>
                  <a:srgbClr val="FF0000"/>
                </a:solidFill>
              </a:rPr>
              <a:t>unitless</a:t>
            </a:r>
            <a:r>
              <a:rPr lang="en-US" sz="2000" dirty="0" smtClean="0">
                <a:solidFill>
                  <a:srgbClr val="FF0000"/>
                </a:solidFill>
              </a:rPr>
              <a:t> </a:t>
            </a:r>
            <a:r>
              <a:rPr lang="en-US" sz="2000" dirty="0" smtClean="0">
                <a:solidFill>
                  <a:srgbClr val="FF0000"/>
                </a:solidFill>
              </a:rPr>
              <a:t>number.</a:t>
            </a:r>
            <a:endParaRPr lang="en-US" sz="2000" dirty="0" smtClean="0">
              <a:solidFill>
                <a:srgbClr val="FF0000"/>
              </a:solidFill>
            </a:endParaRPr>
          </a:p>
          <a:p>
            <a:pPr lvl="1">
              <a:buFont typeface="Arial" panose="020B0604020202020204" pitchFamily="34" charset="0"/>
              <a:buChar char="•"/>
            </a:pPr>
            <a:r>
              <a:rPr lang="en-US" sz="2000" dirty="0" smtClean="0">
                <a:solidFill>
                  <a:srgbClr val="C00000"/>
                </a:solidFill>
              </a:rPr>
              <a:t>The R</a:t>
            </a:r>
            <a:r>
              <a:rPr lang="en-US" sz="2000" baseline="-25000" dirty="0" smtClean="0">
                <a:solidFill>
                  <a:srgbClr val="C00000"/>
                </a:solidFill>
              </a:rPr>
              <a:t>f</a:t>
            </a:r>
            <a:r>
              <a:rPr lang="en-US" sz="2000" dirty="0" smtClean="0">
                <a:solidFill>
                  <a:srgbClr val="C00000"/>
                </a:solidFill>
              </a:rPr>
              <a:t>-value has to be between </a:t>
            </a:r>
            <a:r>
              <a:rPr lang="en-US" sz="2000" dirty="0" smtClean="0">
                <a:solidFill>
                  <a:srgbClr val="C00000"/>
                </a:solidFill>
              </a:rPr>
              <a:t>“0” </a:t>
            </a:r>
            <a:r>
              <a:rPr lang="en-US" sz="2000" dirty="0" smtClean="0">
                <a:solidFill>
                  <a:srgbClr val="C00000"/>
                </a:solidFill>
              </a:rPr>
              <a:t>and </a:t>
            </a:r>
            <a:r>
              <a:rPr lang="en-US" sz="2000" dirty="0" smtClean="0">
                <a:solidFill>
                  <a:srgbClr val="C00000"/>
                </a:solidFill>
              </a:rPr>
              <a:t>“1”.</a:t>
            </a:r>
            <a:endParaRPr lang="en-US" sz="2000" dirty="0" smtClean="0">
              <a:solidFill>
                <a:srgbClr val="C00000"/>
              </a:solidFill>
            </a:endParaRPr>
          </a:p>
          <a:p>
            <a:pPr lvl="1">
              <a:buFont typeface="Arial" panose="020B0604020202020204" pitchFamily="34" charset="0"/>
              <a:buChar char="•"/>
            </a:pPr>
            <a:endParaRPr lang="en-US" sz="2000" dirty="0" smtClean="0">
              <a:solidFill>
                <a:srgbClr val="C00000"/>
              </a:solidFill>
            </a:endParaRPr>
          </a:p>
          <a:p>
            <a:pPr lvl="1">
              <a:buFont typeface="Arial" panose="020B0604020202020204" pitchFamily="34" charset="0"/>
              <a:buChar char="•"/>
            </a:pPr>
            <a:endParaRPr lang="en-US" sz="2000" dirty="0" smtClean="0"/>
          </a:p>
          <a:p>
            <a:pPr lvl="1">
              <a:buFont typeface="Arial" panose="020B0604020202020204" pitchFamily="34" charset="0"/>
              <a:buChar char="•"/>
            </a:pPr>
            <a:endParaRPr lang="en-US" sz="2000" dirty="0" smtClean="0"/>
          </a:p>
          <a:p>
            <a:endParaRPr lang="en-US" sz="2400" dirty="0"/>
          </a:p>
        </p:txBody>
      </p:sp>
      <p:graphicFrame>
        <p:nvGraphicFramePr>
          <p:cNvPr id="4" name="Object 3"/>
          <p:cNvGraphicFramePr>
            <a:graphicFrameLocks noChangeAspect="1"/>
          </p:cNvGraphicFramePr>
          <p:nvPr>
            <p:extLst>
              <p:ext uri="{D42A27DB-BD31-4B8C-83A1-F6EECF244321}">
                <p14:modId xmlns:p14="http://schemas.microsoft.com/office/powerpoint/2010/main" val="2509895976"/>
              </p:ext>
            </p:extLst>
          </p:nvPr>
        </p:nvGraphicFramePr>
        <p:xfrm>
          <a:off x="6484938" y="1963738"/>
          <a:ext cx="1744662" cy="1998662"/>
        </p:xfrm>
        <a:graphic>
          <a:graphicData uri="http://schemas.openxmlformats.org/presentationml/2006/ole">
            <mc:AlternateContent xmlns:mc="http://schemas.openxmlformats.org/markup-compatibility/2006">
              <mc:Choice xmlns:v="urn:schemas-microsoft-com:vml" Requires="v">
                <p:oleObj spid="_x0000_s6415" name="CS ChemDraw Drawing" r:id="rId3" imgW="1337553" imgH="1534154" progId="ChemDraw.Document.6.0">
                  <p:embed/>
                </p:oleObj>
              </mc:Choice>
              <mc:Fallback>
                <p:oleObj name="CS ChemDraw Drawing" r:id="rId3" imgW="1337553" imgH="1534154" progId="ChemDraw.Document.6.0">
                  <p:embed/>
                  <p:pic>
                    <p:nvPicPr>
                      <p:cNvPr id="0" name=""/>
                      <p:cNvPicPr/>
                      <p:nvPr/>
                    </p:nvPicPr>
                    <p:blipFill>
                      <a:blip r:embed="rId4"/>
                      <a:stretch>
                        <a:fillRect/>
                      </a:stretch>
                    </p:blipFill>
                    <p:spPr>
                      <a:xfrm>
                        <a:off x="6484938" y="1963738"/>
                        <a:ext cx="1744662" cy="1998662"/>
                      </a:xfrm>
                      <a:prstGeom prst="rect">
                        <a:avLst/>
                      </a:prstGeom>
                    </p:spPr>
                  </p:pic>
                </p:oleObj>
              </mc:Fallback>
            </mc:AlternateContent>
          </a:graphicData>
        </a:graphic>
      </p:graphicFrame>
      <p:sp>
        <p:nvSpPr>
          <p:cNvPr id="5" name="Right Brace 4"/>
          <p:cNvSpPr/>
          <p:nvPr/>
        </p:nvSpPr>
        <p:spPr>
          <a:xfrm>
            <a:off x="7437121" y="3185045"/>
            <a:ext cx="91439" cy="548640"/>
          </a:xfrm>
          <a:prstGeom prst="rightBrace">
            <a:avLst/>
          </a:prstGeom>
          <a:ln w="25400">
            <a:solidFill>
              <a:srgbClr val="008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ight Brace 5"/>
          <p:cNvSpPr/>
          <p:nvPr/>
        </p:nvSpPr>
        <p:spPr>
          <a:xfrm>
            <a:off x="7848600" y="2727960"/>
            <a:ext cx="91440" cy="1005840"/>
          </a:xfrm>
          <a:prstGeom prst="righ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ight Brace 6"/>
          <p:cNvSpPr/>
          <p:nvPr/>
        </p:nvSpPr>
        <p:spPr>
          <a:xfrm>
            <a:off x="8185177" y="2194560"/>
            <a:ext cx="114300" cy="150876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7467600" y="3288268"/>
            <a:ext cx="300082" cy="369332"/>
          </a:xfrm>
          <a:prstGeom prst="rect">
            <a:avLst/>
          </a:prstGeom>
          <a:noFill/>
        </p:spPr>
        <p:txBody>
          <a:bodyPr wrap="none" rtlCol="0">
            <a:spAutoFit/>
          </a:bodyPr>
          <a:lstStyle/>
          <a:p>
            <a:r>
              <a:rPr lang="en-US" dirty="0" smtClean="0">
                <a:solidFill>
                  <a:srgbClr val="008000"/>
                </a:solidFill>
              </a:rPr>
              <a:t>g</a:t>
            </a:r>
            <a:endParaRPr lang="en-US" dirty="0">
              <a:solidFill>
                <a:srgbClr val="008000"/>
              </a:solidFill>
            </a:endParaRPr>
          </a:p>
        </p:txBody>
      </p:sp>
      <p:sp>
        <p:nvSpPr>
          <p:cNvPr id="9" name="TextBox 8"/>
          <p:cNvSpPr txBox="1"/>
          <p:nvPr/>
        </p:nvSpPr>
        <p:spPr>
          <a:xfrm>
            <a:off x="7924800" y="3048000"/>
            <a:ext cx="261610" cy="369332"/>
          </a:xfrm>
          <a:prstGeom prst="rect">
            <a:avLst/>
          </a:prstGeom>
          <a:noFill/>
        </p:spPr>
        <p:txBody>
          <a:bodyPr wrap="none" rtlCol="0">
            <a:spAutoFit/>
          </a:bodyPr>
          <a:lstStyle/>
          <a:p>
            <a:r>
              <a:rPr lang="en-US" dirty="0" smtClean="0">
                <a:solidFill>
                  <a:srgbClr val="FF0000"/>
                </a:solidFill>
              </a:rPr>
              <a:t>r</a:t>
            </a:r>
            <a:endParaRPr lang="en-US" dirty="0">
              <a:solidFill>
                <a:srgbClr val="FF0000"/>
              </a:solidFill>
            </a:endParaRPr>
          </a:p>
        </p:txBody>
      </p:sp>
      <p:sp>
        <p:nvSpPr>
          <p:cNvPr id="10" name="TextBox 9"/>
          <p:cNvSpPr txBox="1"/>
          <p:nvPr/>
        </p:nvSpPr>
        <p:spPr>
          <a:xfrm>
            <a:off x="8305800" y="2764274"/>
            <a:ext cx="274434" cy="369332"/>
          </a:xfrm>
          <a:prstGeom prst="rect">
            <a:avLst/>
          </a:prstGeom>
          <a:noFill/>
        </p:spPr>
        <p:txBody>
          <a:bodyPr wrap="none" rtlCol="0">
            <a:spAutoFit/>
          </a:bodyPr>
          <a:lstStyle/>
          <a:p>
            <a:r>
              <a:rPr lang="en-US" dirty="0" smtClean="0"/>
              <a:t>s</a:t>
            </a:r>
            <a:endParaRPr lang="en-US" dirty="0"/>
          </a:p>
        </p:txBody>
      </p:sp>
      <p:graphicFrame>
        <p:nvGraphicFramePr>
          <p:cNvPr id="11" name="Object 10"/>
          <p:cNvGraphicFramePr>
            <a:graphicFrameLocks noChangeAspect="1"/>
          </p:cNvGraphicFramePr>
          <p:nvPr>
            <p:extLst>
              <p:ext uri="{D42A27DB-BD31-4B8C-83A1-F6EECF244321}">
                <p14:modId xmlns:p14="http://schemas.microsoft.com/office/powerpoint/2010/main" val="743709060"/>
              </p:ext>
            </p:extLst>
          </p:nvPr>
        </p:nvGraphicFramePr>
        <p:xfrm>
          <a:off x="3065463" y="4114800"/>
          <a:ext cx="1763712" cy="1038225"/>
        </p:xfrm>
        <a:graphic>
          <a:graphicData uri="http://schemas.openxmlformats.org/presentationml/2006/ole">
            <mc:AlternateContent xmlns:mc="http://schemas.openxmlformats.org/markup-compatibility/2006">
              <mc:Choice xmlns:v="urn:schemas-microsoft-com:vml" Requires="v">
                <p:oleObj spid="_x0000_s6416" name="Equation" r:id="rId5" imgW="1143000" imgH="672840" progId="Equation.3">
                  <p:embed/>
                </p:oleObj>
              </mc:Choice>
              <mc:Fallback>
                <p:oleObj name="Equation" r:id="rId5" imgW="1143000" imgH="672840" progId="Equation.3">
                  <p:embed/>
                  <p:pic>
                    <p:nvPicPr>
                      <p:cNvPr id="0" name=""/>
                      <p:cNvPicPr/>
                      <p:nvPr/>
                    </p:nvPicPr>
                    <p:blipFill>
                      <a:blip r:embed="rId6"/>
                      <a:stretch>
                        <a:fillRect/>
                      </a:stretch>
                    </p:blipFill>
                    <p:spPr>
                      <a:xfrm>
                        <a:off x="3065463" y="4114800"/>
                        <a:ext cx="1763712" cy="1038225"/>
                      </a:xfrm>
                      <a:prstGeom prst="rect">
                        <a:avLst/>
                      </a:prstGeom>
                      <a:solidFill>
                        <a:schemeClr val="accent2">
                          <a:lumMod val="40000"/>
                          <a:lumOff val="60000"/>
                        </a:schemeClr>
                      </a:solidFill>
                    </p:spPr>
                  </p:pic>
                </p:oleObj>
              </mc:Fallback>
            </mc:AlternateContent>
          </a:graphicData>
        </a:graphic>
      </p:graphicFrame>
    </p:spTree>
    <p:extLst>
      <p:ext uri="{BB962C8B-B14F-4D97-AF65-F5344CB8AC3E}">
        <p14:creationId xmlns:p14="http://schemas.microsoft.com/office/powerpoint/2010/main" val="2690225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par>
                          <p:cTn id="11" fill="hold">
                            <p:stCondLst>
                              <p:cond delay="500"/>
                            </p:stCondLst>
                            <p:childTnLst>
                              <p:par>
                                <p:cTn id="12" presetID="16" presetClass="entr" presetSubtype="2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barn(inVertical)">
                                      <p:cBhvr>
                                        <p:cTn id="14" dur="500"/>
                                        <p:tgtEl>
                                          <p:spTgt spid="8"/>
                                        </p:tgtEl>
                                      </p:cBhvr>
                                    </p:animEffect>
                                  </p:childTnLst>
                                </p:cTn>
                              </p:par>
                              <p:par>
                                <p:cTn id="15" presetID="16" presetClass="entr" presetSubtype="21"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inVertical)">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barn(inVertical)">
                                      <p:cBhvr>
                                        <p:cTn id="25" dur="500"/>
                                        <p:tgtEl>
                                          <p:spTgt spid="2">
                                            <p:txEl>
                                              <p:pRg st="2" end="2"/>
                                            </p:txEl>
                                          </p:spTgt>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barn(inVertical)">
                                      <p:cBhvr>
                                        <p:cTn id="28" dur="500"/>
                                        <p:tgtEl>
                                          <p:spTgt spid="7"/>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arn(inVertical)">
                                      <p:cBhvr>
                                        <p:cTn id="31" dur="5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2">
                                            <p:txEl>
                                              <p:pRg st="3" end="3"/>
                                            </p:txEl>
                                          </p:spTgt>
                                        </p:tgtEl>
                                        <p:attrNameLst>
                                          <p:attrName>style.visibility</p:attrName>
                                        </p:attrNameLst>
                                      </p:cBhvr>
                                      <p:to>
                                        <p:strVal val="visible"/>
                                      </p:to>
                                    </p:set>
                                    <p:animEffect transition="in" filter="barn(inVertical)">
                                      <p:cBhvr>
                                        <p:cTn id="36" dur="500"/>
                                        <p:tgtEl>
                                          <p:spTgt spid="2">
                                            <p:txEl>
                                              <p:pRg st="3" end="3"/>
                                            </p:txEl>
                                          </p:spTgt>
                                        </p:tgtEl>
                                      </p:cBhvr>
                                    </p:animEffect>
                                  </p:childTnLst>
                                </p:cTn>
                              </p:par>
                              <p:par>
                                <p:cTn id="37" presetID="16" presetClass="entr" presetSubtype="21" fill="hold"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barn(inVertical)">
                                      <p:cBhvr>
                                        <p:cTn id="39" dur="500"/>
                                        <p:tgtEl>
                                          <p:spTgt spid="11"/>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nodeType="clickEffect">
                                  <p:stCondLst>
                                    <p:cond delay="0"/>
                                  </p:stCondLst>
                                  <p:childTnLst>
                                    <p:set>
                                      <p:cBhvr>
                                        <p:cTn id="43" dur="1" fill="hold">
                                          <p:stCondLst>
                                            <p:cond delay="0"/>
                                          </p:stCondLst>
                                        </p:cTn>
                                        <p:tgtEl>
                                          <p:spTgt spid="2">
                                            <p:txEl>
                                              <p:pRg st="7" end="7"/>
                                            </p:txEl>
                                          </p:spTgt>
                                        </p:tgtEl>
                                        <p:attrNameLst>
                                          <p:attrName>style.visibility</p:attrName>
                                        </p:attrNameLst>
                                      </p:cBhvr>
                                      <p:to>
                                        <p:strVal val="visible"/>
                                      </p:to>
                                    </p:set>
                                    <p:animEffect transition="in" filter="barn(inVertical)">
                                      <p:cBhvr>
                                        <p:cTn id="44" dur="500"/>
                                        <p:tgtEl>
                                          <p:spTgt spid="2">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nodeType="clickEffect">
                                  <p:stCondLst>
                                    <p:cond delay="0"/>
                                  </p:stCondLst>
                                  <p:childTnLst>
                                    <p:set>
                                      <p:cBhvr>
                                        <p:cTn id="48" dur="1" fill="hold">
                                          <p:stCondLst>
                                            <p:cond delay="0"/>
                                          </p:stCondLst>
                                        </p:cTn>
                                        <p:tgtEl>
                                          <p:spTgt spid="2">
                                            <p:txEl>
                                              <p:pRg st="8" end="8"/>
                                            </p:txEl>
                                          </p:spTgt>
                                        </p:tgtEl>
                                        <p:attrNameLst>
                                          <p:attrName>style.visibility</p:attrName>
                                        </p:attrNameLst>
                                      </p:cBhvr>
                                      <p:to>
                                        <p:strVal val="visible"/>
                                      </p:to>
                                    </p:set>
                                    <p:animEffect transition="in" filter="barn(inVertical)">
                                      <p:cBhvr>
                                        <p:cTn id="49"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Solvent Effect</a:t>
            </a:r>
            <a:endParaRPr lang="en-US" dirty="0">
              <a:solidFill>
                <a:srgbClr val="002060"/>
              </a:solidFill>
            </a:endParaRPr>
          </a:p>
        </p:txBody>
      </p:sp>
      <p:sp>
        <p:nvSpPr>
          <p:cNvPr id="2" name="Content Placeholder 1"/>
          <p:cNvSpPr>
            <a:spLocks noGrp="1"/>
          </p:cNvSpPr>
          <p:nvPr>
            <p:ph idx="1"/>
          </p:nvPr>
        </p:nvSpPr>
        <p:spPr>
          <a:xfrm>
            <a:off x="457200" y="1524000"/>
            <a:ext cx="8229600" cy="4876800"/>
          </a:xfrm>
        </p:spPr>
        <p:txBody>
          <a:bodyPr>
            <a:normAutofit fontScale="55000" lnSpcReduction="20000"/>
          </a:bodyPr>
          <a:lstStyle/>
          <a:p>
            <a:r>
              <a:rPr lang="en-US" dirty="0" smtClean="0"/>
              <a:t>Changes in the mobile phase have an impact on the movement of all compounds (with varying degree though due to changes in various parameters</a:t>
            </a:r>
            <a:r>
              <a:rPr lang="en-US" dirty="0" smtClean="0"/>
              <a:t>):</a:t>
            </a:r>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endParaRPr lang="en-US" dirty="0" smtClean="0">
              <a:solidFill>
                <a:srgbClr val="FF0000"/>
              </a:solidFill>
            </a:endParaRPr>
          </a:p>
          <a:p>
            <a:endParaRPr lang="en-US" dirty="0" smtClean="0">
              <a:solidFill>
                <a:srgbClr val="FF0000"/>
              </a:solidFill>
            </a:endParaRPr>
          </a:p>
          <a:p>
            <a:endParaRPr lang="en-US" dirty="0">
              <a:solidFill>
                <a:srgbClr val="FF0000"/>
              </a:solidFill>
            </a:endParaRPr>
          </a:p>
          <a:p>
            <a:endParaRPr lang="en-US" dirty="0" smtClean="0">
              <a:solidFill>
                <a:srgbClr val="FF0000"/>
              </a:solidFill>
            </a:endParaRPr>
          </a:p>
          <a:p>
            <a:r>
              <a:rPr lang="en-US" dirty="0" smtClean="0">
                <a:solidFill>
                  <a:srgbClr val="FF0000"/>
                </a:solidFill>
              </a:rPr>
              <a:t>The more eluting power the mobile phase (given as e</a:t>
            </a:r>
            <a:r>
              <a:rPr lang="en-US" baseline="30000" dirty="0" smtClean="0">
                <a:solidFill>
                  <a:srgbClr val="FF0000"/>
                </a:solidFill>
              </a:rPr>
              <a:t>0</a:t>
            </a:r>
            <a:r>
              <a:rPr lang="en-US" dirty="0" smtClean="0">
                <a:solidFill>
                  <a:srgbClr val="FF0000"/>
                </a:solidFill>
              </a:rPr>
              <a:t>-values on silica above) has, the more the compounds move because the mobile phase interacts stronger with the stationary phase. This makes it more difficult for the compounds to interact with </a:t>
            </a:r>
            <a:br>
              <a:rPr lang="en-US" dirty="0" smtClean="0">
                <a:solidFill>
                  <a:srgbClr val="FF0000"/>
                </a:solidFill>
              </a:rPr>
            </a:br>
            <a:r>
              <a:rPr lang="en-US" dirty="0" smtClean="0">
                <a:solidFill>
                  <a:srgbClr val="FF0000"/>
                </a:solidFill>
              </a:rPr>
              <a:t>the stationary phase leading to higher R</a:t>
            </a:r>
            <a:r>
              <a:rPr lang="en-US" baseline="-25000" dirty="0" smtClean="0">
                <a:solidFill>
                  <a:srgbClr val="FF0000"/>
                </a:solidFill>
              </a:rPr>
              <a:t>f</a:t>
            </a:r>
            <a:r>
              <a:rPr lang="en-US" dirty="0" smtClean="0">
                <a:solidFill>
                  <a:srgbClr val="FF0000"/>
                </a:solidFill>
              </a:rPr>
              <a:t>-values and (often) poorer separation.</a:t>
            </a:r>
            <a:endParaRPr lang="en-US" dirty="0">
              <a:solidFill>
                <a:srgbClr val="FF0000"/>
              </a:solidFill>
            </a:endParaRPr>
          </a:p>
          <a:p>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517805784"/>
              </p:ext>
            </p:extLst>
          </p:nvPr>
        </p:nvGraphicFramePr>
        <p:xfrm>
          <a:off x="2133601" y="2438400"/>
          <a:ext cx="745445" cy="2011680"/>
        </p:xfrm>
        <a:graphic>
          <a:graphicData uri="http://schemas.openxmlformats.org/presentationml/2006/ole">
            <mc:AlternateContent xmlns:mc="http://schemas.openxmlformats.org/markup-compatibility/2006">
              <mc:Choice xmlns:v="urn:schemas-microsoft-com:vml" Requires="v">
                <p:oleObj spid="_x0000_s7553" name="CS ChemDraw Drawing" r:id="rId3" imgW="604440" imgH="1631160" progId="ChemDraw.Document.6.0">
                  <p:embed/>
                </p:oleObj>
              </mc:Choice>
              <mc:Fallback>
                <p:oleObj name="CS ChemDraw Drawing" r:id="rId3" imgW="604440" imgH="1631160" progId="ChemDraw.Document.6.0">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1" y="2438400"/>
                        <a:ext cx="745445" cy="20116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4100914424"/>
              </p:ext>
            </p:extLst>
          </p:nvPr>
        </p:nvGraphicFramePr>
        <p:xfrm>
          <a:off x="3657600" y="2438400"/>
          <a:ext cx="745235" cy="2103120"/>
        </p:xfrm>
        <a:graphic>
          <a:graphicData uri="http://schemas.openxmlformats.org/presentationml/2006/ole">
            <mc:AlternateContent xmlns:mc="http://schemas.openxmlformats.org/markup-compatibility/2006">
              <mc:Choice xmlns:v="urn:schemas-microsoft-com:vml" Requires="v">
                <p:oleObj spid="_x0000_s7554" name="CS ChemDraw Drawing" r:id="rId5" imgW="603000" imgH="1701720" progId="ChemDraw.Document.6.0">
                  <p:embed/>
                </p:oleObj>
              </mc:Choice>
              <mc:Fallback>
                <p:oleObj name="CS ChemDraw Drawing" r:id="rId5" imgW="603000" imgH="1701720" progId="ChemDraw.Document.6.0">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7600" y="2438400"/>
                        <a:ext cx="745235" cy="210312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3224988527"/>
              </p:ext>
            </p:extLst>
          </p:nvPr>
        </p:nvGraphicFramePr>
        <p:xfrm>
          <a:off x="5257800" y="2438400"/>
          <a:ext cx="749264" cy="1920240"/>
        </p:xfrm>
        <a:graphic>
          <a:graphicData uri="http://schemas.openxmlformats.org/presentationml/2006/ole">
            <mc:AlternateContent xmlns:mc="http://schemas.openxmlformats.org/markup-compatibility/2006">
              <mc:Choice xmlns:v="urn:schemas-microsoft-com:vml" Requires="v">
                <p:oleObj spid="_x0000_s7555" name="CS ChemDraw Drawing" r:id="rId7" imgW="639699" imgH="1639443" progId="ChemDraw.Document.6.0">
                  <p:embed/>
                </p:oleObj>
              </mc:Choice>
              <mc:Fallback>
                <p:oleObj name="CS ChemDraw Drawing" r:id="rId7" imgW="639699" imgH="1639443" progId="ChemDraw.Document.6.0">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57800" y="2438400"/>
                        <a:ext cx="749264" cy="19202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TextBox 9"/>
          <p:cNvSpPr txBox="1"/>
          <p:nvPr/>
        </p:nvSpPr>
        <p:spPr>
          <a:xfrm>
            <a:off x="2133109" y="4572000"/>
            <a:ext cx="947695" cy="646331"/>
          </a:xfrm>
          <a:prstGeom prst="rect">
            <a:avLst/>
          </a:prstGeom>
          <a:noFill/>
        </p:spPr>
        <p:txBody>
          <a:bodyPr wrap="none" rtlCol="0">
            <a:spAutoFit/>
          </a:bodyPr>
          <a:lstStyle/>
          <a:p>
            <a:r>
              <a:rPr lang="en-US" dirty="0" smtClean="0">
                <a:solidFill>
                  <a:srgbClr val="FF00FF"/>
                </a:solidFill>
              </a:rPr>
              <a:t>Hexane </a:t>
            </a:r>
          </a:p>
          <a:p>
            <a:r>
              <a:rPr lang="en-US" dirty="0" smtClean="0">
                <a:solidFill>
                  <a:srgbClr val="FF00FF"/>
                </a:solidFill>
              </a:rPr>
              <a:t>e</a:t>
            </a:r>
            <a:r>
              <a:rPr lang="en-US" baseline="30000" dirty="0" smtClean="0">
                <a:solidFill>
                  <a:srgbClr val="FF00FF"/>
                </a:solidFill>
              </a:rPr>
              <a:t>0</a:t>
            </a:r>
            <a:r>
              <a:rPr lang="en-US" dirty="0" smtClean="0">
                <a:solidFill>
                  <a:srgbClr val="FF00FF"/>
                </a:solidFill>
              </a:rPr>
              <a:t>=0.0</a:t>
            </a:r>
            <a:endParaRPr lang="en-US" dirty="0">
              <a:solidFill>
                <a:srgbClr val="FF00FF"/>
              </a:solidFill>
            </a:endParaRPr>
          </a:p>
        </p:txBody>
      </p:sp>
      <p:sp>
        <p:nvSpPr>
          <p:cNvPr id="11" name="TextBox 10"/>
          <p:cNvSpPr txBox="1"/>
          <p:nvPr/>
        </p:nvSpPr>
        <p:spPr>
          <a:xfrm>
            <a:off x="3581400" y="4572000"/>
            <a:ext cx="1332416" cy="646331"/>
          </a:xfrm>
          <a:prstGeom prst="rect">
            <a:avLst/>
          </a:prstGeom>
          <a:noFill/>
        </p:spPr>
        <p:txBody>
          <a:bodyPr wrap="none" rtlCol="0">
            <a:spAutoFit/>
          </a:bodyPr>
          <a:lstStyle/>
          <a:p>
            <a:r>
              <a:rPr lang="en-US" dirty="0" smtClean="0">
                <a:solidFill>
                  <a:srgbClr val="CC00CC"/>
                </a:solidFill>
              </a:rPr>
              <a:t>Chloroform </a:t>
            </a:r>
          </a:p>
          <a:p>
            <a:r>
              <a:rPr lang="en-US" dirty="0" smtClean="0">
                <a:solidFill>
                  <a:srgbClr val="CC00CC"/>
                </a:solidFill>
              </a:rPr>
              <a:t>e</a:t>
            </a:r>
            <a:r>
              <a:rPr lang="en-US" baseline="30000" dirty="0" smtClean="0">
                <a:solidFill>
                  <a:srgbClr val="CC00CC"/>
                </a:solidFill>
              </a:rPr>
              <a:t>0</a:t>
            </a:r>
            <a:r>
              <a:rPr lang="en-US" dirty="0" smtClean="0">
                <a:solidFill>
                  <a:srgbClr val="CC00CC"/>
                </a:solidFill>
              </a:rPr>
              <a:t>=0.26</a:t>
            </a:r>
            <a:endParaRPr lang="en-US" dirty="0">
              <a:solidFill>
                <a:srgbClr val="CC00CC"/>
              </a:solidFill>
            </a:endParaRPr>
          </a:p>
        </p:txBody>
      </p:sp>
      <p:sp>
        <p:nvSpPr>
          <p:cNvPr id="12" name="TextBox 11"/>
          <p:cNvSpPr txBox="1"/>
          <p:nvPr/>
        </p:nvSpPr>
        <p:spPr>
          <a:xfrm>
            <a:off x="5181600" y="4572000"/>
            <a:ext cx="1396536" cy="646331"/>
          </a:xfrm>
          <a:prstGeom prst="rect">
            <a:avLst/>
          </a:prstGeom>
          <a:noFill/>
        </p:spPr>
        <p:txBody>
          <a:bodyPr wrap="none" rtlCol="0">
            <a:spAutoFit/>
          </a:bodyPr>
          <a:lstStyle/>
          <a:p>
            <a:r>
              <a:rPr lang="en-US" dirty="0" smtClean="0">
                <a:solidFill>
                  <a:srgbClr val="800080"/>
                </a:solidFill>
              </a:rPr>
              <a:t>Diethyl ether</a:t>
            </a:r>
          </a:p>
          <a:p>
            <a:r>
              <a:rPr lang="en-US" dirty="0" smtClean="0">
                <a:solidFill>
                  <a:srgbClr val="800080"/>
                </a:solidFill>
              </a:rPr>
              <a:t>e</a:t>
            </a:r>
            <a:r>
              <a:rPr lang="en-US" baseline="30000" dirty="0" smtClean="0">
                <a:solidFill>
                  <a:srgbClr val="800080"/>
                </a:solidFill>
              </a:rPr>
              <a:t>0</a:t>
            </a:r>
            <a:r>
              <a:rPr lang="en-US" dirty="0" smtClean="0">
                <a:solidFill>
                  <a:srgbClr val="800080"/>
                </a:solidFill>
              </a:rPr>
              <a:t>=0.38</a:t>
            </a:r>
            <a:endParaRPr lang="en-US" dirty="0">
              <a:solidFill>
                <a:srgbClr val="800080"/>
              </a:solidFill>
            </a:endParaRPr>
          </a:p>
        </p:txBody>
      </p:sp>
    </p:spTree>
    <p:extLst>
      <p:ext uri="{BB962C8B-B14F-4D97-AF65-F5344CB8AC3E}">
        <p14:creationId xmlns:p14="http://schemas.microsoft.com/office/powerpoint/2010/main" val="2601161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arn(inVertical)">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arn(inVertical)">
                                      <p:cBhvr>
                                        <p:cTn id="20" dur="500"/>
                                        <p:tgtEl>
                                          <p:spTgt spid="7"/>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arn(inVertical)">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barn(inVertical)">
                                      <p:cBhvr>
                                        <p:cTn id="28" dur="500"/>
                                        <p:tgtEl>
                                          <p:spTgt spid="9"/>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barn(inVertical)">
                                      <p:cBhvr>
                                        <p:cTn id="31" dur="500"/>
                                        <p:tgtEl>
                                          <p:spTgt spid="12"/>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2">
                                            <p:txEl>
                                              <p:pRg st="13" end="13"/>
                                            </p:txEl>
                                          </p:spTgt>
                                        </p:tgtEl>
                                        <p:attrNameLst>
                                          <p:attrName>style.visibility</p:attrName>
                                        </p:attrNameLst>
                                      </p:cBhvr>
                                      <p:to>
                                        <p:strVal val="visible"/>
                                      </p:to>
                                    </p:set>
                                    <p:animEffect transition="in" filter="barn(inVertical)">
                                      <p:cBhvr>
                                        <p:cTn id="36" dur="500"/>
                                        <p:tgtEl>
                                          <p:spTgt spid="2">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Common Problems </a:t>
            </a:r>
            <a:endParaRPr lang="en-US" dirty="0">
              <a:solidFill>
                <a:srgbClr val="002060"/>
              </a:solidFill>
            </a:endParaRPr>
          </a:p>
        </p:txBody>
      </p:sp>
      <p:sp>
        <p:nvSpPr>
          <p:cNvPr id="2" name="Content Placeholder 1"/>
          <p:cNvSpPr>
            <a:spLocks noGrp="1"/>
          </p:cNvSpPr>
          <p:nvPr>
            <p:ph idx="1"/>
          </p:nvPr>
        </p:nvSpPr>
        <p:spPr>
          <a:xfrm>
            <a:off x="381000" y="1447800"/>
            <a:ext cx="8229600" cy="4572000"/>
          </a:xfrm>
        </p:spPr>
        <p:txBody>
          <a:bodyPr>
            <a:normAutofit fontScale="62500" lnSpcReduction="20000"/>
          </a:bodyPr>
          <a:lstStyle/>
          <a:p>
            <a:r>
              <a:rPr lang="en-US" i="1" dirty="0" smtClean="0"/>
              <a:t>Problem 1</a:t>
            </a:r>
            <a:r>
              <a:rPr lang="en-US" dirty="0" smtClean="0"/>
              <a:t>: All spots are grouped together on the lower (</a:t>
            </a:r>
            <a:r>
              <a:rPr lang="en-US" dirty="0" smtClean="0">
                <a:solidFill>
                  <a:srgbClr val="FF0000"/>
                </a:solidFill>
              </a:rPr>
              <a:t>upper</a:t>
            </a:r>
            <a:r>
              <a:rPr lang="en-US" dirty="0" smtClean="0"/>
              <a:t>) end of the </a:t>
            </a:r>
            <a:r>
              <a:rPr lang="en-US" dirty="0" smtClean="0"/>
              <a:t>plate.</a:t>
            </a:r>
            <a:endParaRPr lang="en-US" dirty="0" smtClean="0"/>
          </a:p>
          <a:p>
            <a:r>
              <a:rPr lang="en-US" i="1" dirty="0" smtClean="0"/>
              <a:t>Solution 1</a:t>
            </a:r>
            <a:r>
              <a:rPr lang="en-US" dirty="0" smtClean="0"/>
              <a:t>: The eluting power of the solvent was too low (</a:t>
            </a:r>
            <a:r>
              <a:rPr lang="en-US" dirty="0" smtClean="0">
                <a:solidFill>
                  <a:srgbClr val="FF0000"/>
                </a:solidFill>
              </a:rPr>
              <a:t>high</a:t>
            </a:r>
            <a:r>
              <a:rPr lang="en-US" dirty="0" smtClean="0"/>
              <a:t>) for this separation problem. A more </a:t>
            </a:r>
            <a:r>
              <a:rPr lang="en-US" dirty="0"/>
              <a:t>polar </a:t>
            </a:r>
            <a:r>
              <a:rPr lang="en-US" dirty="0" smtClean="0"/>
              <a:t>(</a:t>
            </a:r>
            <a:r>
              <a:rPr lang="en-US" dirty="0" smtClean="0">
                <a:solidFill>
                  <a:srgbClr val="FF0000"/>
                </a:solidFill>
              </a:rPr>
              <a:t>less polar</a:t>
            </a:r>
            <a:r>
              <a:rPr lang="en-US" dirty="0" smtClean="0"/>
              <a:t>) solvent should be added to </a:t>
            </a:r>
            <a:br>
              <a:rPr lang="en-US" dirty="0" smtClean="0"/>
            </a:br>
            <a:r>
              <a:rPr lang="en-US" dirty="0" smtClean="0"/>
              <a:t>the mobile phase (see previous slide).</a:t>
            </a:r>
          </a:p>
          <a:p>
            <a:r>
              <a:rPr lang="en-US" i="1" dirty="0" smtClean="0">
                <a:solidFill>
                  <a:srgbClr val="006600"/>
                </a:solidFill>
              </a:rPr>
              <a:t>Problem 2</a:t>
            </a:r>
            <a:r>
              <a:rPr lang="en-US" dirty="0" smtClean="0">
                <a:solidFill>
                  <a:srgbClr val="006600"/>
                </a:solidFill>
              </a:rPr>
              <a:t>: The spot is spread over a large part of the lane </a:t>
            </a:r>
            <a:r>
              <a:rPr lang="en-US" dirty="0">
                <a:solidFill>
                  <a:srgbClr val="006600"/>
                </a:solidFill>
              </a:rPr>
              <a:t>or does </a:t>
            </a:r>
            <a:r>
              <a:rPr lang="en-US" dirty="0" smtClean="0">
                <a:solidFill>
                  <a:srgbClr val="006600"/>
                </a:solidFill>
              </a:rPr>
              <a:t/>
            </a:r>
            <a:br>
              <a:rPr lang="en-US" dirty="0" smtClean="0">
                <a:solidFill>
                  <a:srgbClr val="006600"/>
                </a:solidFill>
              </a:rPr>
            </a:br>
            <a:r>
              <a:rPr lang="en-US" dirty="0" smtClean="0">
                <a:solidFill>
                  <a:srgbClr val="006600"/>
                </a:solidFill>
              </a:rPr>
              <a:t>not look round.</a:t>
            </a:r>
          </a:p>
          <a:p>
            <a:r>
              <a:rPr lang="en-US" i="1" dirty="0" smtClean="0">
                <a:solidFill>
                  <a:srgbClr val="006600"/>
                </a:solidFill>
              </a:rPr>
              <a:t>Solution 2</a:t>
            </a:r>
            <a:r>
              <a:rPr lang="en-US" dirty="0" smtClean="0">
                <a:solidFill>
                  <a:srgbClr val="006600"/>
                </a:solidFill>
              </a:rPr>
              <a:t>: The student spotted too much of the sample on </a:t>
            </a:r>
            <a:r>
              <a:rPr lang="en-US" dirty="0">
                <a:solidFill>
                  <a:srgbClr val="006600"/>
                </a:solidFill>
              </a:rPr>
              <a:t>the plate </a:t>
            </a:r>
            <a:r>
              <a:rPr lang="en-US" dirty="0" smtClean="0">
                <a:solidFill>
                  <a:srgbClr val="006600"/>
                </a:solidFill>
              </a:rPr>
              <a:t/>
            </a:r>
            <a:br>
              <a:rPr lang="en-US" dirty="0" smtClean="0">
                <a:solidFill>
                  <a:srgbClr val="006600"/>
                </a:solidFill>
              </a:rPr>
            </a:br>
            <a:r>
              <a:rPr lang="en-US" dirty="0" smtClean="0">
                <a:solidFill>
                  <a:srgbClr val="006600"/>
                </a:solidFill>
              </a:rPr>
              <a:t>that leads to tailing. Less sample should be spotted using </a:t>
            </a:r>
            <a:r>
              <a:rPr lang="en-US" dirty="0">
                <a:solidFill>
                  <a:srgbClr val="006600"/>
                </a:solidFill>
              </a:rPr>
              <a:t>the proper </a:t>
            </a:r>
            <a:r>
              <a:rPr lang="en-US" dirty="0" smtClean="0">
                <a:solidFill>
                  <a:srgbClr val="006600"/>
                </a:solidFill>
              </a:rPr>
              <a:t/>
            </a:r>
            <a:br>
              <a:rPr lang="en-US" dirty="0" smtClean="0">
                <a:solidFill>
                  <a:srgbClr val="006600"/>
                </a:solidFill>
              </a:rPr>
            </a:br>
            <a:r>
              <a:rPr lang="en-US" dirty="0" smtClean="0">
                <a:solidFill>
                  <a:srgbClr val="006600"/>
                </a:solidFill>
              </a:rPr>
              <a:t>spotter.</a:t>
            </a:r>
          </a:p>
          <a:p>
            <a:r>
              <a:rPr lang="en-US" i="1" dirty="0" smtClean="0">
                <a:solidFill>
                  <a:srgbClr val="002060"/>
                </a:solidFill>
              </a:rPr>
              <a:t>Problem 3</a:t>
            </a:r>
            <a:r>
              <a:rPr lang="en-US" dirty="0" smtClean="0">
                <a:solidFill>
                  <a:srgbClr val="002060"/>
                </a:solidFill>
              </a:rPr>
              <a:t>: The spot has a crescent shape after the development.</a:t>
            </a:r>
          </a:p>
          <a:p>
            <a:r>
              <a:rPr lang="en-US" i="1" dirty="0" smtClean="0">
                <a:solidFill>
                  <a:srgbClr val="002060"/>
                </a:solidFill>
              </a:rPr>
              <a:t>Solution 3</a:t>
            </a:r>
            <a:r>
              <a:rPr lang="en-US" dirty="0" smtClean="0">
                <a:solidFill>
                  <a:srgbClr val="002060"/>
                </a:solidFill>
              </a:rPr>
              <a:t>: The solvent used to dissolve the sample was too </a:t>
            </a:r>
            <a:r>
              <a:rPr lang="en-US" dirty="0">
                <a:solidFill>
                  <a:srgbClr val="002060"/>
                </a:solidFill>
              </a:rPr>
              <a:t>polar </a:t>
            </a:r>
            <a:r>
              <a:rPr lang="en-US" dirty="0" smtClean="0">
                <a:solidFill>
                  <a:srgbClr val="002060"/>
                </a:solidFill>
              </a:rPr>
              <a:t/>
            </a:r>
            <a:br>
              <a:rPr lang="en-US" dirty="0" smtClean="0">
                <a:solidFill>
                  <a:srgbClr val="002060"/>
                </a:solidFill>
              </a:rPr>
            </a:br>
            <a:r>
              <a:rPr lang="en-US" dirty="0" smtClean="0">
                <a:solidFill>
                  <a:srgbClr val="002060"/>
                </a:solidFill>
              </a:rPr>
              <a:t>and was not allowed to evaporate completely.</a:t>
            </a:r>
          </a:p>
          <a:p>
            <a:r>
              <a:rPr lang="en-US" i="1" dirty="0" smtClean="0">
                <a:solidFill>
                  <a:srgbClr val="990000"/>
                </a:solidFill>
              </a:rPr>
              <a:t>Problem 4: </a:t>
            </a:r>
            <a:r>
              <a:rPr lang="en-US" dirty="0" smtClean="0">
                <a:solidFill>
                  <a:srgbClr val="990000"/>
                </a:solidFill>
              </a:rPr>
              <a:t>The spots seem to run into each other on the top.</a:t>
            </a:r>
          </a:p>
          <a:p>
            <a:r>
              <a:rPr lang="en-US" i="1" dirty="0" smtClean="0">
                <a:solidFill>
                  <a:srgbClr val="990000"/>
                </a:solidFill>
              </a:rPr>
              <a:t>Solution 4:</a:t>
            </a:r>
            <a:r>
              <a:rPr lang="en-US" dirty="0" smtClean="0">
                <a:solidFill>
                  <a:srgbClr val="990000"/>
                </a:solidFill>
              </a:rPr>
              <a:t> Either the spots were to close at the start line or </a:t>
            </a:r>
            <a:r>
              <a:rPr lang="en-US" dirty="0">
                <a:solidFill>
                  <a:srgbClr val="990000"/>
                </a:solidFill>
              </a:rPr>
              <a:t>the TLC plate </a:t>
            </a:r>
            <a:br>
              <a:rPr lang="en-US" dirty="0">
                <a:solidFill>
                  <a:srgbClr val="990000"/>
                </a:solidFill>
              </a:rPr>
            </a:br>
            <a:r>
              <a:rPr lang="en-US" dirty="0">
                <a:solidFill>
                  <a:srgbClr val="990000"/>
                </a:solidFill>
              </a:rPr>
              <a:t>was </a:t>
            </a:r>
            <a:r>
              <a:rPr lang="en-US" dirty="0" smtClean="0">
                <a:solidFill>
                  <a:srgbClr val="990000"/>
                </a:solidFill>
              </a:rPr>
              <a:t>not placed straight in the jar.</a:t>
            </a:r>
          </a:p>
        </p:txBody>
      </p:sp>
      <p:graphicFrame>
        <p:nvGraphicFramePr>
          <p:cNvPr id="4" name="Object 3"/>
          <p:cNvGraphicFramePr>
            <a:graphicFrameLocks noChangeAspect="1"/>
          </p:cNvGraphicFramePr>
          <p:nvPr>
            <p:extLst>
              <p:ext uri="{D42A27DB-BD31-4B8C-83A1-F6EECF244321}">
                <p14:modId xmlns:p14="http://schemas.microsoft.com/office/powerpoint/2010/main" val="3148618899"/>
              </p:ext>
            </p:extLst>
          </p:nvPr>
        </p:nvGraphicFramePr>
        <p:xfrm>
          <a:off x="8077200" y="3924300"/>
          <a:ext cx="584200" cy="1409700"/>
        </p:xfrm>
        <a:graphic>
          <a:graphicData uri="http://schemas.openxmlformats.org/presentationml/2006/ole">
            <mc:AlternateContent xmlns:mc="http://schemas.openxmlformats.org/markup-compatibility/2006">
              <mc:Choice xmlns:v="urn:schemas-microsoft-com:vml" Requires="v">
                <p:oleObj spid="_x0000_s11496" name="CS ChemDraw Drawing" r:id="rId3" imgW="583389" imgH="1423089" progId="ChemDraw.Document.6.0">
                  <p:embed/>
                </p:oleObj>
              </mc:Choice>
              <mc:Fallback>
                <p:oleObj name="CS ChemDraw Drawing" r:id="rId3" imgW="583389" imgH="1423089" progId="ChemDraw.Document.6.0">
                  <p:embed/>
                  <p:pic>
                    <p:nvPicPr>
                      <p:cNvPr id="0" name=""/>
                      <p:cNvPicPr/>
                      <p:nvPr/>
                    </p:nvPicPr>
                    <p:blipFill>
                      <a:blip r:embed="rId4"/>
                      <a:stretch>
                        <a:fillRect/>
                      </a:stretch>
                    </p:blipFill>
                    <p:spPr>
                      <a:xfrm>
                        <a:off x="8077200" y="3924300"/>
                        <a:ext cx="584200" cy="14097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923213952"/>
              </p:ext>
            </p:extLst>
          </p:nvPr>
        </p:nvGraphicFramePr>
        <p:xfrm>
          <a:off x="8077200" y="2476500"/>
          <a:ext cx="584200" cy="1409700"/>
        </p:xfrm>
        <a:graphic>
          <a:graphicData uri="http://schemas.openxmlformats.org/presentationml/2006/ole">
            <mc:AlternateContent xmlns:mc="http://schemas.openxmlformats.org/markup-compatibility/2006">
              <mc:Choice xmlns:v="urn:schemas-microsoft-com:vml" Requires="v">
                <p:oleObj spid="_x0000_s11497" name="CS ChemDraw Drawing" r:id="rId5" imgW="584740" imgH="1409341" progId="ChemDraw.Document.6.0">
                  <p:embed/>
                </p:oleObj>
              </mc:Choice>
              <mc:Fallback>
                <p:oleObj name="CS ChemDraw Drawing" r:id="rId5" imgW="584740" imgH="1409341" progId="ChemDraw.Document.6.0">
                  <p:embed/>
                  <p:pic>
                    <p:nvPicPr>
                      <p:cNvPr id="0" name=""/>
                      <p:cNvPicPr/>
                      <p:nvPr/>
                    </p:nvPicPr>
                    <p:blipFill>
                      <a:blip r:embed="rId6"/>
                      <a:stretch>
                        <a:fillRect/>
                      </a:stretch>
                    </p:blipFill>
                    <p:spPr>
                      <a:xfrm>
                        <a:off x="8077200" y="2476500"/>
                        <a:ext cx="584200" cy="1409700"/>
                      </a:xfrm>
                      <a:prstGeom prst="rect">
                        <a:avLst/>
                      </a:prstGeom>
                    </p:spPr>
                  </p:pic>
                </p:oleObj>
              </mc:Fallback>
            </mc:AlternateContent>
          </a:graphicData>
        </a:graphic>
      </p:graphicFrame>
    </p:spTree>
    <p:extLst>
      <p:ext uri="{BB962C8B-B14F-4D97-AF65-F5344CB8AC3E}">
        <p14:creationId xmlns:p14="http://schemas.microsoft.com/office/powerpoint/2010/main" val="4292970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arn(inVertical)">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barn(inVertical)">
                                      <p:cBhvr>
                                        <p:cTn id="25" dur="500"/>
                                        <p:tgtEl>
                                          <p:spTgt spid="2">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2">
                                            <p:txEl>
                                              <p:pRg st="4" end="4"/>
                                            </p:txEl>
                                          </p:spTgt>
                                        </p:tgtEl>
                                        <p:attrNameLst>
                                          <p:attrName>style.visibility</p:attrName>
                                        </p:attrNameLst>
                                      </p:cBhvr>
                                      <p:to>
                                        <p:strVal val="visible"/>
                                      </p:to>
                                    </p:set>
                                    <p:animEffect transition="in" filter="barn(inVertical)">
                                      <p:cBhvr>
                                        <p:cTn id="30" dur="500"/>
                                        <p:tgtEl>
                                          <p:spTgt spid="2">
                                            <p:txEl>
                                              <p:pRg st="4" end="4"/>
                                            </p:txEl>
                                          </p:spTgt>
                                        </p:tgtEl>
                                      </p:cBhvr>
                                    </p:animEffect>
                                  </p:childTnLst>
                                </p:cTn>
                              </p:par>
                              <p:par>
                                <p:cTn id="31" presetID="16" presetClass="entr" presetSubtype="21" fill="hold" nodeType="with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barn(inVertical)">
                                      <p:cBhvr>
                                        <p:cTn id="33" dur="500"/>
                                        <p:tgtEl>
                                          <p:spTgt spid="4"/>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2">
                                            <p:txEl>
                                              <p:pRg st="5" end="5"/>
                                            </p:txEl>
                                          </p:spTgt>
                                        </p:tgtEl>
                                        <p:attrNameLst>
                                          <p:attrName>style.visibility</p:attrName>
                                        </p:attrNameLst>
                                      </p:cBhvr>
                                      <p:to>
                                        <p:strVal val="visible"/>
                                      </p:to>
                                    </p:set>
                                    <p:animEffect transition="in" filter="barn(inVertical)">
                                      <p:cBhvr>
                                        <p:cTn id="38" dur="500"/>
                                        <p:tgtEl>
                                          <p:spTgt spid="2">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Effect transition="in" filter="barn(inVertical)">
                                      <p:cBhvr>
                                        <p:cTn id="43" dur="500"/>
                                        <p:tgtEl>
                                          <p:spTgt spid="2">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nodeType="clickEffect">
                                  <p:stCondLst>
                                    <p:cond delay="0"/>
                                  </p:stCondLst>
                                  <p:childTnLst>
                                    <p:set>
                                      <p:cBhvr>
                                        <p:cTn id="47" dur="1" fill="hold">
                                          <p:stCondLst>
                                            <p:cond delay="0"/>
                                          </p:stCondLst>
                                        </p:cTn>
                                        <p:tgtEl>
                                          <p:spTgt spid="2">
                                            <p:txEl>
                                              <p:pRg st="7" end="7"/>
                                            </p:txEl>
                                          </p:spTgt>
                                        </p:tgtEl>
                                        <p:attrNameLst>
                                          <p:attrName>style.visibility</p:attrName>
                                        </p:attrNameLst>
                                      </p:cBhvr>
                                      <p:to>
                                        <p:strVal val="visible"/>
                                      </p:to>
                                    </p:set>
                                    <p:animEffect transition="in" filter="barn(inVertical)">
                                      <p:cBhvr>
                                        <p:cTn id="48"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Introduction I</a:t>
            </a:r>
            <a:endParaRPr lang="en-US" dirty="0">
              <a:solidFill>
                <a:srgbClr val="002060"/>
              </a:solidFill>
            </a:endParaRPr>
          </a:p>
        </p:txBody>
      </p:sp>
      <p:sp>
        <p:nvSpPr>
          <p:cNvPr id="2" name="Content Placeholder 1"/>
          <p:cNvSpPr>
            <a:spLocks noGrp="1"/>
          </p:cNvSpPr>
          <p:nvPr>
            <p:ph idx="1"/>
          </p:nvPr>
        </p:nvSpPr>
        <p:spPr>
          <a:xfrm>
            <a:off x="457200" y="1600200"/>
            <a:ext cx="8338620" cy="4525963"/>
          </a:xfrm>
        </p:spPr>
        <p:txBody>
          <a:bodyPr>
            <a:normAutofit fontScale="77500" lnSpcReduction="20000"/>
          </a:bodyPr>
          <a:lstStyle/>
          <a:p>
            <a:r>
              <a:rPr lang="en-US" sz="2800" dirty="0" smtClean="0"/>
              <a:t>Chromatography was discovered by Russian botanist </a:t>
            </a:r>
            <a:r>
              <a:rPr lang="en-US" sz="2800" dirty="0"/>
              <a:t>Mikhail </a:t>
            </a:r>
            <a:r>
              <a:rPr lang="en-US" sz="2800" dirty="0" err="1"/>
              <a:t>Semyonovich</a:t>
            </a:r>
            <a:r>
              <a:rPr lang="en-US" sz="2800" dirty="0"/>
              <a:t> </a:t>
            </a:r>
            <a:r>
              <a:rPr lang="en-US" sz="2800" dirty="0" err="1" smtClean="0"/>
              <a:t>Tsvett</a:t>
            </a:r>
            <a:r>
              <a:rPr lang="en-US" sz="2800" dirty="0" smtClean="0"/>
              <a:t>, who separated plant pigments using calcium </a:t>
            </a:r>
            <a:br>
              <a:rPr lang="en-US" sz="2800" dirty="0" smtClean="0"/>
            </a:br>
            <a:r>
              <a:rPr lang="en-US" sz="2800" dirty="0" smtClean="0"/>
              <a:t>carbonate columns (1901</a:t>
            </a:r>
            <a:r>
              <a:rPr lang="en-US" sz="2800" dirty="0" smtClean="0"/>
              <a:t>).</a:t>
            </a:r>
            <a:endParaRPr lang="en-US" sz="2800" dirty="0" smtClean="0"/>
          </a:p>
          <a:p>
            <a:endParaRPr lang="en-US" sz="2800" dirty="0" smtClean="0"/>
          </a:p>
          <a:p>
            <a:endParaRPr lang="en-US" sz="2800" dirty="0" smtClean="0"/>
          </a:p>
          <a:p>
            <a:endParaRPr lang="en-US" sz="2800" dirty="0" smtClean="0"/>
          </a:p>
          <a:p>
            <a:endParaRPr lang="en-US" sz="2800" dirty="0"/>
          </a:p>
          <a:p>
            <a:endParaRPr lang="en-US" sz="2800" dirty="0" smtClean="0"/>
          </a:p>
          <a:p>
            <a:endParaRPr lang="en-US" sz="2800" dirty="0"/>
          </a:p>
          <a:p>
            <a:endParaRPr lang="en-US" sz="2800" dirty="0" smtClean="0"/>
          </a:p>
          <a:p>
            <a:endParaRPr lang="en-US" sz="2800" dirty="0"/>
          </a:p>
          <a:p>
            <a:r>
              <a:rPr lang="en-US" sz="2800" dirty="0" smtClean="0"/>
              <a:t>Martin and Synge (</a:t>
            </a:r>
            <a:r>
              <a:rPr lang="en-US" sz="2800" i="1" dirty="0" smtClean="0"/>
              <a:t>Noble Prize in Chemistry, 1952</a:t>
            </a:r>
            <a:r>
              <a:rPr lang="en-US" sz="2800" dirty="0" smtClean="0"/>
              <a:t>) established </a:t>
            </a:r>
            <a:br>
              <a:rPr lang="en-US" sz="2800" dirty="0" smtClean="0"/>
            </a:br>
            <a:r>
              <a:rPr lang="en-US" sz="2800" dirty="0" smtClean="0"/>
              <a:t>many of the basic techniques in partition chromatography </a:t>
            </a:r>
            <a:br>
              <a:rPr lang="en-US" sz="2800" dirty="0" smtClean="0"/>
            </a:br>
            <a:r>
              <a:rPr lang="en-US" sz="2800" dirty="0" smtClean="0"/>
              <a:t>i.e., paper chromatography, gas chromatography, HPLC, etc.</a:t>
            </a:r>
          </a:p>
          <a:p>
            <a:pPr marL="0" indent="0">
              <a:buNone/>
            </a:pPr>
            <a:endParaRPr lang="en-US" sz="2800" dirty="0" smtClean="0"/>
          </a:p>
          <a:p>
            <a:endParaRPr lang="en-US" sz="2800" dirty="0"/>
          </a:p>
        </p:txBody>
      </p:sp>
      <p:pic>
        <p:nvPicPr>
          <p:cNvPr id="14338" name="Picture 2" descr="http://www.intechopen.com/source/html/43603/media/image1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1" y="2545080"/>
            <a:ext cx="5228823" cy="2560320"/>
          </a:xfrm>
          <a:prstGeom prst="rect">
            <a:avLst/>
          </a:prstGeom>
          <a:noFill/>
          <a:extLst>
            <a:ext uri="{909E8E84-426E-40DD-AFC4-6F175D3DCCD1}">
              <a14:hiddenFill xmlns:a14="http://schemas.microsoft.com/office/drawing/2010/main">
                <a:solidFill>
                  <a:srgbClr val="FFFFFF"/>
                </a:solidFill>
              </a14:hiddenFill>
            </a:ext>
          </a:extLst>
        </p:spPr>
      </p:pic>
      <p:pic>
        <p:nvPicPr>
          <p:cNvPr id="15362" name="Picture 2" descr="Mikhail Tsve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96051" y="2545080"/>
            <a:ext cx="2073499" cy="2560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8397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14338"/>
                                        </p:tgtEl>
                                        <p:attrNameLst>
                                          <p:attrName>style.visibility</p:attrName>
                                        </p:attrNameLst>
                                      </p:cBhvr>
                                      <p:to>
                                        <p:strVal val="visible"/>
                                      </p:to>
                                    </p:set>
                                    <p:anim calcmode="lin" valueType="num">
                                      <p:cBhvr>
                                        <p:cTn id="10" dur="500" fill="hold"/>
                                        <p:tgtEl>
                                          <p:spTgt spid="14338"/>
                                        </p:tgtEl>
                                        <p:attrNameLst>
                                          <p:attrName>ppt_w</p:attrName>
                                        </p:attrNameLst>
                                      </p:cBhvr>
                                      <p:tavLst>
                                        <p:tav tm="0">
                                          <p:val>
                                            <p:fltVal val="0"/>
                                          </p:val>
                                        </p:tav>
                                        <p:tav tm="100000">
                                          <p:val>
                                            <p:strVal val="#ppt_w"/>
                                          </p:val>
                                        </p:tav>
                                      </p:tavLst>
                                    </p:anim>
                                    <p:anim calcmode="lin" valueType="num">
                                      <p:cBhvr>
                                        <p:cTn id="11" dur="500" fill="hold"/>
                                        <p:tgtEl>
                                          <p:spTgt spid="14338"/>
                                        </p:tgtEl>
                                        <p:attrNameLst>
                                          <p:attrName>ppt_h</p:attrName>
                                        </p:attrNameLst>
                                      </p:cBhvr>
                                      <p:tavLst>
                                        <p:tav tm="0">
                                          <p:val>
                                            <p:fltVal val="0"/>
                                          </p:val>
                                        </p:tav>
                                        <p:tav tm="100000">
                                          <p:val>
                                            <p:strVal val="#ppt_h"/>
                                          </p:val>
                                        </p:tav>
                                      </p:tavLst>
                                    </p:anim>
                                    <p:animEffect transition="in" filter="fade">
                                      <p:cBhvr>
                                        <p:cTn id="12" dur="500"/>
                                        <p:tgtEl>
                                          <p:spTgt spid="14338"/>
                                        </p:tgtEl>
                                      </p:cBhvr>
                                    </p:animEffect>
                                  </p:childTnLst>
                                </p:cTn>
                              </p:par>
                              <p:par>
                                <p:cTn id="13" presetID="16" presetClass="entr" presetSubtype="21" fill="hold" nodeType="withEffect">
                                  <p:stCondLst>
                                    <p:cond delay="0"/>
                                  </p:stCondLst>
                                  <p:childTnLst>
                                    <p:set>
                                      <p:cBhvr>
                                        <p:cTn id="14" dur="1" fill="hold">
                                          <p:stCondLst>
                                            <p:cond delay="0"/>
                                          </p:stCondLst>
                                        </p:cTn>
                                        <p:tgtEl>
                                          <p:spTgt spid="15362"/>
                                        </p:tgtEl>
                                        <p:attrNameLst>
                                          <p:attrName>style.visibility</p:attrName>
                                        </p:attrNameLst>
                                      </p:cBhvr>
                                      <p:to>
                                        <p:strVal val="visible"/>
                                      </p:to>
                                    </p:set>
                                    <p:animEffect transition="in" filter="barn(inVertical)">
                                      <p:cBhvr>
                                        <p:cTn id="15" dur="500"/>
                                        <p:tgtEl>
                                          <p:spTgt spid="15362"/>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2">
                                            <p:txEl>
                                              <p:pRg st="9" end="9"/>
                                            </p:txEl>
                                          </p:spTgt>
                                        </p:tgtEl>
                                        <p:attrNameLst>
                                          <p:attrName>style.visibility</p:attrName>
                                        </p:attrNameLst>
                                      </p:cBhvr>
                                      <p:to>
                                        <p:strVal val="visible"/>
                                      </p:to>
                                    </p:set>
                                    <p:animEffect transition="in" filter="barn(inVertical)">
                                      <p:cBhvr>
                                        <p:cTn id="20"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Applications I</a:t>
            </a:r>
            <a:endParaRPr lang="en-US" dirty="0"/>
          </a:p>
        </p:txBody>
      </p:sp>
      <p:sp>
        <p:nvSpPr>
          <p:cNvPr id="2" name="Content Placeholder 1"/>
          <p:cNvSpPr>
            <a:spLocks noGrp="1"/>
          </p:cNvSpPr>
          <p:nvPr>
            <p:ph idx="1"/>
          </p:nvPr>
        </p:nvSpPr>
        <p:spPr>
          <a:xfrm>
            <a:off x="561974" y="1490167"/>
            <a:ext cx="8437060" cy="4572000"/>
          </a:xfrm>
        </p:spPr>
        <p:txBody>
          <a:bodyPr>
            <a:noAutofit/>
          </a:bodyPr>
          <a:lstStyle/>
          <a:p>
            <a:r>
              <a:rPr lang="en-US" sz="2400" dirty="0" smtClean="0"/>
              <a:t>TLC is usually performed on a glass, plastic or </a:t>
            </a:r>
            <a:br>
              <a:rPr lang="en-US" sz="2400" dirty="0" smtClean="0"/>
            </a:br>
            <a:r>
              <a:rPr lang="en-US" sz="2400" dirty="0" smtClean="0"/>
              <a:t>aluminum foil that is covered with an adsorbent </a:t>
            </a:r>
            <a:br>
              <a:rPr lang="en-US" sz="2400" dirty="0" smtClean="0"/>
            </a:br>
            <a:r>
              <a:rPr lang="en-US" sz="2400" dirty="0" smtClean="0"/>
              <a:t>(=stationary phase</a:t>
            </a:r>
            <a:r>
              <a:rPr lang="en-US" sz="2400" dirty="0" smtClean="0"/>
              <a:t>).</a:t>
            </a:r>
            <a:endParaRPr lang="en-US" sz="2400" dirty="0" smtClean="0"/>
          </a:p>
          <a:p>
            <a:r>
              <a:rPr lang="en-US" sz="2400" b="1" i="1" dirty="0" smtClean="0">
                <a:solidFill>
                  <a:srgbClr val="C00000"/>
                </a:solidFill>
              </a:rPr>
              <a:t>Uses</a:t>
            </a:r>
          </a:p>
          <a:p>
            <a:pPr lvl="1">
              <a:buFont typeface="Arial" panose="020B0604020202020204" pitchFamily="34" charset="0"/>
              <a:buChar char="•"/>
            </a:pPr>
            <a:r>
              <a:rPr lang="en-US" sz="2000" dirty="0">
                <a:solidFill>
                  <a:srgbClr val="002060"/>
                </a:solidFill>
              </a:rPr>
              <a:t>Identify compounds in a mixture by </a:t>
            </a:r>
            <a:r>
              <a:rPr lang="en-US" sz="2000" dirty="0" smtClean="0">
                <a:solidFill>
                  <a:srgbClr val="002060"/>
                </a:solidFill>
              </a:rPr>
              <a:t>comparison with internal </a:t>
            </a:r>
            <a:r>
              <a:rPr lang="en-US" sz="2000" dirty="0" smtClean="0">
                <a:solidFill>
                  <a:srgbClr val="002060"/>
                </a:solidFill>
              </a:rPr>
              <a:t>standards.</a:t>
            </a:r>
            <a:endParaRPr lang="en-US" sz="2000" dirty="0">
              <a:solidFill>
                <a:srgbClr val="002060"/>
              </a:solidFill>
            </a:endParaRPr>
          </a:p>
          <a:p>
            <a:pPr lvl="1">
              <a:buFont typeface="Arial" panose="020B0604020202020204" pitchFamily="34" charset="0"/>
              <a:buChar char="•"/>
            </a:pPr>
            <a:r>
              <a:rPr lang="en-US" sz="2000" dirty="0">
                <a:solidFill>
                  <a:srgbClr val="002060"/>
                </a:solidFill>
              </a:rPr>
              <a:t>Determine the purity of a </a:t>
            </a:r>
            <a:r>
              <a:rPr lang="en-US" sz="2000" dirty="0" smtClean="0">
                <a:solidFill>
                  <a:srgbClr val="002060"/>
                </a:solidFill>
              </a:rPr>
              <a:t>compound.</a:t>
            </a:r>
            <a:endParaRPr lang="en-US" sz="2000" dirty="0">
              <a:solidFill>
                <a:srgbClr val="002060"/>
              </a:solidFill>
            </a:endParaRPr>
          </a:p>
          <a:p>
            <a:pPr lvl="1">
              <a:buFont typeface="Arial" panose="020B0604020202020204" pitchFamily="34" charset="0"/>
              <a:buChar char="•"/>
            </a:pPr>
            <a:r>
              <a:rPr lang="en-US" sz="2000" dirty="0" smtClean="0">
                <a:solidFill>
                  <a:srgbClr val="002060"/>
                </a:solidFill>
              </a:rPr>
              <a:t>Monitor the progress of reactions to determine its </a:t>
            </a:r>
            <a:r>
              <a:rPr lang="en-US" sz="2000" dirty="0" smtClean="0">
                <a:solidFill>
                  <a:srgbClr val="002060"/>
                </a:solidFill>
              </a:rPr>
              <a:t>completion.</a:t>
            </a:r>
            <a:endParaRPr lang="en-US" sz="2000" dirty="0" smtClean="0">
              <a:solidFill>
                <a:srgbClr val="002060"/>
              </a:solidFill>
            </a:endParaRPr>
          </a:p>
          <a:p>
            <a:pPr lvl="1">
              <a:buFont typeface="Arial" panose="020B0604020202020204" pitchFamily="34" charset="0"/>
              <a:buChar char="•"/>
            </a:pPr>
            <a:r>
              <a:rPr lang="en-US" sz="2000" dirty="0" smtClean="0">
                <a:solidFill>
                  <a:srgbClr val="002060"/>
                </a:solidFill>
              </a:rPr>
              <a:t>Optimizing a solvent mixture (mobile phase) for column </a:t>
            </a:r>
            <a:r>
              <a:rPr lang="en-US" sz="2000" dirty="0" smtClean="0">
                <a:solidFill>
                  <a:srgbClr val="002060"/>
                </a:solidFill>
              </a:rPr>
              <a:t>chromatography. </a:t>
            </a:r>
            <a:endParaRPr lang="en-US" sz="2000" dirty="0" smtClean="0">
              <a:solidFill>
                <a:srgbClr val="002060"/>
              </a:solidFill>
            </a:endParaRPr>
          </a:p>
          <a:p>
            <a:pPr marL="914400" lvl="2"/>
            <a:r>
              <a:rPr lang="en-US" sz="1800" dirty="0" smtClean="0">
                <a:solidFill>
                  <a:srgbClr val="660066"/>
                </a:solidFill>
              </a:rPr>
              <a:t>The compound in the mixture separate sufficiently well on the TLC </a:t>
            </a:r>
            <a:r>
              <a:rPr lang="en-US" sz="1800" dirty="0" smtClean="0">
                <a:solidFill>
                  <a:srgbClr val="660066"/>
                </a:solidFill>
              </a:rPr>
              <a:t>plate.</a:t>
            </a:r>
            <a:endParaRPr lang="en-US" sz="1800" dirty="0" smtClean="0">
              <a:solidFill>
                <a:srgbClr val="660066"/>
              </a:solidFill>
            </a:endParaRPr>
          </a:p>
          <a:p>
            <a:pPr marL="914400" lvl="2"/>
            <a:r>
              <a:rPr lang="en-US" sz="1800" dirty="0" smtClean="0">
                <a:solidFill>
                  <a:srgbClr val="660066"/>
                </a:solidFill>
              </a:rPr>
              <a:t>It is important to use the same stationary phase (ideally same quality) as used </a:t>
            </a:r>
            <a:r>
              <a:rPr lang="en-US" sz="1800" dirty="0" smtClean="0">
                <a:solidFill>
                  <a:srgbClr val="660066"/>
                </a:solidFill>
              </a:rPr>
              <a:t/>
            </a:r>
            <a:br>
              <a:rPr lang="en-US" sz="1800" dirty="0" smtClean="0">
                <a:solidFill>
                  <a:srgbClr val="660066"/>
                </a:solidFill>
              </a:rPr>
            </a:br>
            <a:r>
              <a:rPr lang="en-US" sz="1800" dirty="0" smtClean="0">
                <a:solidFill>
                  <a:srgbClr val="660066"/>
                </a:solidFill>
              </a:rPr>
              <a:t>in </a:t>
            </a:r>
            <a:r>
              <a:rPr lang="en-US" sz="1800" dirty="0" smtClean="0">
                <a:solidFill>
                  <a:srgbClr val="660066"/>
                </a:solidFill>
              </a:rPr>
              <a:t>the chromatography later </a:t>
            </a:r>
            <a:r>
              <a:rPr lang="en-US" sz="1800" dirty="0" smtClean="0">
                <a:solidFill>
                  <a:srgbClr val="660066"/>
                </a:solidFill>
              </a:rPr>
              <a:t>on.</a:t>
            </a:r>
            <a:endParaRPr lang="en-US" sz="1800" dirty="0" smtClean="0">
              <a:solidFill>
                <a:srgbClr val="660066"/>
              </a:solidFill>
            </a:endParaRPr>
          </a:p>
          <a:p>
            <a:pPr marL="914400" lvl="2"/>
            <a:endParaRPr lang="en-US" sz="1600" dirty="0" smtClean="0">
              <a:solidFill>
                <a:srgbClr val="002060"/>
              </a:solidFill>
            </a:endParaRPr>
          </a:p>
          <a:p>
            <a:pPr lvl="1">
              <a:buFont typeface="Arial" panose="020B0604020202020204" pitchFamily="34" charset="0"/>
              <a:buChar char="•"/>
            </a:pPr>
            <a:endParaRPr lang="en-US" sz="2400" dirty="0" smtClean="0"/>
          </a:p>
          <a:p>
            <a:endParaRPr lang="en-US" sz="2800" dirty="0"/>
          </a:p>
          <a:p>
            <a:endParaRPr lang="en-US" sz="2800" dirty="0" smtClean="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2563" name="Picture 275" descr="http://profilab24.com/bilder/produkte/gross/CAMAG-handbetriebenes-Beschichtungsgeraet-fuer-DC-Platte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11122" y="1655104"/>
            <a:ext cx="1447800" cy="144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6836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12563"/>
                                        </p:tgtEl>
                                        <p:attrNameLst>
                                          <p:attrName>style.visibility</p:attrName>
                                        </p:attrNameLst>
                                      </p:cBhvr>
                                      <p:to>
                                        <p:strVal val="visible"/>
                                      </p:to>
                                    </p:set>
                                    <p:animEffect transition="in" filter="barn(inVertical)">
                                      <p:cBhvr>
                                        <p:cTn id="10" dur="500"/>
                                        <p:tgtEl>
                                          <p:spTgt spid="1256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barn(inVertical)">
                                      <p:cBhvr>
                                        <p:cTn id="15" dur="500"/>
                                        <p:tgtEl>
                                          <p:spTgt spid="2">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barn(inVertical)">
                                      <p:cBhvr>
                                        <p:cTn id="20" dur="500"/>
                                        <p:tgtEl>
                                          <p:spTgt spid="2">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barn(inVertical)">
                                      <p:cBhvr>
                                        <p:cTn id="25" dur="500"/>
                                        <p:tgtEl>
                                          <p:spTgt spid="2">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2">
                                            <p:txEl>
                                              <p:pRg st="4" end="4"/>
                                            </p:txEl>
                                          </p:spTgt>
                                        </p:tgtEl>
                                        <p:attrNameLst>
                                          <p:attrName>style.visibility</p:attrName>
                                        </p:attrNameLst>
                                      </p:cBhvr>
                                      <p:to>
                                        <p:strVal val="visible"/>
                                      </p:to>
                                    </p:set>
                                    <p:animEffect transition="in" filter="barn(inVertical)">
                                      <p:cBhvr>
                                        <p:cTn id="30" dur="500"/>
                                        <p:tgtEl>
                                          <p:spTgt spid="2">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Effect transition="in" filter="barn(inVertical)">
                                      <p:cBhvr>
                                        <p:cTn id="35" dur="500"/>
                                        <p:tgtEl>
                                          <p:spTgt spid="2">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2">
                                            <p:txEl>
                                              <p:pRg st="6" end="6"/>
                                            </p:txEl>
                                          </p:spTgt>
                                        </p:tgtEl>
                                        <p:attrNameLst>
                                          <p:attrName>style.visibility</p:attrName>
                                        </p:attrNameLst>
                                      </p:cBhvr>
                                      <p:to>
                                        <p:strVal val="visible"/>
                                      </p:to>
                                    </p:set>
                                    <p:animEffect transition="in" filter="barn(inVertical)">
                                      <p:cBhvr>
                                        <p:cTn id="40" dur="500"/>
                                        <p:tgtEl>
                                          <p:spTgt spid="2">
                                            <p:txEl>
                                              <p:pRg st="6" end="6"/>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2">
                                            <p:txEl>
                                              <p:pRg st="7" end="7"/>
                                            </p:txEl>
                                          </p:spTgt>
                                        </p:tgtEl>
                                        <p:attrNameLst>
                                          <p:attrName>style.visibility</p:attrName>
                                        </p:attrNameLst>
                                      </p:cBhvr>
                                      <p:to>
                                        <p:strVal val="visible"/>
                                      </p:to>
                                    </p:set>
                                    <p:animEffect transition="in" filter="barn(inVertical)">
                                      <p:cBhvr>
                                        <p:cTn id="45"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060"/>
                </a:solidFill>
              </a:rPr>
              <a:t>Applications </a:t>
            </a:r>
            <a:r>
              <a:rPr lang="en-US" dirty="0" smtClean="0">
                <a:solidFill>
                  <a:srgbClr val="002060"/>
                </a:solidFill>
              </a:rPr>
              <a:t>II</a:t>
            </a:r>
            <a:endParaRPr lang="en-US" dirty="0"/>
          </a:p>
        </p:txBody>
      </p:sp>
      <p:sp>
        <p:nvSpPr>
          <p:cNvPr id="3" name="Content Placeholder 2"/>
          <p:cNvSpPr>
            <a:spLocks noGrp="1"/>
          </p:cNvSpPr>
          <p:nvPr>
            <p:ph idx="1"/>
          </p:nvPr>
        </p:nvSpPr>
        <p:spPr>
          <a:xfrm>
            <a:off x="457200" y="1600200"/>
            <a:ext cx="5560741" cy="4525963"/>
          </a:xfrm>
        </p:spPr>
        <p:txBody>
          <a:bodyPr/>
          <a:lstStyle/>
          <a:p>
            <a:r>
              <a:rPr lang="en-US" sz="2200" dirty="0"/>
              <a:t>Separation of dyes in pen ink (i.e., black ink</a:t>
            </a:r>
            <a:r>
              <a:rPr lang="en-US" sz="2200" dirty="0" smtClean="0"/>
              <a:t>):</a:t>
            </a:r>
            <a:endParaRPr lang="en-US" sz="2200" dirty="0" smtClean="0"/>
          </a:p>
          <a:p>
            <a:pPr lvl="1">
              <a:buFont typeface="Arial" panose="020B0604020202020204" pitchFamily="34" charset="0"/>
              <a:buChar char="•"/>
            </a:pPr>
            <a:r>
              <a:rPr lang="en-US" sz="1800" dirty="0" smtClean="0">
                <a:solidFill>
                  <a:srgbClr val="002060"/>
                </a:solidFill>
              </a:rPr>
              <a:t>As can be seen, the black ink is actually a mixture of different </a:t>
            </a:r>
            <a:r>
              <a:rPr lang="en-US" sz="1800" dirty="0" smtClean="0">
                <a:solidFill>
                  <a:srgbClr val="002060"/>
                </a:solidFill>
              </a:rPr>
              <a:t>dyes.</a:t>
            </a:r>
            <a:endParaRPr lang="en-US" sz="1800" dirty="0">
              <a:solidFill>
                <a:srgbClr val="002060"/>
              </a:solidFill>
            </a:endParaRPr>
          </a:p>
          <a:p>
            <a:r>
              <a:rPr lang="en-US" sz="2200" dirty="0"/>
              <a:t>Separation and determination of pigments in plants (i.e., spinach</a:t>
            </a:r>
            <a:r>
              <a:rPr lang="en-US" sz="2200" dirty="0" smtClean="0"/>
              <a:t>):</a:t>
            </a:r>
            <a:endParaRPr lang="en-US" sz="2200" dirty="0" smtClean="0"/>
          </a:p>
          <a:p>
            <a:pPr lvl="1">
              <a:buFont typeface="Arial" panose="020B0604020202020204" pitchFamily="34" charset="0"/>
              <a:buChar char="•"/>
            </a:pPr>
            <a:r>
              <a:rPr lang="en-US" sz="1800" dirty="0" smtClean="0">
                <a:solidFill>
                  <a:srgbClr val="002060"/>
                </a:solidFill>
              </a:rPr>
              <a:t>The TLC shows different compound such as carotene, </a:t>
            </a:r>
            <a:r>
              <a:rPr lang="en-US" sz="1800" dirty="0" err="1" smtClean="0">
                <a:solidFill>
                  <a:srgbClr val="002060"/>
                </a:solidFill>
              </a:rPr>
              <a:t>lypocene</a:t>
            </a:r>
            <a:r>
              <a:rPr lang="en-US" sz="1800" dirty="0" smtClean="0">
                <a:solidFill>
                  <a:srgbClr val="002060"/>
                </a:solidFill>
              </a:rPr>
              <a:t>, chlorophylls, </a:t>
            </a:r>
            <a:r>
              <a:rPr lang="en-US" sz="1800" dirty="0" err="1" smtClean="0">
                <a:solidFill>
                  <a:srgbClr val="002060"/>
                </a:solidFill>
              </a:rPr>
              <a:t>xanthophylls</a:t>
            </a:r>
            <a:r>
              <a:rPr lang="en-US" sz="1800" dirty="0" smtClean="0">
                <a:solidFill>
                  <a:srgbClr val="002060"/>
                </a:solidFill>
              </a:rPr>
              <a:t>, </a:t>
            </a:r>
            <a:r>
              <a:rPr lang="en-US" sz="1800" dirty="0" err="1" smtClean="0">
                <a:solidFill>
                  <a:srgbClr val="002060"/>
                </a:solidFill>
              </a:rPr>
              <a:t>pheophytins</a:t>
            </a:r>
            <a:r>
              <a:rPr lang="en-US" sz="1800" dirty="0" smtClean="0">
                <a:solidFill>
                  <a:srgbClr val="002060"/>
                </a:solidFill>
              </a:rPr>
              <a:t>, etc.</a:t>
            </a:r>
            <a:endParaRPr lang="en-US" sz="1800" dirty="0">
              <a:solidFill>
                <a:srgbClr val="002060"/>
              </a:solidFill>
            </a:endParaRPr>
          </a:p>
          <a:p>
            <a:r>
              <a:rPr lang="en-US" sz="2200" dirty="0"/>
              <a:t>Monitor the progress of fermentation in wine making </a:t>
            </a:r>
            <a:r>
              <a:rPr lang="en-US" sz="2200" dirty="0" smtClean="0"/>
              <a:t>(</a:t>
            </a:r>
            <a:r>
              <a:rPr lang="en-US" sz="2200" dirty="0">
                <a:solidFill>
                  <a:srgbClr val="0070C0"/>
                </a:solidFill>
              </a:rPr>
              <a:t>T=tartaric acid</a:t>
            </a:r>
            <a:r>
              <a:rPr lang="en-US" sz="2200" dirty="0"/>
              <a:t>, </a:t>
            </a:r>
            <a:r>
              <a:rPr lang="en-US" sz="2200" dirty="0">
                <a:solidFill>
                  <a:srgbClr val="CC3300"/>
                </a:solidFill>
              </a:rPr>
              <a:t>M=malic acid</a:t>
            </a:r>
            <a:r>
              <a:rPr lang="en-US" sz="2200" dirty="0"/>
              <a:t>, </a:t>
            </a:r>
            <a:r>
              <a:rPr lang="en-US" sz="2200" dirty="0">
                <a:solidFill>
                  <a:srgbClr val="663300"/>
                </a:solidFill>
              </a:rPr>
              <a:t>L=lactic acid</a:t>
            </a:r>
            <a:r>
              <a:rPr lang="en-US" sz="2200" dirty="0" smtClean="0"/>
              <a:t>).</a:t>
            </a:r>
            <a:endParaRPr lang="en-US" sz="2200" dirty="0"/>
          </a:p>
        </p:txBody>
      </p:sp>
      <p:pic>
        <p:nvPicPr>
          <p:cNvPr id="4" name="Picture 18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7201" y="1526088"/>
            <a:ext cx="2235199" cy="167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99712" y="3485245"/>
            <a:ext cx="714375" cy="26193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53200" y="3264843"/>
            <a:ext cx="2133600" cy="16087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Object 6"/>
          <p:cNvGraphicFramePr>
            <a:graphicFrameLocks noChangeAspect="1"/>
          </p:cNvGraphicFramePr>
          <p:nvPr>
            <p:extLst>
              <p:ext uri="{D42A27DB-BD31-4B8C-83A1-F6EECF244321}">
                <p14:modId xmlns:p14="http://schemas.microsoft.com/office/powerpoint/2010/main" val="1790176772"/>
              </p:ext>
            </p:extLst>
          </p:nvPr>
        </p:nvGraphicFramePr>
        <p:xfrm>
          <a:off x="921293" y="5627224"/>
          <a:ext cx="1195049" cy="914400"/>
        </p:xfrm>
        <a:graphic>
          <a:graphicData uri="http://schemas.openxmlformats.org/presentationml/2006/ole">
            <mc:AlternateContent xmlns:mc="http://schemas.openxmlformats.org/markup-compatibility/2006">
              <mc:Choice xmlns:v="urn:schemas-microsoft-com:vml" Requires="v">
                <p:oleObj spid="_x0000_s14376" name="CS ChemDraw Drawing" r:id="rId6" imgW="1174615" imgH="898765" progId="ChemDraw.Document.6.0">
                  <p:embed/>
                </p:oleObj>
              </mc:Choice>
              <mc:Fallback>
                <p:oleObj name="CS ChemDraw Drawing" r:id="rId6" imgW="1174615" imgH="898765" progId="ChemDraw.Document.6.0">
                  <p:embed/>
                  <p:pic>
                    <p:nvPicPr>
                      <p:cNvPr id="0" name=""/>
                      <p:cNvPicPr/>
                      <p:nvPr/>
                    </p:nvPicPr>
                    <p:blipFill>
                      <a:blip r:embed="rId7"/>
                      <a:stretch>
                        <a:fillRect/>
                      </a:stretch>
                    </p:blipFill>
                    <p:spPr>
                      <a:xfrm>
                        <a:off x="921293" y="5627224"/>
                        <a:ext cx="1195049" cy="914400"/>
                      </a:xfrm>
                      <a:prstGeom prst="rect">
                        <a:avLst/>
                      </a:prstGeom>
                      <a:solidFill>
                        <a:schemeClr val="accent5">
                          <a:lumMod val="40000"/>
                          <a:lumOff val="60000"/>
                        </a:schemeClr>
                      </a:solidFill>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510499576"/>
              </p:ext>
            </p:extLst>
          </p:nvPr>
        </p:nvGraphicFramePr>
        <p:xfrm>
          <a:off x="2362200" y="5647420"/>
          <a:ext cx="1196423" cy="914400"/>
        </p:xfrm>
        <a:graphic>
          <a:graphicData uri="http://schemas.openxmlformats.org/presentationml/2006/ole">
            <mc:AlternateContent xmlns:mc="http://schemas.openxmlformats.org/markup-compatibility/2006">
              <mc:Choice xmlns:v="urn:schemas-microsoft-com:vml" Requires="v">
                <p:oleObj spid="_x0000_s14377" name="CS ChemDraw Drawing" r:id="rId8" imgW="1175966" imgH="898765" progId="ChemDraw.Document.6.0">
                  <p:embed/>
                </p:oleObj>
              </mc:Choice>
              <mc:Fallback>
                <p:oleObj name="CS ChemDraw Drawing" r:id="rId8" imgW="1175966" imgH="898765" progId="ChemDraw.Document.6.0">
                  <p:embed/>
                  <p:pic>
                    <p:nvPicPr>
                      <p:cNvPr id="0" name=""/>
                      <p:cNvPicPr/>
                      <p:nvPr/>
                    </p:nvPicPr>
                    <p:blipFill>
                      <a:blip r:embed="rId9"/>
                      <a:stretch>
                        <a:fillRect/>
                      </a:stretch>
                    </p:blipFill>
                    <p:spPr>
                      <a:xfrm>
                        <a:off x="2362200" y="5647420"/>
                        <a:ext cx="1196423" cy="914400"/>
                      </a:xfrm>
                      <a:prstGeom prst="rect">
                        <a:avLst/>
                      </a:prstGeom>
                      <a:solidFill>
                        <a:schemeClr val="accent6">
                          <a:lumMod val="40000"/>
                          <a:lumOff val="60000"/>
                        </a:schemeClr>
                      </a:solidFill>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750425555"/>
              </p:ext>
            </p:extLst>
          </p:nvPr>
        </p:nvGraphicFramePr>
        <p:xfrm>
          <a:off x="3918353" y="5738860"/>
          <a:ext cx="1307294" cy="731520"/>
        </p:xfrm>
        <a:graphic>
          <a:graphicData uri="http://schemas.openxmlformats.org/presentationml/2006/ole">
            <mc:AlternateContent xmlns:mc="http://schemas.openxmlformats.org/markup-compatibility/2006">
              <mc:Choice xmlns:v="urn:schemas-microsoft-com:vml" Requires="v">
                <p:oleObj spid="_x0000_s14378" name="CS ChemDraw Drawing" r:id="rId10" imgW="1175966" imgH="658034" progId="ChemDraw.Document.6.0">
                  <p:embed/>
                </p:oleObj>
              </mc:Choice>
              <mc:Fallback>
                <p:oleObj name="CS ChemDraw Drawing" r:id="rId10" imgW="1175966" imgH="658034" progId="ChemDraw.Document.6.0">
                  <p:embed/>
                  <p:pic>
                    <p:nvPicPr>
                      <p:cNvPr id="0" name=""/>
                      <p:cNvPicPr/>
                      <p:nvPr/>
                    </p:nvPicPr>
                    <p:blipFill>
                      <a:blip r:embed="rId11"/>
                      <a:stretch>
                        <a:fillRect/>
                      </a:stretch>
                    </p:blipFill>
                    <p:spPr>
                      <a:xfrm>
                        <a:off x="3918353" y="5738860"/>
                        <a:ext cx="1307294" cy="731520"/>
                      </a:xfrm>
                      <a:prstGeom prst="rect">
                        <a:avLst/>
                      </a:prstGeom>
                      <a:solidFill>
                        <a:srgbClr val="CC6600"/>
                      </a:solidFill>
                    </p:spPr>
                  </p:pic>
                </p:oleObj>
              </mc:Fallback>
            </mc:AlternateContent>
          </a:graphicData>
        </a:graphic>
      </p:graphicFrame>
      <p:pic>
        <p:nvPicPr>
          <p:cNvPr id="14342" name="Picture 6" descr="http://cdn.c.photoshelter.com/img-get/I0000mpPUG_OgLEg/s/750/10-09-25-Fermenting-Line-Glass-House-Winery-DSC-6389.jp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568068" y="4946380"/>
            <a:ext cx="2133600"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4808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arn(inVertical)">
                                      <p:cBhvr>
                                        <p:cTn id="20" dur="500"/>
                                        <p:tgtEl>
                                          <p:spTgt spid="3">
                                            <p:txEl>
                                              <p:pRg st="2" end="2"/>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barn(inVertical)">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arn(inVertical)">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barn(inVertical)">
                                      <p:cBhvr>
                                        <p:cTn id="33" dur="500"/>
                                        <p:tgtEl>
                                          <p:spTgt spid="3">
                                            <p:txEl>
                                              <p:pRg st="4" end="4"/>
                                            </p:txEl>
                                          </p:spTgt>
                                        </p:tgtEl>
                                      </p:cBhvr>
                                    </p:animEffect>
                                  </p:childTnLst>
                                </p:cTn>
                              </p:par>
                              <p:par>
                                <p:cTn id="34" presetID="16" presetClass="entr" presetSubtype="21" fill="hold" nodeType="with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barn(inVertical)">
                                      <p:cBhvr>
                                        <p:cTn id="36" dur="500"/>
                                        <p:tgtEl>
                                          <p:spTgt spid="6"/>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7"/>
                                        </p:tgtEl>
                                        <p:attrNameLst>
                                          <p:attrName>style.visibility</p:attrName>
                                        </p:attrNameLst>
                                      </p:cBhvr>
                                      <p:to>
                                        <p:strVal val="visible"/>
                                      </p:to>
                                    </p:set>
                                    <p:animEffect transition="in" filter="barn(inVertical)">
                                      <p:cBhvr>
                                        <p:cTn id="41" dur="500"/>
                                        <p:tgtEl>
                                          <p:spTgt spid="7"/>
                                        </p:tgtEl>
                                      </p:cBhvr>
                                    </p:animEffect>
                                  </p:childTnLst>
                                </p:cTn>
                              </p:par>
                              <p:par>
                                <p:cTn id="42" presetID="16" presetClass="entr" presetSubtype="21" fill="hold" nodeType="with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barn(inVertical)">
                                      <p:cBhvr>
                                        <p:cTn id="44" dur="500"/>
                                        <p:tgtEl>
                                          <p:spTgt spid="8"/>
                                        </p:tgtEl>
                                      </p:cBhvr>
                                    </p:animEffect>
                                  </p:childTnLst>
                                </p:cTn>
                              </p:par>
                              <p:par>
                                <p:cTn id="45" presetID="16" presetClass="entr" presetSubtype="21" fill="hold" nodeType="with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barn(inVertical)">
                                      <p:cBhvr>
                                        <p:cTn id="47" dur="5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14342"/>
                                        </p:tgtEl>
                                        <p:attrNameLst>
                                          <p:attrName>style.visibility</p:attrName>
                                        </p:attrNameLst>
                                      </p:cBhvr>
                                      <p:to>
                                        <p:strVal val="visible"/>
                                      </p:to>
                                    </p:set>
                                    <p:animEffect transition="in" filter="barn(inVertical)">
                                      <p:cBhvr>
                                        <p:cTn id="52" dur="500"/>
                                        <p:tgtEl>
                                          <p:spTgt spid="143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Stationary Phase</a:t>
            </a:r>
            <a:endParaRPr lang="en-US" dirty="0"/>
          </a:p>
        </p:txBody>
      </p:sp>
      <p:sp>
        <p:nvSpPr>
          <p:cNvPr id="2" name="Content Placeholder 1"/>
          <p:cNvSpPr>
            <a:spLocks noGrp="1"/>
          </p:cNvSpPr>
          <p:nvPr>
            <p:ph idx="1"/>
          </p:nvPr>
        </p:nvSpPr>
        <p:spPr>
          <a:xfrm>
            <a:off x="457200" y="1524000"/>
            <a:ext cx="8305800" cy="4876800"/>
          </a:xfrm>
        </p:spPr>
        <p:txBody>
          <a:bodyPr>
            <a:normAutofit fontScale="85000" lnSpcReduction="20000"/>
          </a:bodyPr>
          <a:lstStyle/>
          <a:p>
            <a:r>
              <a:rPr lang="en-US" sz="2400" dirty="0" smtClean="0">
                <a:solidFill>
                  <a:schemeClr val="tx1"/>
                </a:solidFill>
              </a:rPr>
              <a:t>Commonly used</a:t>
            </a:r>
            <a:r>
              <a:rPr lang="en-US" sz="2400" dirty="0">
                <a:solidFill>
                  <a:schemeClr val="tx1"/>
                </a:solidFill>
              </a:rPr>
              <a:t> </a:t>
            </a:r>
            <a:r>
              <a:rPr lang="en-US" sz="2400" dirty="0" smtClean="0">
                <a:solidFill>
                  <a:schemeClr val="tx1"/>
                </a:solidFill>
              </a:rPr>
              <a:t>are </a:t>
            </a:r>
            <a:r>
              <a:rPr lang="en-US" sz="2400" b="1" i="1" dirty="0">
                <a:solidFill>
                  <a:srgbClr val="002060"/>
                </a:solidFill>
              </a:rPr>
              <a:t>silica</a:t>
            </a:r>
            <a:r>
              <a:rPr lang="en-US" sz="2400" dirty="0">
                <a:solidFill>
                  <a:schemeClr val="tx1"/>
                </a:solidFill>
              </a:rPr>
              <a:t>, </a:t>
            </a:r>
            <a:r>
              <a:rPr lang="en-US" sz="2400" b="1" i="1" dirty="0">
                <a:solidFill>
                  <a:srgbClr val="FFFF00"/>
                </a:solidFill>
              </a:rPr>
              <a:t>alumina</a:t>
            </a:r>
            <a:r>
              <a:rPr lang="en-US" sz="2400" dirty="0">
                <a:solidFill>
                  <a:schemeClr val="tx1"/>
                </a:solidFill>
              </a:rPr>
              <a:t>, </a:t>
            </a:r>
            <a:r>
              <a:rPr lang="en-US" sz="2400" b="1" i="1" dirty="0" smtClean="0">
                <a:solidFill>
                  <a:srgbClr val="FF5050"/>
                </a:solidFill>
              </a:rPr>
              <a:t>cellulose</a:t>
            </a:r>
            <a:r>
              <a:rPr lang="en-US" sz="2400" dirty="0" smtClean="0">
                <a:solidFill>
                  <a:srgbClr val="FF5050"/>
                </a:solidFill>
              </a:rPr>
              <a:t> </a:t>
            </a:r>
            <a:r>
              <a:rPr lang="en-US" sz="2400" dirty="0" smtClean="0">
                <a:solidFill>
                  <a:schemeClr val="tx1"/>
                </a:solidFill>
              </a:rPr>
              <a:t>(i.e., paper chromatography), etc.</a:t>
            </a:r>
            <a:endParaRPr lang="en-US" sz="2400" dirty="0">
              <a:solidFill>
                <a:schemeClr val="tx1"/>
              </a:solidFill>
            </a:endParaRPr>
          </a:p>
          <a:p>
            <a:pPr lvl="1"/>
            <a:endParaRPr lang="en-US" dirty="0" smtClean="0">
              <a:solidFill>
                <a:schemeClr val="tx1"/>
              </a:solidFill>
            </a:endParaRPr>
          </a:p>
          <a:p>
            <a:pPr lvl="1"/>
            <a:endParaRPr lang="en-US" dirty="0">
              <a:solidFill>
                <a:schemeClr val="tx1"/>
              </a:solidFill>
            </a:endParaRPr>
          </a:p>
          <a:p>
            <a:endParaRPr lang="en-US" sz="2400" dirty="0" smtClean="0"/>
          </a:p>
          <a:p>
            <a:pPr lvl="1"/>
            <a:endParaRPr lang="en-US" dirty="0" smtClean="0">
              <a:solidFill>
                <a:schemeClr val="tx1"/>
              </a:solidFill>
            </a:endParaRPr>
          </a:p>
          <a:p>
            <a:endParaRPr lang="en-US" sz="2400" dirty="0" smtClean="0">
              <a:solidFill>
                <a:schemeClr val="tx1"/>
              </a:solidFill>
            </a:endParaRPr>
          </a:p>
          <a:p>
            <a:r>
              <a:rPr lang="en-US" sz="2400" dirty="0" smtClean="0">
                <a:solidFill>
                  <a:schemeClr val="tx1"/>
                </a:solidFill>
              </a:rPr>
              <a:t>These stationary phases are considered polar due the presence of hydroxyl groups on the surface and their ability to form hydrogen bonds with polar </a:t>
            </a:r>
            <a:br>
              <a:rPr lang="en-US" sz="2400" dirty="0" smtClean="0">
                <a:solidFill>
                  <a:schemeClr val="tx1"/>
                </a:solidFill>
              </a:rPr>
            </a:br>
            <a:r>
              <a:rPr lang="en-US" sz="2400" dirty="0" smtClean="0">
                <a:solidFill>
                  <a:schemeClr val="tx1"/>
                </a:solidFill>
              </a:rPr>
              <a:t>and protic </a:t>
            </a:r>
            <a:r>
              <a:rPr lang="en-US" sz="2400" dirty="0" smtClean="0">
                <a:solidFill>
                  <a:schemeClr val="tx1"/>
                </a:solidFill>
              </a:rPr>
              <a:t>solvents.  </a:t>
            </a:r>
            <a:endParaRPr lang="en-US" sz="2400" dirty="0" smtClean="0">
              <a:solidFill>
                <a:schemeClr val="tx1"/>
              </a:solidFill>
            </a:endParaRPr>
          </a:p>
          <a:p>
            <a:r>
              <a:rPr lang="en-US" sz="2400" dirty="0" smtClean="0"/>
              <a:t>Silica-coated </a:t>
            </a:r>
            <a:r>
              <a:rPr lang="en-US" sz="2400" dirty="0"/>
              <a:t>TLC plates are primarily used in organic labs because most </a:t>
            </a:r>
            <a:r>
              <a:rPr lang="en-US" sz="2400" dirty="0" smtClean="0"/>
              <a:t/>
            </a:r>
            <a:br>
              <a:rPr lang="en-US" sz="2400" dirty="0" smtClean="0"/>
            </a:br>
            <a:r>
              <a:rPr lang="en-US" sz="2400" dirty="0" smtClean="0"/>
              <a:t>of </a:t>
            </a:r>
            <a:r>
              <a:rPr lang="en-US" sz="2400" dirty="0"/>
              <a:t>the compounds analyzed in the lab are (weakly) polar </a:t>
            </a:r>
            <a:r>
              <a:rPr lang="en-US" sz="2400" dirty="0" smtClean="0"/>
              <a:t>due to the presence </a:t>
            </a:r>
            <a:br>
              <a:rPr lang="en-US" sz="2400" dirty="0" smtClean="0"/>
            </a:br>
            <a:r>
              <a:rPr lang="en-US" sz="2400" dirty="0" smtClean="0"/>
              <a:t>of carbonyl groups, hydroxyl functions, etc.</a:t>
            </a:r>
            <a:endParaRPr lang="en-US" sz="2400" dirty="0"/>
          </a:p>
          <a:p>
            <a:r>
              <a:rPr lang="en-US" sz="2400" dirty="0" smtClean="0">
                <a:solidFill>
                  <a:schemeClr val="tx1"/>
                </a:solidFill>
              </a:rPr>
              <a:t>The type of stationary phase used in a given separation problem depends </a:t>
            </a:r>
            <a:br>
              <a:rPr lang="en-US" sz="2400" dirty="0" smtClean="0">
                <a:solidFill>
                  <a:schemeClr val="tx1"/>
                </a:solidFill>
              </a:rPr>
            </a:br>
            <a:r>
              <a:rPr lang="en-US" sz="2400" dirty="0" smtClean="0">
                <a:solidFill>
                  <a:schemeClr val="tx1"/>
                </a:solidFill>
              </a:rPr>
              <a:t>on the polarity of compounds and the separation </a:t>
            </a:r>
            <a:r>
              <a:rPr lang="en-US" sz="2400" dirty="0" smtClean="0">
                <a:solidFill>
                  <a:schemeClr val="tx1"/>
                </a:solidFill>
              </a:rPr>
              <a:t>mechanism.</a:t>
            </a:r>
            <a:endParaRPr lang="en-US" sz="2400" dirty="0" smtClean="0">
              <a:solidFill>
                <a:schemeClr val="tx1"/>
              </a:solidFill>
            </a:endParaRPr>
          </a:p>
          <a:p>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213559589"/>
              </p:ext>
            </p:extLst>
          </p:nvPr>
        </p:nvGraphicFramePr>
        <p:xfrm>
          <a:off x="4267199" y="2133600"/>
          <a:ext cx="1690808" cy="1554480"/>
        </p:xfrm>
        <a:graphic>
          <a:graphicData uri="http://schemas.openxmlformats.org/presentationml/2006/ole">
            <mc:AlternateContent xmlns:mc="http://schemas.openxmlformats.org/markup-compatibility/2006">
              <mc:Choice xmlns:v="urn:schemas-microsoft-com:vml" Requires="v">
                <p:oleObj spid="_x0000_s3355" name="CS ChemDraw Drawing" r:id="rId3" imgW="2583180" imgH="2374900" progId="ChemDraw.Document.6.0">
                  <p:embed/>
                </p:oleObj>
              </mc:Choice>
              <mc:Fallback>
                <p:oleObj name="CS ChemDraw Drawing" r:id="rId3" imgW="2583180" imgH="2374900" progId="ChemDraw.Document.6.0">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67199" y="2133600"/>
                        <a:ext cx="1690808" cy="1554480"/>
                      </a:xfrm>
                      <a:prstGeom prst="rect">
                        <a:avLst/>
                      </a:prstGeom>
                      <a:solidFill>
                        <a:srgbClr val="FFFF66"/>
                      </a:solidFill>
                      <a:ln>
                        <a:noFill/>
                      </a:ln>
                      <a:extLst/>
                    </p:spPr>
                  </p:pic>
                </p:oleObj>
              </mc:Fallback>
            </mc:AlternateContent>
          </a:graphicData>
        </a:graphic>
      </p:graphicFrame>
      <p:pic>
        <p:nvPicPr>
          <p:cNvPr id="3188" name="Picture 116" descr="http://upload.wikimedia.org/wikipedia/commons/thumb/0/07/Cellulose_Sessel.svg/260px-Cellulose_Sessel.svg.png">
            <a:hlinkClick r:id="rId5" tooltip="Cellulose, a linear polymer of D-glucose units (two are shown) linked by β(1→4)-glycosidic bonds."/>
          </p:cNvPr>
          <p:cNvPicPr>
            <a:picLocks noChangeAspect="1" noChangeArrowheads="1"/>
          </p:cNvPicPr>
          <p:nvPr/>
        </p:nvPicPr>
        <p:blipFill>
          <a:blip r:embed="rId6">
            <a:extLst>
              <a:ext uri="{BEBA8EAE-BF5A-486C-A8C5-ECC9F3942E4B}">
                <a14:imgProps xmlns:a14="http://schemas.microsoft.com/office/drawing/2010/main">
                  <a14:imgLayer r:embed="rId7">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6096000" y="2514600"/>
            <a:ext cx="1981200" cy="914400"/>
          </a:xfrm>
          <a:prstGeom prst="rect">
            <a:avLst/>
          </a:prstGeom>
          <a:solidFill>
            <a:schemeClr val="accent2">
              <a:lumMod val="20000"/>
              <a:lumOff val="80000"/>
            </a:schemeClr>
          </a:solidFill>
        </p:spPr>
      </p:pic>
      <p:graphicFrame>
        <p:nvGraphicFramePr>
          <p:cNvPr id="4" name="Object 3"/>
          <p:cNvGraphicFramePr>
            <a:graphicFrameLocks noChangeAspect="1"/>
          </p:cNvGraphicFramePr>
          <p:nvPr>
            <p:extLst>
              <p:ext uri="{D42A27DB-BD31-4B8C-83A1-F6EECF244321}">
                <p14:modId xmlns:p14="http://schemas.microsoft.com/office/powerpoint/2010/main" val="376199677"/>
              </p:ext>
            </p:extLst>
          </p:nvPr>
        </p:nvGraphicFramePr>
        <p:xfrm>
          <a:off x="1066800" y="2133600"/>
          <a:ext cx="3033830" cy="1554480"/>
        </p:xfrm>
        <a:graphic>
          <a:graphicData uri="http://schemas.openxmlformats.org/presentationml/2006/ole">
            <mc:AlternateContent xmlns:mc="http://schemas.openxmlformats.org/markup-compatibility/2006">
              <mc:Choice xmlns:v="urn:schemas-microsoft-com:vml" Requires="v">
                <p:oleObj spid="_x0000_s3356" name="CS ChemDraw Drawing" r:id="rId8" imgW="5303196" imgH="2720017" progId="ChemDraw.Document.6.0">
                  <p:embed/>
                </p:oleObj>
              </mc:Choice>
              <mc:Fallback>
                <p:oleObj name="CS ChemDraw Drawing" r:id="rId8" imgW="5303196" imgH="2720017" progId="ChemDraw.Document.6.0">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66800" y="2133600"/>
                        <a:ext cx="3033830" cy="1554480"/>
                      </a:xfrm>
                      <a:prstGeom prst="rect">
                        <a:avLst/>
                      </a:prstGeom>
                      <a:solidFill>
                        <a:schemeClr val="tx2">
                          <a:lumMod val="20000"/>
                          <a:lumOff val="80000"/>
                        </a:schemeClr>
                      </a:solidFill>
                      <a:ln>
                        <a:noFill/>
                      </a:ln>
                    </p:spPr>
                  </p:pic>
                </p:oleObj>
              </mc:Fallback>
            </mc:AlternateContent>
          </a:graphicData>
        </a:graphic>
      </p:graphicFrame>
    </p:spTree>
    <p:extLst>
      <p:ext uri="{BB962C8B-B14F-4D97-AF65-F5344CB8AC3E}">
        <p14:creationId xmlns:p14="http://schemas.microsoft.com/office/powerpoint/2010/main" val="1201167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par>
                                <p:cTn id="11" presetID="16" presetClass="entr" presetSubtype="21"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par>
                                <p:cTn id="14" presetID="16" presetClass="entr" presetSubtype="21" fill="hold" nodeType="withEffect">
                                  <p:stCondLst>
                                    <p:cond delay="0"/>
                                  </p:stCondLst>
                                  <p:childTnLst>
                                    <p:set>
                                      <p:cBhvr>
                                        <p:cTn id="15" dur="1" fill="hold">
                                          <p:stCondLst>
                                            <p:cond delay="0"/>
                                          </p:stCondLst>
                                        </p:cTn>
                                        <p:tgtEl>
                                          <p:spTgt spid="3188"/>
                                        </p:tgtEl>
                                        <p:attrNameLst>
                                          <p:attrName>style.visibility</p:attrName>
                                        </p:attrNameLst>
                                      </p:cBhvr>
                                      <p:to>
                                        <p:strVal val="visible"/>
                                      </p:to>
                                    </p:set>
                                    <p:animEffect transition="in" filter="barn(inVertical)">
                                      <p:cBhvr>
                                        <p:cTn id="16" dur="500"/>
                                        <p:tgtEl>
                                          <p:spTgt spid="3188"/>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animEffect transition="in" filter="barn(inVertical)">
                                      <p:cBhvr>
                                        <p:cTn id="21" dur="500"/>
                                        <p:tgtEl>
                                          <p:spTgt spid="2">
                                            <p:txEl>
                                              <p:pRg st="6" end="6"/>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2">
                                            <p:txEl>
                                              <p:pRg st="7" end="7"/>
                                            </p:txEl>
                                          </p:spTgt>
                                        </p:tgtEl>
                                        <p:attrNameLst>
                                          <p:attrName>style.visibility</p:attrName>
                                        </p:attrNameLst>
                                      </p:cBhvr>
                                      <p:to>
                                        <p:strVal val="visible"/>
                                      </p:to>
                                    </p:set>
                                    <p:animEffect transition="in" filter="barn(inVertical)">
                                      <p:cBhvr>
                                        <p:cTn id="26" dur="500"/>
                                        <p:tgtEl>
                                          <p:spTgt spid="2">
                                            <p:txEl>
                                              <p:pRg st="7" end="7"/>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Effect transition="in" filter="barn(inVertical)">
                                      <p:cBhvr>
                                        <p:cTn id="31"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Mobile Phase</a:t>
            </a:r>
            <a:endParaRPr lang="en-US" dirty="0"/>
          </a:p>
        </p:txBody>
      </p:sp>
      <p:sp>
        <p:nvSpPr>
          <p:cNvPr id="2" name="Content Placeholder 1"/>
          <p:cNvSpPr>
            <a:spLocks noGrp="1"/>
          </p:cNvSpPr>
          <p:nvPr>
            <p:ph idx="1"/>
          </p:nvPr>
        </p:nvSpPr>
        <p:spPr>
          <a:xfrm>
            <a:off x="457200" y="1524000"/>
            <a:ext cx="8229600" cy="5181600"/>
          </a:xfrm>
        </p:spPr>
        <p:txBody>
          <a:bodyPr>
            <a:noAutofit/>
          </a:bodyPr>
          <a:lstStyle/>
          <a:p>
            <a:r>
              <a:rPr lang="en-US" sz="1600" dirty="0" smtClean="0">
                <a:solidFill>
                  <a:schemeClr val="tx1"/>
                </a:solidFill>
              </a:rPr>
              <a:t>The eluting power of the mobile phase </a:t>
            </a:r>
            <a:r>
              <a:rPr lang="en-US" sz="1600" dirty="0">
                <a:solidFill>
                  <a:schemeClr val="tx1"/>
                </a:solidFill>
              </a:rPr>
              <a:t>d</a:t>
            </a:r>
            <a:r>
              <a:rPr lang="en-US" sz="1600" dirty="0" smtClean="0">
                <a:solidFill>
                  <a:schemeClr val="tx1"/>
                </a:solidFill>
              </a:rPr>
              <a:t>epends on the polarity of the solvent vs. the polarity </a:t>
            </a:r>
            <a:br>
              <a:rPr lang="en-US" sz="1600" dirty="0" smtClean="0">
                <a:solidFill>
                  <a:schemeClr val="tx1"/>
                </a:solidFill>
              </a:rPr>
            </a:br>
            <a:r>
              <a:rPr lang="en-US" sz="1600" dirty="0" smtClean="0">
                <a:solidFill>
                  <a:schemeClr val="tx1"/>
                </a:solidFill>
              </a:rPr>
              <a:t>of the stationary </a:t>
            </a:r>
            <a:r>
              <a:rPr lang="en-US" sz="1600" dirty="0" smtClean="0">
                <a:solidFill>
                  <a:schemeClr val="tx1"/>
                </a:solidFill>
              </a:rPr>
              <a:t>phase: </a:t>
            </a:r>
            <a:endParaRPr lang="en-US" sz="1600" dirty="0" smtClean="0">
              <a:solidFill>
                <a:schemeClr val="tx1"/>
              </a:solidFill>
            </a:endParaRPr>
          </a:p>
          <a:p>
            <a:pPr lvl="1"/>
            <a:endParaRPr lang="en-US" sz="1400" dirty="0">
              <a:solidFill>
                <a:schemeClr val="tx1"/>
              </a:solidFill>
            </a:endParaRPr>
          </a:p>
          <a:p>
            <a:pPr lvl="1"/>
            <a:endParaRPr lang="en-US" sz="1400" dirty="0" smtClean="0">
              <a:solidFill>
                <a:schemeClr val="tx1"/>
              </a:solidFill>
            </a:endParaRPr>
          </a:p>
          <a:p>
            <a:pPr lvl="1"/>
            <a:endParaRPr lang="en-US" sz="1400" dirty="0">
              <a:solidFill>
                <a:schemeClr val="tx1"/>
              </a:solidFill>
            </a:endParaRPr>
          </a:p>
          <a:p>
            <a:pPr lvl="1"/>
            <a:endParaRPr lang="en-US" sz="1400" dirty="0" smtClean="0">
              <a:solidFill>
                <a:schemeClr val="tx1"/>
              </a:solidFill>
            </a:endParaRPr>
          </a:p>
          <a:p>
            <a:pPr lvl="1"/>
            <a:endParaRPr lang="en-US" sz="1400" dirty="0" smtClean="0">
              <a:solidFill>
                <a:schemeClr val="tx1"/>
              </a:solidFill>
            </a:endParaRPr>
          </a:p>
          <a:p>
            <a:pPr lvl="1"/>
            <a:endParaRPr lang="en-US" sz="1400" dirty="0" smtClean="0">
              <a:solidFill>
                <a:schemeClr val="tx1"/>
              </a:solidFill>
            </a:endParaRPr>
          </a:p>
          <a:p>
            <a:r>
              <a:rPr lang="en-US" sz="1600" dirty="0" smtClean="0">
                <a:solidFill>
                  <a:srgbClr val="002060"/>
                </a:solidFill>
              </a:rPr>
              <a:t>Polar solvents i.e., alcohols have a high eluting power on polar stationary phases because </a:t>
            </a:r>
            <a:br>
              <a:rPr lang="en-US" sz="1600" dirty="0" smtClean="0">
                <a:solidFill>
                  <a:srgbClr val="002060"/>
                </a:solidFill>
              </a:rPr>
            </a:br>
            <a:r>
              <a:rPr lang="en-US" sz="1600" dirty="0" smtClean="0">
                <a:solidFill>
                  <a:srgbClr val="002060"/>
                </a:solidFill>
              </a:rPr>
              <a:t>they interact strongly with the polar stationary phase via their hydrogen bonding donor</a:t>
            </a:r>
            <a:br>
              <a:rPr lang="en-US" sz="1600" dirty="0" smtClean="0">
                <a:solidFill>
                  <a:srgbClr val="002060"/>
                </a:solidFill>
              </a:rPr>
            </a:br>
            <a:r>
              <a:rPr lang="en-US" sz="1600" b="1" i="1" dirty="0" smtClean="0">
                <a:solidFill>
                  <a:srgbClr val="002060"/>
                </a:solidFill>
              </a:rPr>
              <a:t>and</a:t>
            </a:r>
            <a:r>
              <a:rPr lang="en-US" sz="1600" dirty="0" smtClean="0">
                <a:solidFill>
                  <a:srgbClr val="002060"/>
                </a:solidFill>
              </a:rPr>
              <a:t> a hydrogen bond acceptor </a:t>
            </a:r>
            <a:r>
              <a:rPr lang="en-US" sz="1600" dirty="0" smtClean="0">
                <a:solidFill>
                  <a:srgbClr val="002060"/>
                </a:solidFill>
              </a:rPr>
              <a:t>ability.</a:t>
            </a:r>
            <a:endParaRPr lang="en-US" sz="1600" dirty="0" smtClean="0">
              <a:solidFill>
                <a:srgbClr val="002060"/>
              </a:solidFill>
            </a:endParaRPr>
          </a:p>
          <a:p>
            <a:r>
              <a:rPr lang="en-US" sz="1600" dirty="0" smtClean="0">
                <a:solidFill>
                  <a:srgbClr val="FF0000"/>
                </a:solidFill>
              </a:rPr>
              <a:t>Medium-polar solvents like ketones, esters and ethers possess a medium eluting power because they only act as </a:t>
            </a:r>
            <a:r>
              <a:rPr lang="en-US" sz="1600" dirty="0">
                <a:solidFill>
                  <a:srgbClr val="FF0000"/>
                </a:solidFill>
              </a:rPr>
              <a:t>hydrogen bond </a:t>
            </a:r>
            <a:r>
              <a:rPr lang="en-US" sz="1600" dirty="0" smtClean="0">
                <a:solidFill>
                  <a:srgbClr val="FF0000"/>
                </a:solidFill>
              </a:rPr>
              <a:t>acceptors.</a:t>
            </a:r>
            <a:endParaRPr lang="en-US" sz="1600" dirty="0" smtClean="0">
              <a:solidFill>
                <a:srgbClr val="FF0000"/>
              </a:solidFill>
            </a:endParaRPr>
          </a:p>
          <a:p>
            <a:r>
              <a:rPr lang="en-US" sz="1600" dirty="0" smtClean="0">
                <a:solidFill>
                  <a:srgbClr val="008000"/>
                </a:solidFill>
              </a:rPr>
              <a:t>Non-polar solvents i.e., toluene, hexane, etc. have a low eluting power on polar stationary phases because their interaction with polar stationary phase is </a:t>
            </a:r>
            <a:r>
              <a:rPr lang="en-US" sz="1600" dirty="0" smtClean="0">
                <a:solidFill>
                  <a:srgbClr val="008000"/>
                </a:solidFill>
              </a:rPr>
              <a:t>weak. </a:t>
            </a:r>
            <a:endParaRPr lang="en-US" sz="1600" dirty="0" smtClean="0">
              <a:solidFill>
                <a:srgbClr val="008000"/>
              </a:solidFill>
            </a:endParaRPr>
          </a:p>
          <a:p>
            <a:r>
              <a:rPr lang="en-US" sz="1600" dirty="0" smtClean="0">
                <a:solidFill>
                  <a:schemeClr val="tx1"/>
                </a:solidFill>
              </a:rPr>
              <a:t>The general affinity of functional groups towards silica is: </a:t>
            </a:r>
            <a:br>
              <a:rPr lang="en-US" sz="1600" dirty="0" smtClean="0">
                <a:solidFill>
                  <a:schemeClr val="tx1"/>
                </a:solidFill>
              </a:rPr>
            </a:br>
            <a:r>
              <a:rPr lang="en-US" sz="1600" dirty="0" smtClean="0">
                <a:solidFill>
                  <a:schemeClr val="tx1"/>
                </a:solidFill>
              </a:rPr>
              <a:t/>
            </a:r>
            <a:br>
              <a:rPr lang="en-US" sz="1600" dirty="0" smtClean="0">
                <a:solidFill>
                  <a:schemeClr val="tx1"/>
                </a:solidFill>
              </a:rPr>
            </a:br>
            <a:r>
              <a:rPr lang="en-US" sz="1600" b="1" dirty="0" smtClean="0">
                <a:solidFill>
                  <a:srgbClr val="C00000"/>
                </a:solidFill>
              </a:rPr>
              <a:t>ionic </a:t>
            </a:r>
            <a:r>
              <a:rPr lang="en-US" sz="1600" b="1" dirty="0">
                <a:solidFill>
                  <a:srgbClr val="C00000"/>
                </a:solidFill>
              </a:rPr>
              <a:t>&gt; acids/bases &gt; amides &gt; alcohols &gt; ketones &gt; aldehydes &gt;  esters &gt; ethers &gt; halides &gt; unsaturated hydrocarbons &gt; saturated </a:t>
            </a:r>
            <a:r>
              <a:rPr lang="en-US" sz="1600" b="1" dirty="0" smtClean="0">
                <a:solidFill>
                  <a:srgbClr val="C00000"/>
                </a:solidFill>
              </a:rPr>
              <a:t>hydrocarbons</a:t>
            </a:r>
            <a:endParaRPr lang="en-US" sz="1600" dirty="0" smtClean="0">
              <a:solidFill>
                <a:schemeClr val="tx1"/>
              </a:solidFill>
            </a:endParaRPr>
          </a:p>
          <a:p>
            <a:pPr lvl="1"/>
            <a:endParaRPr lang="en-US" sz="1400" dirty="0" smtClean="0">
              <a:solidFill>
                <a:schemeClr val="tx1"/>
              </a:solidFill>
            </a:endParaRPr>
          </a:p>
          <a:p>
            <a:pPr lvl="1"/>
            <a:endParaRPr lang="en-US" sz="1400" dirty="0"/>
          </a:p>
        </p:txBody>
      </p:sp>
      <p:pic>
        <p:nvPicPr>
          <p:cNvPr id="4" name="Picture 3"/>
          <p:cNvPicPr>
            <a:picLocks noChangeAspect="1"/>
          </p:cNvPicPr>
          <p:nvPr/>
        </p:nvPicPr>
        <p:blipFill>
          <a:blip r:embed="rId2" cstate="print"/>
          <a:srcRect/>
          <a:stretch>
            <a:fillRect/>
          </a:stretch>
        </p:blipFill>
        <p:spPr bwMode="auto">
          <a:xfrm>
            <a:off x="2050542" y="2092706"/>
            <a:ext cx="4959858" cy="1488694"/>
          </a:xfrm>
          <a:prstGeom prst="rect">
            <a:avLst/>
          </a:prstGeom>
          <a:solidFill>
            <a:srgbClr val="FFFF00"/>
          </a:solidFill>
          <a:ln w="9525">
            <a:noFill/>
            <a:miter lim="800000"/>
            <a:headEnd/>
            <a:tailEnd/>
          </a:ln>
        </p:spPr>
      </p:pic>
      <p:sp>
        <p:nvSpPr>
          <p:cNvPr id="6" name="Rectangle 5"/>
          <p:cNvSpPr/>
          <p:nvPr/>
        </p:nvSpPr>
        <p:spPr>
          <a:xfrm>
            <a:off x="4114800" y="2118360"/>
            <a:ext cx="838200" cy="548640"/>
          </a:xfrm>
          <a:prstGeom prst="rect">
            <a:avLst/>
          </a:prstGeom>
          <a:noFill/>
          <a:ln w="19050">
            <a:solidFill>
              <a:srgbClr val="00006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114800" y="2667000"/>
            <a:ext cx="838200" cy="365760"/>
          </a:xfrm>
          <a:prstGeom prst="rect">
            <a:avLst/>
          </a:prstGeom>
          <a:noFill/>
          <a:ln w="19050">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C00000"/>
                </a:solidFill>
              </a:ln>
            </a:endParaRPr>
          </a:p>
        </p:txBody>
      </p:sp>
      <p:sp>
        <p:nvSpPr>
          <p:cNvPr id="8" name="Rectangle 7"/>
          <p:cNvSpPr/>
          <p:nvPr/>
        </p:nvSpPr>
        <p:spPr>
          <a:xfrm>
            <a:off x="4111371" y="3276600"/>
            <a:ext cx="838200" cy="274320"/>
          </a:xfrm>
          <a:prstGeom prst="rect">
            <a:avLst/>
          </a:prstGeom>
          <a:noFill/>
          <a:ln w="19050">
            <a:solidFill>
              <a:srgbClr val="008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C00000"/>
                </a:solidFill>
              </a:ln>
            </a:endParaRPr>
          </a:p>
        </p:txBody>
      </p:sp>
    </p:spTree>
    <p:extLst>
      <p:ext uri="{BB962C8B-B14F-4D97-AF65-F5344CB8AC3E}">
        <p14:creationId xmlns:p14="http://schemas.microsoft.com/office/powerpoint/2010/main" val="505059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animEffect transition="in" filter="barn(inVertical)">
                                      <p:cBhvr>
                                        <p:cTn id="15" dur="500"/>
                                        <p:tgtEl>
                                          <p:spTgt spid="2">
                                            <p:txEl>
                                              <p:pRg st="7" end="7"/>
                                            </p:txEl>
                                          </p:spTgt>
                                        </p:tgtEl>
                                      </p:cBhvr>
                                    </p:animEffect>
                                  </p:childTnLst>
                                </p:cTn>
                              </p:par>
                              <p:par>
                                <p:cTn id="16" presetID="21" presetClass="entr" presetSubtype="1"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heel(1)">
                                      <p:cBhvr>
                                        <p:cTn id="18" dur="2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animEffect transition="in" filter="barn(inVertical)">
                                      <p:cBhvr>
                                        <p:cTn id="23" dur="500"/>
                                        <p:tgtEl>
                                          <p:spTgt spid="2">
                                            <p:txEl>
                                              <p:pRg st="8" end="8"/>
                                            </p:txEl>
                                          </p:spTgt>
                                        </p:tgtEl>
                                      </p:cBhvr>
                                    </p:animEffect>
                                  </p:childTnLst>
                                </p:cTn>
                              </p:par>
                              <p:par>
                                <p:cTn id="24" presetID="21" presetClass="entr" presetSubtype="1"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wheel(1)">
                                      <p:cBhvr>
                                        <p:cTn id="26" dur="20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Effect transition="in" filter="barn(inVertical)">
                                      <p:cBhvr>
                                        <p:cTn id="31" dur="500"/>
                                        <p:tgtEl>
                                          <p:spTgt spid="2">
                                            <p:txEl>
                                              <p:pRg st="9" end="9"/>
                                            </p:txEl>
                                          </p:spTgt>
                                        </p:tgtEl>
                                      </p:cBhvr>
                                    </p:animEffect>
                                  </p:childTnLst>
                                </p:cTn>
                              </p:par>
                              <p:par>
                                <p:cTn id="32" presetID="21" presetClass="entr" presetSubtype="1" fill="hold" grpId="0" nodeType="with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wheel(1)">
                                      <p:cBhvr>
                                        <p:cTn id="34" dur="2000"/>
                                        <p:tgtEl>
                                          <p:spTgt spid="8"/>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2">
                                            <p:txEl>
                                              <p:pRg st="10" end="10"/>
                                            </p:txEl>
                                          </p:spTgt>
                                        </p:tgtEl>
                                        <p:attrNameLst>
                                          <p:attrName>style.visibility</p:attrName>
                                        </p:attrNameLst>
                                      </p:cBhvr>
                                      <p:to>
                                        <p:strVal val="visible"/>
                                      </p:to>
                                    </p:set>
                                    <p:animEffect transition="in" filter="barn(inVertical)">
                                      <p:cBhvr>
                                        <p:cTn id="39"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solidFill>
                  <a:srgbClr val="002060"/>
                </a:solidFill>
              </a:rPr>
              <a:t>Experimental I</a:t>
            </a:r>
            <a:endParaRPr lang="en-US" dirty="0"/>
          </a:p>
        </p:txBody>
      </p:sp>
      <p:sp>
        <p:nvSpPr>
          <p:cNvPr id="2" name="Content Placeholder 1"/>
          <p:cNvSpPr>
            <a:spLocks noGrp="1"/>
          </p:cNvSpPr>
          <p:nvPr>
            <p:ph idx="1"/>
          </p:nvPr>
        </p:nvSpPr>
        <p:spPr/>
        <p:txBody>
          <a:bodyPr>
            <a:normAutofit fontScale="85000" lnSpcReduction="10000"/>
          </a:bodyPr>
          <a:lstStyle/>
          <a:p>
            <a:r>
              <a:rPr lang="en-US" b="1" dirty="0" smtClean="0">
                <a:solidFill>
                  <a:srgbClr val="660066"/>
                </a:solidFill>
              </a:rPr>
              <a:t>TLC Plate</a:t>
            </a:r>
          </a:p>
          <a:p>
            <a:pPr lvl="1">
              <a:buFont typeface="Arial" panose="020B0604020202020204" pitchFamily="34" charset="0"/>
              <a:buChar char="•"/>
            </a:pPr>
            <a:r>
              <a:rPr lang="en-US" dirty="0" smtClean="0">
                <a:solidFill>
                  <a:schemeClr val="tx1"/>
                </a:solidFill>
              </a:rPr>
              <a:t>The plate is coated with a very thin layer (~0.25 mm) of </a:t>
            </a:r>
            <a:br>
              <a:rPr lang="en-US" dirty="0" smtClean="0">
                <a:solidFill>
                  <a:schemeClr val="tx1"/>
                </a:solidFill>
              </a:rPr>
            </a:br>
            <a:r>
              <a:rPr lang="en-US" dirty="0" smtClean="0">
                <a:solidFill>
                  <a:schemeClr val="tx1"/>
                </a:solidFill>
              </a:rPr>
              <a:t>a mixture of a stationary phase and a binder i.e., </a:t>
            </a:r>
            <a:r>
              <a:rPr lang="en-US" dirty="0" smtClean="0">
                <a:solidFill>
                  <a:schemeClr val="tx1"/>
                </a:solidFill>
              </a:rPr>
              <a:t>gypsum.</a:t>
            </a:r>
            <a:endParaRPr lang="en-US" dirty="0" smtClean="0">
              <a:solidFill>
                <a:schemeClr val="tx1"/>
              </a:solidFill>
            </a:endParaRPr>
          </a:p>
          <a:p>
            <a:pPr lvl="1">
              <a:buFont typeface="Arial" panose="020B0604020202020204" pitchFamily="34" charset="0"/>
              <a:buChar char="•"/>
            </a:pPr>
            <a:r>
              <a:rPr lang="en-US" dirty="0" smtClean="0">
                <a:solidFill>
                  <a:schemeClr val="tx1"/>
                </a:solidFill>
              </a:rPr>
              <a:t>The stationary phase often also contains a fluorescent indicator (zinc silicate, zinc cadmium sulfide),</a:t>
            </a:r>
            <a:br>
              <a:rPr lang="en-US" dirty="0" smtClean="0">
                <a:solidFill>
                  <a:schemeClr val="tx1"/>
                </a:solidFill>
              </a:rPr>
            </a:br>
            <a:r>
              <a:rPr lang="en-US" dirty="0" smtClean="0">
                <a:solidFill>
                  <a:schemeClr val="tx1"/>
                </a:solidFill>
              </a:rPr>
              <a:t>which appears bright green when exposed to </a:t>
            </a:r>
            <a:br>
              <a:rPr lang="en-US" dirty="0" smtClean="0">
                <a:solidFill>
                  <a:schemeClr val="tx1"/>
                </a:solidFill>
              </a:rPr>
            </a:br>
            <a:r>
              <a:rPr lang="en-US" dirty="0" smtClean="0">
                <a:solidFill>
                  <a:schemeClr val="tx1"/>
                </a:solidFill>
              </a:rPr>
              <a:t>short wavelengths (</a:t>
            </a:r>
            <a:r>
              <a:rPr lang="en-US" dirty="0" smtClean="0">
                <a:solidFill>
                  <a:schemeClr val="tx1"/>
                </a:solidFill>
                <a:latin typeface="Symbol" pitchFamily="18" charset="2"/>
              </a:rPr>
              <a:t>l</a:t>
            </a:r>
            <a:r>
              <a:rPr lang="en-US" dirty="0" smtClean="0">
                <a:solidFill>
                  <a:schemeClr val="tx1"/>
                </a:solidFill>
              </a:rPr>
              <a:t>=254 nm</a:t>
            </a:r>
            <a:r>
              <a:rPr lang="en-US" dirty="0" smtClean="0">
                <a:solidFill>
                  <a:schemeClr val="tx1"/>
                </a:solidFill>
              </a:rPr>
              <a:t>). </a:t>
            </a:r>
            <a:endParaRPr lang="en-US" dirty="0">
              <a:solidFill>
                <a:schemeClr val="tx1"/>
              </a:solidFill>
            </a:endParaRPr>
          </a:p>
          <a:p>
            <a:pPr lvl="1">
              <a:buFont typeface="Arial" panose="020B0604020202020204" pitchFamily="34" charset="0"/>
              <a:buChar char="•"/>
            </a:pPr>
            <a:r>
              <a:rPr lang="en-US" b="1" dirty="0" smtClean="0">
                <a:solidFill>
                  <a:schemeClr val="tx1"/>
                </a:solidFill>
              </a:rPr>
              <a:t>Preparation of the TLC plate</a:t>
            </a:r>
          </a:p>
          <a:p>
            <a:pPr lvl="2"/>
            <a:r>
              <a:rPr lang="en-US" b="1" dirty="0" smtClean="0">
                <a:solidFill>
                  <a:srgbClr val="FF0000"/>
                </a:solidFill>
              </a:rPr>
              <a:t>The white surface should not be </a:t>
            </a:r>
            <a:r>
              <a:rPr lang="en-US" b="1" dirty="0" smtClean="0">
                <a:solidFill>
                  <a:srgbClr val="FF0000"/>
                </a:solidFill>
              </a:rPr>
              <a:t>touched.</a:t>
            </a:r>
            <a:endParaRPr lang="en-US" b="1" dirty="0" smtClean="0">
              <a:solidFill>
                <a:srgbClr val="FF0000"/>
              </a:solidFill>
            </a:endParaRPr>
          </a:p>
          <a:p>
            <a:pPr lvl="2"/>
            <a:r>
              <a:rPr lang="en-US" dirty="0" smtClean="0">
                <a:solidFill>
                  <a:srgbClr val="002060"/>
                </a:solidFill>
              </a:rPr>
              <a:t>Draw a very thin start line with pencil or mark the plate </a:t>
            </a:r>
            <a:br>
              <a:rPr lang="en-US" dirty="0" smtClean="0">
                <a:solidFill>
                  <a:srgbClr val="002060"/>
                </a:solidFill>
              </a:rPr>
            </a:br>
            <a:r>
              <a:rPr lang="en-US" dirty="0" smtClean="0">
                <a:solidFill>
                  <a:srgbClr val="002060"/>
                </a:solidFill>
              </a:rPr>
              <a:t>on the lower end on each side (~0.5 cm from the bottom</a:t>
            </a:r>
            <a:r>
              <a:rPr lang="en-US" dirty="0" smtClean="0">
                <a:solidFill>
                  <a:srgbClr val="002060"/>
                </a:solidFill>
              </a:rPr>
              <a:t>). </a:t>
            </a:r>
            <a:endParaRPr lang="en-US" dirty="0" smtClean="0">
              <a:solidFill>
                <a:srgbClr val="002060"/>
              </a:solidFill>
            </a:endParaRPr>
          </a:p>
          <a:p>
            <a:pPr lvl="2"/>
            <a:r>
              <a:rPr lang="en-US" b="1" dirty="0" smtClean="0">
                <a:solidFill>
                  <a:srgbClr val="FF0000"/>
                </a:solidFill>
              </a:rPr>
              <a:t>Do not use a pen for this </a:t>
            </a:r>
            <a:r>
              <a:rPr lang="en-US" b="1" dirty="0" smtClean="0">
                <a:solidFill>
                  <a:srgbClr val="FF0000"/>
                </a:solidFill>
              </a:rPr>
              <a:t>step.</a:t>
            </a:r>
            <a:endParaRPr lang="en-US" b="1" dirty="0" smtClean="0">
              <a:solidFill>
                <a:srgbClr val="FF0000"/>
              </a:solidFill>
            </a:endParaRPr>
          </a:p>
          <a:p>
            <a:pPr lvl="1">
              <a:buFont typeface="Arial" panose="020B0604020202020204" pitchFamily="34" charset="0"/>
              <a:buChar char="•"/>
            </a:pPr>
            <a:endParaRPr lang="en-US" dirty="0"/>
          </a:p>
        </p:txBody>
      </p:sp>
      <p:pic>
        <p:nvPicPr>
          <p:cNvPr id="10242"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8246" t="6904" r="14950" b="18293"/>
          <a:stretch/>
        </p:blipFill>
        <p:spPr bwMode="auto">
          <a:xfrm>
            <a:off x="7086600" y="3276600"/>
            <a:ext cx="1526344" cy="1280160"/>
          </a:xfrm>
          <a:prstGeom prst="rect">
            <a:avLst/>
          </a:prstGeom>
          <a:noFill/>
          <a:ln>
            <a:noFill/>
          </a:ln>
          <a:effectLst/>
          <a:scene3d>
            <a:camera prst="orthographicFront">
              <a:rot lat="0" lon="0" rev="60000"/>
            </a:camera>
            <a:lightRig rig="threePt" dir="t"/>
          </a:scene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8" name="Pictur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60470" y="5638800"/>
            <a:ext cx="914400" cy="914400"/>
          </a:xfrm>
          <a:prstGeom prst="rect">
            <a:avLst/>
          </a:prstGeom>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al 3"/>
          <p:cNvSpPr/>
          <p:nvPr/>
        </p:nvSpPr>
        <p:spPr>
          <a:xfrm>
            <a:off x="5562600" y="5638800"/>
            <a:ext cx="91440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p:cNvCxnSpPr>
            <a:cxnSpLocks noChangeAspect="1"/>
            <a:stCxn id="4" idx="1"/>
          </p:cNvCxnSpPr>
          <p:nvPr/>
        </p:nvCxnSpPr>
        <p:spPr>
          <a:xfrm>
            <a:off x="5696515" y="5772715"/>
            <a:ext cx="642311" cy="64231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439603852"/>
              </p:ext>
            </p:extLst>
          </p:nvPr>
        </p:nvGraphicFramePr>
        <p:xfrm>
          <a:off x="7701619" y="4724400"/>
          <a:ext cx="598762" cy="1554480"/>
        </p:xfrm>
        <a:graphic>
          <a:graphicData uri="http://schemas.openxmlformats.org/presentationml/2006/ole">
            <mc:AlternateContent xmlns:mc="http://schemas.openxmlformats.org/markup-compatibility/2006">
              <mc:Choice xmlns:v="urn:schemas-microsoft-com:vml" Requires="v">
                <p:oleObj spid="_x0000_s13381" r:id="rId5" imgW="543668" imgH="1429020" progId="ChemDraw.Document.6.0">
                  <p:embed/>
                </p:oleObj>
              </mc:Choice>
              <mc:Fallback>
                <p:oleObj r:id="rId5" imgW="543668" imgH="1429020" progId="ChemDraw.Document.6.0">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01619" y="4724400"/>
                        <a:ext cx="598762" cy="15544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5" name="Straight Connector 14"/>
          <p:cNvCxnSpPr/>
          <p:nvPr/>
        </p:nvCxnSpPr>
        <p:spPr>
          <a:xfrm>
            <a:off x="8001000" y="5638800"/>
            <a:ext cx="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4147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10242"/>
                                        </p:tgtEl>
                                        <p:attrNameLst>
                                          <p:attrName>style.visibility</p:attrName>
                                        </p:attrNameLst>
                                      </p:cBhvr>
                                      <p:to>
                                        <p:strVal val="visible"/>
                                      </p:to>
                                    </p:set>
                                    <p:animEffect transition="in" filter="barn(inVertical)">
                                      <p:cBhvr>
                                        <p:cTn id="15" dur="500"/>
                                        <p:tgtEl>
                                          <p:spTgt spid="10242"/>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barn(inVertical)">
                                      <p:cBhvr>
                                        <p:cTn id="20" dur="500"/>
                                        <p:tgtEl>
                                          <p:spTgt spid="2">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barn(inVertical)">
                                      <p:cBhvr>
                                        <p:cTn id="25" dur="500"/>
                                        <p:tgtEl>
                                          <p:spTgt spid="2">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2">
                                            <p:txEl>
                                              <p:pRg st="5" end="5"/>
                                            </p:txEl>
                                          </p:spTgt>
                                        </p:tgtEl>
                                        <p:attrNameLst>
                                          <p:attrName>style.visibility</p:attrName>
                                        </p:attrNameLst>
                                      </p:cBhvr>
                                      <p:to>
                                        <p:strVal val="visible"/>
                                      </p:to>
                                    </p:set>
                                    <p:animEffect transition="in" filter="barn(inVertical)">
                                      <p:cBhvr>
                                        <p:cTn id="30" dur="500"/>
                                        <p:tgtEl>
                                          <p:spTgt spid="2">
                                            <p:txEl>
                                              <p:pRg st="5" end="5"/>
                                            </p:txEl>
                                          </p:spTgt>
                                        </p:tgtEl>
                                      </p:cBhvr>
                                    </p:animEffect>
                                  </p:childTnLst>
                                </p:cTn>
                              </p:par>
                              <p:par>
                                <p:cTn id="31" presetID="53" presetClass="entr" presetSubtype="16" fill="hold" nodeType="with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p:cTn id="33" dur="500" fill="hold"/>
                                        <p:tgtEl>
                                          <p:spTgt spid="7"/>
                                        </p:tgtEl>
                                        <p:attrNameLst>
                                          <p:attrName>ppt_w</p:attrName>
                                        </p:attrNameLst>
                                      </p:cBhvr>
                                      <p:tavLst>
                                        <p:tav tm="0">
                                          <p:val>
                                            <p:fltVal val="0"/>
                                          </p:val>
                                        </p:tav>
                                        <p:tav tm="100000">
                                          <p:val>
                                            <p:strVal val="#ppt_w"/>
                                          </p:val>
                                        </p:tav>
                                      </p:tavLst>
                                    </p:anim>
                                    <p:anim calcmode="lin" valueType="num">
                                      <p:cBhvr>
                                        <p:cTn id="34" dur="500" fill="hold"/>
                                        <p:tgtEl>
                                          <p:spTgt spid="7"/>
                                        </p:tgtEl>
                                        <p:attrNameLst>
                                          <p:attrName>ppt_h</p:attrName>
                                        </p:attrNameLst>
                                      </p:cBhvr>
                                      <p:tavLst>
                                        <p:tav tm="0">
                                          <p:val>
                                            <p:fltVal val="0"/>
                                          </p:val>
                                        </p:tav>
                                        <p:tav tm="100000">
                                          <p:val>
                                            <p:strVal val="#ppt_h"/>
                                          </p:val>
                                        </p:tav>
                                      </p:tavLst>
                                    </p:anim>
                                    <p:animEffect transition="in" filter="fade">
                                      <p:cBhvr>
                                        <p:cTn id="35" dur="500"/>
                                        <p:tgtEl>
                                          <p:spTgt spid="7"/>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2">
                                            <p:txEl>
                                              <p:pRg st="6" end="6"/>
                                            </p:txEl>
                                          </p:spTgt>
                                        </p:tgtEl>
                                        <p:attrNameLst>
                                          <p:attrName>style.visibility</p:attrName>
                                        </p:attrNameLst>
                                      </p:cBhvr>
                                      <p:to>
                                        <p:strVal val="visible"/>
                                      </p:to>
                                    </p:set>
                                    <p:animEffect transition="in" filter="barn(inVertical)">
                                      <p:cBhvr>
                                        <p:cTn id="40" dur="500"/>
                                        <p:tgtEl>
                                          <p:spTgt spid="2">
                                            <p:txEl>
                                              <p:pRg st="6" end="6"/>
                                            </p:txEl>
                                          </p:spTgt>
                                        </p:tgtEl>
                                      </p:cBhvr>
                                    </p:animEffect>
                                  </p:childTnLst>
                                </p:cTn>
                              </p:par>
                              <p:par>
                                <p:cTn id="41" presetID="16" presetClass="entr" presetSubtype="21" fill="hold" nodeType="withEffect">
                                  <p:stCondLst>
                                    <p:cond delay="0"/>
                                  </p:stCondLst>
                                  <p:childTnLst>
                                    <p:set>
                                      <p:cBhvr>
                                        <p:cTn id="42" dur="1" fill="hold">
                                          <p:stCondLst>
                                            <p:cond delay="0"/>
                                          </p:stCondLst>
                                        </p:cTn>
                                        <p:tgtEl>
                                          <p:spTgt spid="10248"/>
                                        </p:tgtEl>
                                        <p:attrNameLst>
                                          <p:attrName>style.visibility</p:attrName>
                                        </p:attrNameLst>
                                      </p:cBhvr>
                                      <p:to>
                                        <p:strVal val="visible"/>
                                      </p:to>
                                    </p:set>
                                    <p:animEffect transition="in" filter="barn(inVertical)">
                                      <p:cBhvr>
                                        <p:cTn id="43" dur="500"/>
                                        <p:tgtEl>
                                          <p:spTgt spid="10248"/>
                                        </p:tgtEl>
                                      </p:cBhvr>
                                    </p:animEffect>
                                  </p:childTnLst>
                                </p:cTn>
                              </p:par>
                              <p:par>
                                <p:cTn id="44" presetID="16" presetClass="entr" presetSubtype="21" fill="hold" nodeType="withEffect">
                                  <p:stCondLst>
                                    <p:cond delay="0"/>
                                  </p:stCondLst>
                                  <p:childTnLst>
                                    <p:set>
                                      <p:cBhvr>
                                        <p:cTn id="45" dur="1" fill="hold">
                                          <p:stCondLst>
                                            <p:cond delay="0"/>
                                          </p:stCondLst>
                                        </p:cTn>
                                        <p:tgtEl>
                                          <p:spTgt spid="6"/>
                                        </p:tgtEl>
                                        <p:attrNameLst>
                                          <p:attrName>style.visibility</p:attrName>
                                        </p:attrNameLst>
                                      </p:cBhvr>
                                      <p:to>
                                        <p:strVal val="visible"/>
                                      </p:to>
                                    </p:set>
                                    <p:animEffect transition="in" filter="barn(inVertical)">
                                      <p:cBhvr>
                                        <p:cTn id="46" dur="500"/>
                                        <p:tgtEl>
                                          <p:spTgt spid="6"/>
                                        </p:tgtEl>
                                      </p:cBhvr>
                                    </p:animEffect>
                                  </p:childTnLst>
                                </p:cTn>
                              </p:par>
                              <p:par>
                                <p:cTn id="47" presetID="16" presetClass="entr" presetSubtype="21" fill="hold" grpId="0" nodeType="with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barn(inVertical)">
                                      <p:cBhvr>
                                        <p:cTn id="4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Experimental </a:t>
            </a:r>
            <a:r>
              <a:rPr lang="en-US" dirty="0" smtClean="0">
                <a:solidFill>
                  <a:srgbClr val="002060"/>
                </a:solidFill>
              </a:rPr>
              <a:t>II</a:t>
            </a:r>
            <a:endParaRPr lang="en-US" dirty="0"/>
          </a:p>
        </p:txBody>
      </p:sp>
      <p:sp>
        <p:nvSpPr>
          <p:cNvPr id="2" name="Content Placeholder 1"/>
          <p:cNvSpPr>
            <a:spLocks noGrp="1"/>
          </p:cNvSpPr>
          <p:nvPr>
            <p:ph idx="1"/>
          </p:nvPr>
        </p:nvSpPr>
        <p:spPr>
          <a:xfrm>
            <a:off x="457200" y="1524000"/>
            <a:ext cx="8229600" cy="4953000"/>
          </a:xfrm>
        </p:spPr>
        <p:txBody>
          <a:bodyPr>
            <a:normAutofit fontScale="70000" lnSpcReduction="20000"/>
          </a:bodyPr>
          <a:lstStyle/>
          <a:p>
            <a:r>
              <a:rPr lang="en-US" b="1" dirty="0" smtClean="0">
                <a:solidFill>
                  <a:srgbClr val="660066"/>
                </a:solidFill>
              </a:rPr>
              <a:t>Spotting</a:t>
            </a:r>
          </a:p>
          <a:p>
            <a:pPr lvl="1">
              <a:buFont typeface="Arial" panose="020B0604020202020204" pitchFamily="34" charset="0"/>
              <a:buChar char="•"/>
            </a:pPr>
            <a:r>
              <a:rPr lang="en-US" dirty="0" smtClean="0">
                <a:solidFill>
                  <a:schemeClr val="tx1"/>
                </a:solidFill>
              </a:rPr>
              <a:t>A capillary spotter (drawn from a Pasteur pipette) or a commercial spotter should be used for spotting (top: melting point capillary, </a:t>
            </a:r>
            <a:br>
              <a:rPr lang="en-US" dirty="0" smtClean="0">
                <a:solidFill>
                  <a:schemeClr val="tx1"/>
                </a:solidFill>
              </a:rPr>
            </a:br>
            <a:r>
              <a:rPr lang="en-US" dirty="0" smtClean="0">
                <a:solidFill>
                  <a:schemeClr val="tx1"/>
                </a:solidFill>
              </a:rPr>
              <a:t>bottom: commercial spotter</a:t>
            </a:r>
            <a:r>
              <a:rPr lang="en-US" dirty="0" smtClean="0">
                <a:solidFill>
                  <a:schemeClr val="tx1"/>
                </a:solidFill>
              </a:rPr>
              <a:t>).</a:t>
            </a:r>
            <a:endParaRPr lang="en-US" dirty="0" smtClean="0">
              <a:solidFill>
                <a:schemeClr val="tx1"/>
              </a:solidFill>
            </a:endParaRPr>
          </a:p>
          <a:p>
            <a:pPr lvl="1">
              <a:buFont typeface="Arial" panose="020B0604020202020204" pitchFamily="34" charset="0"/>
              <a:buChar char="•"/>
            </a:pPr>
            <a:r>
              <a:rPr lang="en-US" b="1" dirty="0" smtClean="0">
                <a:solidFill>
                  <a:srgbClr val="FF0000"/>
                </a:solidFill>
              </a:rPr>
              <a:t>Melting point capillaries, syringe needles, etc. (as is) are </a:t>
            </a:r>
            <a:r>
              <a:rPr lang="en-US" b="1" u="sng" dirty="0">
                <a:solidFill>
                  <a:srgbClr val="FF0000"/>
                </a:solidFill>
              </a:rPr>
              <a:t>not</a:t>
            </a:r>
            <a:r>
              <a:rPr lang="en-US" b="1" dirty="0" smtClean="0">
                <a:solidFill>
                  <a:srgbClr val="FF0000"/>
                </a:solidFill>
              </a:rPr>
              <a:t/>
            </a:r>
            <a:br>
              <a:rPr lang="en-US" b="1" dirty="0" smtClean="0">
                <a:solidFill>
                  <a:srgbClr val="FF0000"/>
                </a:solidFill>
              </a:rPr>
            </a:br>
            <a:r>
              <a:rPr lang="en-US" b="1" dirty="0" smtClean="0">
                <a:solidFill>
                  <a:srgbClr val="FF0000"/>
                </a:solidFill>
              </a:rPr>
              <a:t>suitable for the spotting process because they produce </a:t>
            </a:r>
            <a:r>
              <a:rPr lang="en-US" b="1" dirty="0">
                <a:solidFill>
                  <a:srgbClr val="FF0000"/>
                </a:solidFill>
              </a:rPr>
              <a:t>a huge </a:t>
            </a:r>
            <a:r>
              <a:rPr lang="en-US" b="1" dirty="0" smtClean="0">
                <a:solidFill>
                  <a:srgbClr val="FF0000"/>
                </a:solidFill>
              </a:rPr>
              <a:t/>
            </a:r>
            <a:br>
              <a:rPr lang="en-US" b="1" dirty="0" smtClean="0">
                <a:solidFill>
                  <a:srgbClr val="FF0000"/>
                </a:solidFill>
              </a:rPr>
            </a:br>
            <a:r>
              <a:rPr lang="en-US" b="1" dirty="0" smtClean="0">
                <a:solidFill>
                  <a:srgbClr val="FF0000"/>
                </a:solidFill>
              </a:rPr>
              <a:t>spot that overloads the plate (=tailing, see also last slide)!</a:t>
            </a:r>
          </a:p>
          <a:p>
            <a:pPr lvl="1">
              <a:buFont typeface="Arial" panose="020B0604020202020204" pitchFamily="34" charset="0"/>
              <a:buChar char="•"/>
            </a:pPr>
            <a:r>
              <a:rPr lang="en-US" dirty="0">
                <a:solidFill>
                  <a:schemeClr val="tx1"/>
                </a:solidFill>
              </a:rPr>
              <a:t>The spots </a:t>
            </a:r>
            <a:r>
              <a:rPr lang="en-US" dirty="0" smtClean="0">
                <a:solidFill>
                  <a:schemeClr val="tx1"/>
                </a:solidFill>
              </a:rPr>
              <a:t>have to </a:t>
            </a:r>
            <a:r>
              <a:rPr lang="en-US" dirty="0">
                <a:solidFill>
                  <a:schemeClr val="tx1"/>
                </a:solidFill>
              </a:rPr>
              <a:t>be equally </a:t>
            </a:r>
            <a:r>
              <a:rPr lang="en-US" dirty="0" smtClean="0">
                <a:solidFill>
                  <a:schemeClr val="tx1"/>
                </a:solidFill>
              </a:rPr>
              <a:t>spread at </a:t>
            </a:r>
            <a:r>
              <a:rPr lang="en-US" dirty="0">
                <a:solidFill>
                  <a:schemeClr val="tx1"/>
                </a:solidFill>
              </a:rPr>
              <a:t>the </a:t>
            </a:r>
            <a:r>
              <a:rPr lang="en-US" dirty="0" smtClean="0">
                <a:solidFill>
                  <a:schemeClr val="tx1"/>
                </a:solidFill>
              </a:rPr>
              <a:t>starting line and </a:t>
            </a:r>
            <a:r>
              <a:rPr lang="en-US" dirty="0">
                <a:solidFill>
                  <a:schemeClr val="tx1"/>
                </a:solidFill>
              </a:rPr>
              <a:t>not </a:t>
            </a:r>
            <a:r>
              <a:rPr lang="en-US" dirty="0" smtClean="0">
                <a:solidFill>
                  <a:schemeClr val="tx1"/>
                </a:solidFill>
              </a:rPr>
              <a:t>be located too </a:t>
            </a:r>
            <a:r>
              <a:rPr lang="en-US" dirty="0">
                <a:solidFill>
                  <a:schemeClr val="tx1"/>
                </a:solidFill>
              </a:rPr>
              <a:t>close to the </a:t>
            </a:r>
            <a:r>
              <a:rPr lang="en-US" dirty="0" smtClean="0">
                <a:solidFill>
                  <a:schemeClr val="tx1"/>
                </a:solidFill>
              </a:rPr>
              <a:t>outer </a:t>
            </a:r>
            <a:r>
              <a:rPr lang="en-US" dirty="0" smtClean="0">
                <a:solidFill>
                  <a:schemeClr val="tx1"/>
                </a:solidFill>
              </a:rPr>
              <a:t>edges.</a:t>
            </a:r>
            <a:endParaRPr lang="en-US" dirty="0">
              <a:solidFill>
                <a:schemeClr val="tx1"/>
              </a:solidFill>
            </a:endParaRPr>
          </a:p>
          <a:p>
            <a:pPr lvl="1">
              <a:buFont typeface="Arial" panose="020B0604020202020204" pitchFamily="34" charset="0"/>
              <a:buChar char="•"/>
            </a:pPr>
            <a:r>
              <a:rPr lang="en-US" dirty="0" smtClean="0">
                <a:solidFill>
                  <a:schemeClr val="tx1"/>
                </a:solidFill>
              </a:rPr>
              <a:t>The </a:t>
            </a:r>
            <a:r>
              <a:rPr lang="en-US" dirty="0">
                <a:solidFill>
                  <a:schemeClr val="tx1"/>
                </a:solidFill>
              </a:rPr>
              <a:t>spots </a:t>
            </a:r>
            <a:r>
              <a:rPr lang="en-US" dirty="0" smtClean="0">
                <a:solidFill>
                  <a:schemeClr val="tx1"/>
                </a:solidFill>
              </a:rPr>
              <a:t>have to </a:t>
            </a:r>
            <a:r>
              <a:rPr lang="en-US" dirty="0">
                <a:solidFill>
                  <a:schemeClr val="tx1"/>
                </a:solidFill>
              </a:rPr>
              <a:t>be small </a:t>
            </a:r>
            <a:r>
              <a:rPr lang="en-US" dirty="0" smtClean="0">
                <a:solidFill>
                  <a:schemeClr val="tx1"/>
                </a:solidFill>
              </a:rPr>
              <a:t>in diameter (~1-2 </a:t>
            </a:r>
            <a:r>
              <a:rPr lang="en-US" dirty="0">
                <a:solidFill>
                  <a:schemeClr val="tx1"/>
                </a:solidFill>
              </a:rPr>
              <a:t>mm</a:t>
            </a:r>
            <a:r>
              <a:rPr lang="en-US" dirty="0" smtClean="0">
                <a:solidFill>
                  <a:schemeClr val="tx1"/>
                </a:solidFill>
              </a:rPr>
              <a:t>).</a:t>
            </a:r>
            <a:endParaRPr lang="en-US" dirty="0" smtClean="0">
              <a:solidFill>
                <a:schemeClr val="tx1"/>
              </a:solidFill>
            </a:endParaRPr>
          </a:p>
          <a:p>
            <a:pPr lvl="1">
              <a:buFont typeface="Arial" panose="020B0604020202020204" pitchFamily="34" charset="0"/>
              <a:buChar char="•"/>
            </a:pPr>
            <a:r>
              <a:rPr lang="en-US" dirty="0" smtClean="0">
                <a:solidFill>
                  <a:schemeClr val="tx1"/>
                </a:solidFill>
              </a:rPr>
              <a:t>A diluted solution of the compound in a low-boiling, low polarity solvent i.e., diethyl ether, hexane, ethyl acetate, etc. has to be used </a:t>
            </a:r>
            <a:br>
              <a:rPr lang="en-US" dirty="0" smtClean="0">
                <a:solidFill>
                  <a:schemeClr val="tx1"/>
                </a:solidFill>
              </a:rPr>
            </a:br>
            <a:r>
              <a:rPr lang="en-US" dirty="0" smtClean="0">
                <a:solidFill>
                  <a:schemeClr val="tx1"/>
                </a:solidFill>
              </a:rPr>
              <a:t>(</a:t>
            </a:r>
            <a:r>
              <a:rPr lang="en-US" dirty="0">
                <a:solidFill>
                  <a:schemeClr val="tx1"/>
                </a:solidFill>
              </a:rPr>
              <a:t>5 mg/mL</a:t>
            </a:r>
            <a:r>
              <a:rPr lang="en-US" dirty="0" smtClean="0">
                <a:solidFill>
                  <a:schemeClr val="tx1"/>
                </a:solidFill>
              </a:rPr>
              <a:t>).</a:t>
            </a:r>
            <a:endParaRPr lang="en-US" dirty="0">
              <a:solidFill>
                <a:schemeClr val="tx1"/>
              </a:solidFill>
            </a:endParaRPr>
          </a:p>
          <a:p>
            <a:pPr lvl="1">
              <a:buFont typeface="Arial" panose="020B0604020202020204" pitchFamily="34" charset="0"/>
              <a:buChar char="•"/>
            </a:pPr>
            <a:r>
              <a:rPr lang="en-US" dirty="0" smtClean="0">
                <a:solidFill>
                  <a:schemeClr val="tx1"/>
                </a:solidFill>
              </a:rPr>
              <a:t>If the compound cannot be detected with the naked eye, the TLC </a:t>
            </a:r>
            <a:br>
              <a:rPr lang="en-US" dirty="0" smtClean="0">
                <a:solidFill>
                  <a:schemeClr val="tx1"/>
                </a:solidFill>
              </a:rPr>
            </a:br>
            <a:r>
              <a:rPr lang="en-US" dirty="0" smtClean="0">
                <a:solidFill>
                  <a:schemeClr val="tx1"/>
                </a:solidFill>
              </a:rPr>
              <a:t>plate has to be dried and then be inspected under the UV-lamp </a:t>
            </a:r>
            <a:br>
              <a:rPr lang="en-US" dirty="0" smtClean="0">
                <a:solidFill>
                  <a:schemeClr val="tx1"/>
                </a:solidFill>
              </a:rPr>
            </a:br>
            <a:r>
              <a:rPr lang="en-US" dirty="0" smtClean="0">
                <a:solidFill>
                  <a:schemeClr val="tx1"/>
                </a:solidFill>
              </a:rPr>
              <a:t>prior to development i.e., benzil, dibenzyl ketone are colorless </a:t>
            </a:r>
            <a:br>
              <a:rPr lang="en-US" dirty="0" smtClean="0">
                <a:solidFill>
                  <a:schemeClr val="tx1"/>
                </a:solidFill>
              </a:rPr>
            </a:br>
            <a:r>
              <a:rPr lang="en-US" dirty="0" smtClean="0">
                <a:solidFill>
                  <a:schemeClr val="tx1"/>
                </a:solidFill>
              </a:rPr>
              <a:t>in low </a:t>
            </a:r>
            <a:r>
              <a:rPr lang="en-US" dirty="0" smtClean="0">
                <a:solidFill>
                  <a:schemeClr val="tx1"/>
                </a:solidFill>
              </a:rPr>
              <a:t>concentrations.</a:t>
            </a:r>
            <a:endParaRPr lang="en-US" dirty="0" smtClean="0">
              <a:solidFill>
                <a:schemeClr val="tx1"/>
              </a:solidFill>
            </a:endParaRPr>
          </a:p>
          <a:p>
            <a:pPr lvl="1">
              <a:buFont typeface="Arial" panose="020B0604020202020204" pitchFamily="34" charset="0"/>
              <a:buChar char="•"/>
            </a:pPr>
            <a:endParaRPr lang="en-US" dirty="0"/>
          </a:p>
        </p:txBody>
      </p:sp>
      <p:pic>
        <p:nvPicPr>
          <p:cNvPr id="12290"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0909" t="43751" r="40909" b="31249"/>
          <a:stretch/>
        </p:blipFill>
        <p:spPr bwMode="auto">
          <a:xfrm>
            <a:off x="8001000" y="2133600"/>
            <a:ext cx="88701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4316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par>
                                <p:cTn id="8" presetID="53" presetClass="entr" presetSubtype="16" fill="hold" nodeType="withEffect">
                                  <p:stCondLst>
                                    <p:cond delay="0"/>
                                  </p:stCondLst>
                                  <p:childTnLst>
                                    <p:set>
                                      <p:cBhvr>
                                        <p:cTn id="9" dur="1" fill="hold">
                                          <p:stCondLst>
                                            <p:cond delay="0"/>
                                          </p:stCondLst>
                                        </p:cTn>
                                        <p:tgtEl>
                                          <p:spTgt spid="12290"/>
                                        </p:tgtEl>
                                        <p:attrNameLst>
                                          <p:attrName>style.visibility</p:attrName>
                                        </p:attrNameLst>
                                      </p:cBhvr>
                                      <p:to>
                                        <p:strVal val="visible"/>
                                      </p:to>
                                    </p:set>
                                    <p:anim calcmode="lin" valueType="num">
                                      <p:cBhvr>
                                        <p:cTn id="10" dur="500" fill="hold"/>
                                        <p:tgtEl>
                                          <p:spTgt spid="12290"/>
                                        </p:tgtEl>
                                        <p:attrNameLst>
                                          <p:attrName>ppt_w</p:attrName>
                                        </p:attrNameLst>
                                      </p:cBhvr>
                                      <p:tavLst>
                                        <p:tav tm="0">
                                          <p:val>
                                            <p:fltVal val="0"/>
                                          </p:val>
                                        </p:tav>
                                        <p:tav tm="100000">
                                          <p:val>
                                            <p:strVal val="#ppt_w"/>
                                          </p:val>
                                        </p:tav>
                                      </p:tavLst>
                                    </p:anim>
                                    <p:anim calcmode="lin" valueType="num">
                                      <p:cBhvr>
                                        <p:cTn id="11" dur="500" fill="hold"/>
                                        <p:tgtEl>
                                          <p:spTgt spid="12290"/>
                                        </p:tgtEl>
                                        <p:attrNameLst>
                                          <p:attrName>ppt_h</p:attrName>
                                        </p:attrNameLst>
                                      </p:cBhvr>
                                      <p:tavLst>
                                        <p:tav tm="0">
                                          <p:val>
                                            <p:fltVal val="0"/>
                                          </p:val>
                                        </p:tav>
                                        <p:tav tm="100000">
                                          <p:val>
                                            <p:strVal val="#ppt_h"/>
                                          </p:val>
                                        </p:tav>
                                      </p:tavLst>
                                    </p:anim>
                                    <p:animEffect transition="in" filter="fade">
                                      <p:cBhvr>
                                        <p:cTn id="12" dur="500"/>
                                        <p:tgtEl>
                                          <p:spTgt spid="1229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barn(inVertical)">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solidFill>
                  <a:srgbClr val="002060"/>
                </a:solidFill>
              </a:rPr>
              <a:t>Experimental </a:t>
            </a:r>
            <a:r>
              <a:rPr lang="en-US" dirty="0" smtClean="0">
                <a:solidFill>
                  <a:srgbClr val="002060"/>
                </a:solidFill>
              </a:rPr>
              <a:t>III</a:t>
            </a:r>
            <a:endParaRPr lang="en-US" dirty="0"/>
          </a:p>
        </p:txBody>
      </p:sp>
      <p:sp>
        <p:nvSpPr>
          <p:cNvPr id="2" name="Content Placeholder 1"/>
          <p:cNvSpPr>
            <a:spLocks noGrp="1"/>
          </p:cNvSpPr>
          <p:nvPr>
            <p:ph idx="1"/>
          </p:nvPr>
        </p:nvSpPr>
        <p:spPr>
          <a:xfrm>
            <a:off x="457200" y="1524000"/>
            <a:ext cx="8153400" cy="5105400"/>
          </a:xfrm>
        </p:spPr>
        <p:txBody>
          <a:bodyPr>
            <a:normAutofit fontScale="47500" lnSpcReduction="20000"/>
          </a:bodyPr>
          <a:lstStyle/>
          <a:p>
            <a:r>
              <a:rPr lang="en-US" sz="3800" b="1" dirty="0" smtClean="0">
                <a:solidFill>
                  <a:srgbClr val="660066"/>
                </a:solidFill>
              </a:rPr>
              <a:t>Developing the Plate</a:t>
            </a:r>
          </a:p>
          <a:p>
            <a:pPr lvl="1">
              <a:buFont typeface="Arial" panose="020B0604020202020204" pitchFamily="34" charset="0"/>
              <a:buChar char="•"/>
            </a:pPr>
            <a:r>
              <a:rPr lang="en-US" sz="3500" dirty="0" smtClean="0">
                <a:solidFill>
                  <a:schemeClr val="tx1"/>
                </a:solidFill>
              </a:rPr>
              <a:t>A jar or a small beaker covered with a watch glass is used as development chamber, lining the walls with wet filter paper is usually not necessary if the jar is kept </a:t>
            </a:r>
            <a:r>
              <a:rPr lang="en-US" sz="3500" dirty="0" smtClean="0">
                <a:solidFill>
                  <a:schemeClr val="tx1"/>
                </a:solidFill>
              </a:rPr>
              <a:t>close.</a:t>
            </a:r>
            <a:endParaRPr lang="en-US" sz="3500" dirty="0" smtClean="0">
              <a:solidFill>
                <a:schemeClr val="tx1"/>
              </a:solidFill>
            </a:endParaRPr>
          </a:p>
          <a:p>
            <a:pPr lvl="1">
              <a:buFont typeface="Arial" panose="020B0604020202020204" pitchFamily="34" charset="0"/>
              <a:buChar char="•"/>
            </a:pPr>
            <a:r>
              <a:rPr lang="en-US" sz="3500" dirty="0" smtClean="0">
                <a:solidFill>
                  <a:schemeClr val="tx1"/>
                </a:solidFill>
              </a:rPr>
              <a:t>The solvent level in the jar has to be </a:t>
            </a:r>
            <a:r>
              <a:rPr lang="en-US" sz="3500" b="1" i="1" dirty="0" smtClean="0">
                <a:solidFill>
                  <a:srgbClr val="FF0000"/>
                </a:solidFill>
              </a:rPr>
              <a:t>below</a:t>
            </a:r>
            <a:r>
              <a:rPr lang="en-US" sz="3500" dirty="0" smtClean="0">
                <a:solidFill>
                  <a:srgbClr val="FF0000"/>
                </a:solidFill>
              </a:rPr>
              <a:t> </a:t>
            </a:r>
            <a:r>
              <a:rPr lang="en-US" sz="3500" dirty="0" smtClean="0">
                <a:solidFill>
                  <a:schemeClr val="tx1"/>
                </a:solidFill>
              </a:rPr>
              <a:t>the starting </a:t>
            </a:r>
            <a:r>
              <a:rPr lang="en-US" sz="3500" dirty="0" smtClean="0">
                <a:solidFill>
                  <a:schemeClr val="tx1"/>
                </a:solidFill>
              </a:rPr>
              <a:t>line.</a:t>
            </a:r>
            <a:endParaRPr lang="en-US" sz="3500" dirty="0" smtClean="0">
              <a:solidFill>
                <a:schemeClr val="tx1"/>
              </a:solidFill>
            </a:endParaRPr>
          </a:p>
          <a:p>
            <a:pPr lvl="1">
              <a:buFont typeface="Arial" panose="020B0604020202020204" pitchFamily="34" charset="0"/>
              <a:buChar char="•"/>
            </a:pPr>
            <a:r>
              <a:rPr lang="en-US" sz="3500" dirty="0" smtClean="0">
                <a:solidFill>
                  <a:schemeClr val="tx1"/>
                </a:solidFill>
              </a:rPr>
              <a:t>The TLC plate is placed </a:t>
            </a:r>
            <a:r>
              <a:rPr lang="en-US" sz="3500" b="1" i="1" dirty="0" smtClean="0">
                <a:solidFill>
                  <a:schemeClr val="tx1"/>
                </a:solidFill>
              </a:rPr>
              <a:t>straight</a:t>
            </a:r>
            <a:r>
              <a:rPr lang="en-US" sz="3500" dirty="0" smtClean="0">
                <a:solidFill>
                  <a:schemeClr val="tx1"/>
                </a:solidFill>
              </a:rPr>
              <a:t> in the chamber, which is left </a:t>
            </a:r>
            <a:r>
              <a:rPr lang="en-US" sz="3500" dirty="0" smtClean="0">
                <a:solidFill>
                  <a:schemeClr val="tx1"/>
                </a:solidFill>
              </a:rPr>
              <a:t>undisturbed.</a:t>
            </a:r>
            <a:endParaRPr lang="en-US" sz="3500" dirty="0" smtClean="0">
              <a:solidFill>
                <a:schemeClr val="tx1"/>
              </a:solidFill>
            </a:endParaRPr>
          </a:p>
          <a:p>
            <a:pPr lvl="1">
              <a:buFont typeface="Arial" panose="020B0604020202020204" pitchFamily="34" charset="0"/>
              <a:buChar char="•"/>
            </a:pPr>
            <a:r>
              <a:rPr lang="en-US" sz="3500" dirty="0" smtClean="0">
                <a:solidFill>
                  <a:schemeClr val="tx1"/>
                </a:solidFill>
              </a:rPr>
              <a:t>The compounds move up the plate at different rates (if the proper mobile phase is used</a:t>
            </a:r>
            <a:r>
              <a:rPr lang="en-US" sz="3500" dirty="0" smtClean="0">
                <a:solidFill>
                  <a:schemeClr val="tx1"/>
                </a:solidFill>
              </a:rPr>
              <a:t>).</a:t>
            </a:r>
            <a:endParaRPr lang="en-US" sz="3500" dirty="0" smtClean="0">
              <a:solidFill>
                <a:schemeClr val="tx1"/>
              </a:solidFill>
            </a:endParaRPr>
          </a:p>
          <a:p>
            <a:pPr lvl="1">
              <a:buFont typeface="Arial" panose="020B0604020202020204" pitchFamily="34" charset="0"/>
              <a:buChar char="•"/>
            </a:pPr>
            <a:endParaRPr lang="en-US" sz="3600" dirty="0"/>
          </a:p>
          <a:p>
            <a:pPr lvl="1">
              <a:buFont typeface="Arial" panose="020B0604020202020204" pitchFamily="34" charset="0"/>
              <a:buChar char="•"/>
            </a:pPr>
            <a:endParaRPr lang="en-US" sz="3300" dirty="0" smtClean="0"/>
          </a:p>
          <a:p>
            <a:pPr lvl="1">
              <a:buFont typeface="Arial" panose="020B0604020202020204" pitchFamily="34" charset="0"/>
              <a:buChar char="•"/>
            </a:pPr>
            <a:endParaRPr lang="en-US" sz="3300" dirty="0"/>
          </a:p>
          <a:p>
            <a:pPr lvl="1">
              <a:buFont typeface="Arial" panose="020B0604020202020204" pitchFamily="34" charset="0"/>
              <a:buChar char="•"/>
            </a:pPr>
            <a:endParaRPr lang="en-US" sz="3300" dirty="0" smtClean="0"/>
          </a:p>
          <a:p>
            <a:pPr lvl="1">
              <a:buFont typeface="Arial" panose="020B0604020202020204" pitchFamily="34" charset="0"/>
              <a:buChar char="•"/>
            </a:pPr>
            <a:endParaRPr lang="en-US" sz="2900" dirty="0" smtClean="0"/>
          </a:p>
          <a:p>
            <a:pPr lvl="1">
              <a:buFont typeface="Arial" panose="020B0604020202020204" pitchFamily="34" charset="0"/>
              <a:buChar char="•"/>
            </a:pPr>
            <a:endParaRPr lang="en-US" sz="2900" dirty="0" smtClean="0"/>
          </a:p>
          <a:p>
            <a:pPr lvl="1">
              <a:buFont typeface="Arial" panose="020B0604020202020204" pitchFamily="34" charset="0"/>
              <a:buChar char="•"/>
            </a:pPr>
            <a:endParaRPr lang="en-US" sz="2900" dirty="0" smtClean="0"/>
          </a:p>
          <a:p>
            <a:pPr lvl="1">
              <a:buFont typeface="Arial" panose="020B0604020202020204" pitchFamily="34" charset="0"/>
              <a:buChar char="•"/>
            </a:pPr>
            <a:endParaRPr lang="en-US" sz="2900" dirty="0" smtClean="0"/>
          </a:p>
          <a:p>
            <a:pPr lvl="1">
              <a:buFont typeface="Arial" panose="020B0604020202020204" pitchFamily="34" charset="0"/>
              <a:buChar char="•"/>
            </a:pPr>
            <a:endParaRPr lang="en-US" dirty="0" smtClean="0"/>
          </a:p>
          <a:p>
            <a:pPr lvl="1">
              <a:buFont typeface="Arial" panose="020B0604020202020204" pitchFamily="34" charset="0"/>
              <a:buChar char="•"/>
            </a:pPr>
            <a:endParaRPr lang="en-US" dirty="0" smtClean="0"/>
          </a:p>
          <a:p>
            <a:pPr lvl="1">
              <a:buFont typeface="Arial" panose="020B0604020202020204" pitchFamily="34" charset="0"/>
              <a:buChar char="•"/>
            </a:pPr>
            <a:r>
              <a:rPr lang="en-US" sz="3300" dirty="0" smtClean="0">
                <a:solidFill>
                  <a:schemeClr val="tx1"/>
                </a:solidFill>
              </a:rPr>
              <a:t>Note </a:t>
            </a:r>
            <a:r>
              <a:rPr lang="en-US" sz="3300" dirty="0">
                <a:solidFill>
                  <a:schemeClr val="tx1"/>
                </a:solidFill>
              </a:rPr>
              <a:t>that the rate of movement is not </a:t>
            </a:r>
            <a:r>
              <a:rPr lang="en-US" sz="3300" dirty="0" smtClean="0">
                <a:solidFill>
                  <a:schemeClr val="tx1"/>
                </a:solidFill>
              </a:rPr>
              <a:t>constant (</a:t>
            </a:r>
            <a:r>
              <a:rPr lang="en-US" sz="3300" b="1" i="1" dirty="0" smtClean="0">
                <a:solidFill>
                  <a:schemeClr val="tx1"/>
                </a:solidFill>
              </a:rPr>
              <a:t>Why</a:t>
            </a:r>
            <a:r>
              <a:rPr lang="en-US" sz="3300" b="1" i="1" dirty="0" smtClean="0">
                <a:solidFill>
                  <a:schemeClr val="tx1"/>
                </a:solidFill>
              </a:rPr>
              <a:t>?</a:t>
            </a:r>
            <a:r>
              <a:rPr lang="en-US" sz="3300" dirty="0" smtClean="0">
                <a:solidFill>
                  <a:schemeClr val="tx1"/>
                </a:solidFill>
              </a:rPr>
              <a:t>).</a:t>
            </a:r>
            <a:endParaRPr lang="en-US" sz="3300" dirty="0">
              <a:solidFill>
                <a:schemeClr val="tx1"/>
              </a:solidFill>
            </a:endParaRPr>
          </a:p>
          <a:p>
            <a:pPr lvl="1">
              <a:buFont typeface="Arial" panose="020B0604020202020204" pitchFamily="34" charset="0"/>
              <a:buChar char="•"/>
            </a:pPr>
            <a:r>
              <a:rPr lang="en-US" sz="3300" dirty="0" smtClean="0">
                <a:solidFill>
                  <a:schemeClr val="tx1"/>
                </a:solidFill>
              </a:rPr>
              <a:t>The solvent front is allowed to move up the plate until ~1 cm from the </a:t>
            </a:r>
            <a:r>
              <a:rPr lang="en-US" sz="3300" dirty="0" smtClean="0">
                <a:solidFill>
                  <a:schemeClr val="tx1"/>
                </a:solidFill>
              </a:rPr>
              <a:t>top.</a:t>
            </a:r>
            <a:endParaRPr lang="en-US" sz="3300" dirty="0" smtClean="0">
              <a:solidFill>
                <a:schemeClr val="tx1"/>
              </a:solidFill>
            </a:endParaRPr>
          </a:p>
          <a:p>
            <a:pPr lvl="1">
              <a:buFont typeface="Arial" panose="020B0604020202020204" pitchFamily="34" charset="0"/>
              <a:buChar char="•"/>
            </a:pPr>
            <a:r>
              <a:rPr lang="en-US" sz="3300" b="1" dirty="0" smtClean="0">
                <a:solidFill>
                  <a:srgbClr val="FF0000"/>
                </a:solidFill>
              </a:rPr>
              <a:t>The plate is then removed and the solvent front </a:t>
            </a:r>
            <a:r>
              <a:rPr lang="en-US" sz="3300" b="1" i="1" dirty="0" smtClean="0">
                <a:solidFill>
                  <a:srgbClr val="FF0000"/>
                </a:solidFill>
              </a:rPr>
              <a:t>immediately</a:t>
            </a:r>
            <a:r>
              <a:rPr lang="en-US" sz="3300" b="1" dirty="0" smtClean="0">
                <a:solidFill>
                  <a:srgbClr val="FF0000"/>
                </a:solidFill>
              </a:rPr>
              <a:t> </a:t>
            </a:r>
            <a:r>
              <a:rPr lang="en-US" sz="3300" b="1" dirty="0" smtClean="0">
                <a:solidFill>
                  <a:srgbClr val="FF0000"/>
                </a:solidFill>
              </a:rPr>
              <a:t>marked.</a:t>
            </a:r>
            <a:endParaRPr lang="en-US" sz="3300" b="1" dirty="0" smtClean="0">
              <a:solidFill>
                <a:srgbClr val="FF0000"/>
              </a:solidFill>
            </a:endParaRPr>
          </a:p>
          <a:p>
            <a:pPr lvl="1">
              <a:buFont typeface="Arial" panose="020B0604020202020204" pitchFamily="34" charset="0"/>
              <a:buChar char="•"/>
            </a:pPr>
            <a:endParaRPr lang="en-US" sz="3300" dirty="0" smtClean="0"/>
          </a:p>
          <a:p>
            <a:pPr lvl="1">
              <a:buFont typeface="Arial" panose="020B0604020202020204" pitchFamily="34" charset="0"/>
              <a:buChar char="•"/>
            </a:pPr>
            <a:endParaRPr lang="en-US" sz="2500" dirty="0"/>
          </a:p>
        </p:txBody>
      </p:sp>
      <p:pic>
        <p:nvPicPr>
          <p:cNvPr id="4" name="Picture 3" descr="TLC1"/>
          <p:cNvPicPr/>
          <p:nvPr/>
        </p:nvPicPr>
        <p:blipFill>
          <a:blip r:embed="rId3" cstate="print">
            <a:lum contrast="20000"/>
          </a:blip>
          <a:srcRect/>
          <a:stretch>
            <a:fillRect/>
          </a:stretch>
        </p:blipFill>
        <p:spPr bwMode="auto">
          <a:xfrm>
            <a:off x="7315200" y="3368040"/>
            <a:ext cx="914400" cy="1295400"/>
          </a:xfrm>
          <a:prstGeom prst="rect">
            <a:avLst/>
          </a:prstGeom>
          <a:noFill/>
          <a:ln w="9525">
            <a:noFill/>
            <a:miter lim="800000"/>
            <a:headEnd/>
            <a:tailEnd/>
          </a:ln>
        </p:spPr>
      </p:pic>
      <p:graphicFrame>
        <p:nvGraphicFramePr>
          <p:cNvPr id="6" name="Object 5"/>
          <p:cNvGraphicFramePr>
            <a:graphicFrameLocks noChangeAspect="1"/>
          </p:cNvGraphicFramePr>
          <p:nvPr>
            <p:extLst>
              <p:ext uri="{D42A27DB-BD31-4B8C-83A1-F6EECF244321}">
                <p14:modId xmlns:p14="http://schemas.microsoft.com/office/powerpoint/2010/main" val="1188354155"/>
              </p:ext>
            </p:extLst>
          </p:nvPr>
        </p:nvGraphicFramePr>
        <p:xfrm>
          <a:off x="1905000" y="3352800"/>
          <a:ext cx="3636962" cy="1905000"/>
        </p:xfrm>
        <a:graphic>
          <a:graphicData uri="http://schemas.openxmlformats.org/presentationml/2006/ole">
            <mc:AlternateContent xmlns:mc="http://schemas.openxmlformats.org/markup-compatibility/2006">
              <mc:Choice xmlns:v="urn:schemas-microsoft-com:vml" Requires="v">
                <p:oleObj spid="_x0000_s5622" name="CS ChemDraw Drawing" r:id="rId4" imgW="4976779" imgH="2607064" progId="ChemDraw.Document.6.0">
                  <p:embed/>
                </p:oleObj>
              </mc:Choice>
              <mc:Fallback>
                <p:oleObj name="CS ChemDraw Drawing" r:id="rId4" imgW="4976779" imgH="2607064" progId="ChemDraw.Document.6.0">
                  <p:embed/>
                  <p:pic>
                    <p:nvPicPr>
                      <p:cNvPr id="0" name=""/>
                      <p:cNvPicPr/>
                      <p:nvPr/>
                    </p:nvPicPr>
                    <p:blipFill>
                      <a:blip r:embed="rId5"/>
                      <a:stretch>
                        <a:fillRect/>
                      </a:stretch>
                    </p:blipFill>
                    <p:spPr>
                      <a:xfrm>
                        <a:off x="1905000" y="3352800"/>
                        <a:ext cx="3636962" cy="1905000"/>
                      </a:xfrm>
                      <a:prstGeom prst="rect">
                        <a:avLst/>
                      </a:prstGeom>
                    </p:spPr>
                  </p:pic>
                </p:oleObj>
              </mc:Fallback>
            </mc:AlternateContent>
          </a:graphicData>
        </a:graphic>
      </p:graphicFrame>
      <p:sp>
        <p:nvSpPr>
          <p:cNvPr id="9" name="TextBox 8"/>
          <p:cNvSpPr txBox="1"/>
          <p:nvPr/>
        </p:nvSpPr>
        <p:spPr>
          <a:xfrm>
            <a:off x="2063321" y="5181600"/>
            <a:ext cx="832279" cy="338554"/>
          </a:xfrm>
          <a:prstGeom prst="rect">
            <a:avLst/>
          </a:prstGeom>
          <a:noFill/>
        </p:spPr>
        <p:txBody>
          <a:bodyPr wrap="none" rtlCol="0">
            <a:spAutoFit/>
          </a:bodyPr>
          <a:lstStyle/>
          <a:p>
            <a:r>
              <a:rPr lang="en-US" sz="1600" dirty="0" smtClean="0"/>
              <a:t>t=0 min</a:t>
            </a:r>
            <a:endParaRPr lang="en-US" sz="1600" dirty="0"/>
          </a:p>
        </p:txBody>
      </p:sp>
      <p:sp>
        <p:nvSpPr>
          <p:cNvPr id="10" name="TextBox 9"/>
          <p:cNvSpPr txBox="1"/>
          <p:nvPr/>
        </p:nvSpPr>
        <p:spPr>
          <a:xfrm>
            <a:off x="3358721" y="5181600"/>
            <a:ext cx="832279" cy="338554"/>
          </a:xfrm>
          <a:prstGeom prst="rect">
            <a:avLst/>
          </a:prstGeom>
          <a:noFill/>
        </p:spPr>
        <p:txBody>
          <a:bodyPr wrap="none" rtlCol="0">
            <a:spAutoFit/>
          </a:bodyPr>
          <a:lstStyle/>
          <a:p>
            <a:r>
              <a:rPr lang="en-US" sz="1600" dirty="0" smtClean="0"/>
              <a:t>t=1 min</a:t>
            </a:r>
            <a:endParaRPr lang="en-US" sz="1600" dirty="0"/>
          </a:p>
        </p:txBody>
      </p:sp>
      <p:sp>
        <p:nvSpPr>
          <p:cNvPr id="12" name="TextBox 11"/>
          <p:cNvSpPr txBox="1"/>
          <p:nvPr/>
        </p:nvSpPr>
        <p:spPr>
          <a:xfrm>
            <a:off x="4648200" y="5181600"/>
            <a:ext cx="832279" cy="338554"/>
          </a:xfrm>
          <a:prstGeom prst="rect">
            <a:avLst/>
          </a:prstGeom>
          <a:noFill/>
        </p:spPr>
        <p:txBody>
          <a:bodyPr wrap="none" rtlCol="0">
            <a:spAutoFit/>
          </a:bodyPr>
          <a:lstStyle/>
          <a:p>
            <a:r>
              <a:rPr lang="en-US" sz="1600" dirty="0" smtClean="0"/>
              <a:t>t=5 min</a:t>
            </a:r>
            <a:endParaRPr lang="en-US" sz="1600" dirty="0"/>
          </a:p>
        </p:txBody>
      </p:sp>
      <p:sp>
        <p:nvSpPr>
          <p:cNvPr id="7" name="TextBox 6"/>
          <p:cNvSpPr txBox="1"/>
          <p:nvPr/>
        </p:nvSpPr>
        <p:spPr>
          <a:xfrm>
            <a:off x="6781800" y="4823936"/>
            <a:ext cx="1641540" cy="738664"/>
          </a:xfrm>
          <a:prstGeom prst="rect">
            <a:avLst/>
          </a:prstGeom>
          <a:solidFill>
            <a:schemeClr val="bg1"/>
          </a:solidFill>
        </p:spPr>
        <p:txBody>
          <a:bodyPr wrap="none" rtlCol="0">
            <a:spAutoFit/>
          </a:bodyPr>
          <a:lstStyle/>
          <a:p>
            <a:r>
              <a:rPr lang="en-US" sz="1400" dirty="0" smtClean="0">
                <a:solidFill>
                  <a:srgbClr val="663300"/>
                </a:solidFill>
              </a:rPr>
              <a:t>Brown: Mixture</a:t>
            </a:r>
          </a:p>
          <a:p>
            <a:r>
              <a:rPr lang="en-US" sz="1400" dirty="0" smtClean="0">
                <a:solidFill>
                  <a:srgbClr val="008000"/>
                </a:solidFill>
              </a:rPr>
              <a:t>Green: compound A</a:t>
            </a:r>
          </a:p>
          <a:p>
            <a:r>
              <a:rPr lang="en-US" sz="1400" dirty="0" smtClean="0">
                <a:solidFill>
                  <a:srgbClr val="FF0000"/>
                </a:solidFill>
              </a:rPr>
              <a:t>Red: compound B</a:t>
            </a:r>
            <a:endParaRPr lang="en-US" sz="1400" dirty="0">
              <a:solidFill>
                <a:srgbClr val="FF0000"/>
              </a:solidFill>
            </a:endParaRPr>
          </a:p>
        </p:txBody>
      </p:sp>
      <p:cxnSp>
        <p:nvCxnSpPr>
          <p:cNvPr id="15" name="Straight Arrow Connector 14"/>
          <p:cNvCxnSpPr/>
          <p:nvPr/>
        </p:nvCxnSpPr>
        <p:spPr>
          <a:xfrm flipH="1">
            <a:off x="5495719" y="3602736"/>
            <a:ext cx="447881" cy="0"/>
          </a:xfrm>
          <a:prstGeom prst="straightConnector1">
            <a:avLst/>
          </a:prstGeom>
          <a:ln w="25400">
            <a:solidFill>
              <a:srgbClr val="C00000"/>
            </a:solidFill>
            <a:headEnd w="med" len="lg"/>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0193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barn(inVertical)">
                                      <p:cBhvr>
                                        <p:cTn id="15" dur="5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barn(inVertical)">
                                      <p:cBhvr>
                                        <p:cTn id="20" dur="500"/>
                                        <p:tgtEl>
                                          <p:spTgt spid="2">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barn(inVertical)">
                                      <p:cBhvr>
                                        <p:cTn id="25" dur="500"/>
                                        <p:tgtEl>
                                          <p:spTgt spid="2">
                                            <p:txEl>
                                              <p:pRg st="4" end="4"/>
                                            </p:txEl>
                                          </p:spTgt>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barn(inVertical)">
                                      <p:cBhvr>
                                        <p:cTn id="28" dur="500"/>
                                        <p:tgtEl>
                                          <p:spTgt spid="7"/>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barn(inVertical)">
                                      <p:cBhvr>
                                        <p:cTn id="31" dur="500"/>
                                        <p:tgtEl>
                                          <p:spTgt spid="9"/>
                                        </p:tgtEl>
                                      </p:cBhvr>
                                    </p:animEffect>
                                  </p:childTnLst>
                                </p:cTn>
                              </p:par>
                              <p:par>
                                <p:cTn id="32" presetID="16" presetClass="entr" presetSubtype="21" fill="hold" nodeType="with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barn(inVertical)">
                                      <p:cBhvr>
                                        <p:cTn id="34" dur="500"/>
                                        <p:tgtEl>
                                          <p:spTgt spid="6"/>
                                        </p:tgtEl>
                                      </p:cBhvr>
                                    </p:animEffect>
                                  </p:childTnLst>
                                </p:cTn>
                              </p:par>
                              <p:par>
                                <p:cTn id="35" presetID="16" presetClass="entr" presetSubtype="21"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arn(inVertical)">
                                      <p:cBhvr>
                                        <p:cTn id="37" dur="500"/>
                                        <p:tgtEl>
                                          <p:spTgt spid="10"/>
                                        </p:tgtEl>
                                      </p:cBhvr>
                                    </p:animEffect>
                                  </p:childTnLst>
                                </p:cTn>
                              </p:par>
                            </p:childTnLst>
                          </p:cTn>
                        </p:par>
                        <p:par>
                          <p:cTn id="38" fill="hold">
                            <p:stCondLst>
                              <p:cond delay="500"/>
                            </p:stCondLst>
                            <p:childTnLst>
                              <p:par>
                                <p:cTn id="39" presetID="16" presetClass="entr" presetSubtype="21" fill="hold" grpId="0" nodeType="after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barn(inVertical)">
                                      <p:cBhvr>
                                        <p:cTn id="41" dur="500"/>
                                        <p:tgtEl>
                                          <p:spTgt spid="12"/>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nodeType="clickEffect">
                                  <p:stCondLst>
                                    <p:cond delay="0"/>
                                  </p:stCondLst>
                                  <p:childTnLst>
                                    <p:set>
                                      <p:cBhvr>
                                        <p:cTn id="45" dur="1" fill="hold">
                                          <p:stCondLst>
                                            <p:cond delay="0"/>
                                          </p:stCondLst>
                                        </p:cTn>
                                        <p:tgtEl>
                                          <p:spTgt spid="2">
                                            <p:txEl>
                                              <p:pRg st="15" end="15"/>
                                            </p:txEl>
                                          </p:spTgt>
                                        </p:tgtEl>
                                        <p:attrNameLst>
                                          <p:attrName>style.visibility</p:attrName>
                                        </p:attrNameLst>
                                      </p:cBhvr>
                                      <p:to>
                                        <p:strVal val="visible"/>
                                      </p:to>
                                    </p:set>
                                    <p:animEffect transition="in" filter="barn(inVertical)">
                                      <p:cBhvr>
                                        <p:cTn id="46" dur="500"/>
                                        <p:tgtEl>
                                          <p:spTgt spid="2">
                                            <p:txEl>
                                              <p:pRg st="15" end="15"/>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nodeType="clickEffect">
                                  <p:stCondLst>
                                    <p:cond delay="0"/>
                                  </p:stCondLst>
                                  <p:childTnLst>
                                    <p:set>
                                      <p:cBhvr>
                                        <p:cTn id="50" dur="1" fill="hold">
                                          <p:stCondLst>
                                            <p:cond delay="0"/>
                                          </p:stCondLst>
                                        </p:cTn>
                                        <p:tgtEl>
                                          <p:spTgt spid="2">
                                            <p:txEl>
                                              <p:pRg st="16" end="16"/>
                                            </p:txEl>
                                          </p:spTgt>
                                        </p:tgtEl>
                                        <p:attrNameLst>
                                          <p:attrName>style.visibility</p:attrName>
                                        </p:attrNameLst>
                                      </p:cBhvr>
                                      <p:to>
                                        <p:strVal val="visible"/>
                                      </p:to>
                                    </p:set>
                                    <p:animEffect transition="in" filter="barn(inVertical)">
                                      <p:cBhvr>
                                        <p:cTn id="51" dur="500"/>
                                        <p:tgtEl>
                                          <p:spTgt spid="2">
                                            <p:txEl>
                                              <p:pRg st="16" end="16"/>
                                            </p:txEl>
                                          </p:spTgt>
                                        </p:tgtEl>
                                      </p:cBhvr>
                                    </p:animEffect>
                                  </p:childTnLst>
                                </p:cTn>
                              </p:par>
                              <p:par>
                                <p:cTn id="52" presetID="2" presetClass="entr" presetSubtype="2" fill="hold" nodeType="withEffect">
                                  <p:stCondLst>
                                    <p:cond delay="0"/>
                                  </p:stCondLst>
                                  <p:childTnLst>
                                    <p:set>
                                      <p:cBhvr>
                                        <p:cTn id="53" dur="1" fill="hold">
                                          <p:stCondLst>
                                            <p:cond delay="0"/>
                                          </p:stCondLst>
                                        </p:cTn>
                                        <p:tgtEl>
                                          <p:spTgt spid="15"/>
                                        </p:tgtEl>
                                        <p:attrNameLst>
                                          <p:attrName>style.visibility</p:attrName>
                                        </p:attrNameLst>
                                      </p:cBhvr>
                                      <p:to>
                                        <p:strVal val="visible"/>
                                      </p:to>
                                    </p:set>
                                    <p:anim calcmode="lin" valueType="num">
                                      <p:cBhvr additive="base">
                                        <p:cTn id="54" dur="500" fill="hold"/>
                                        <p:tgtEl>
                                          <p:spTgt spid="15"/>
                                        </p:tgtEl>
                                        <p:attrNameLst>
                                          <p:attrName>ppt_x</p:attrName>
                                        </p:attrNameLst>
                                      </p:cBhvr>
                                      <p:tavLst>
                                        <p:tav tm="0">
                                          <p:val>
                                            <p:strVal val="1+#ppt_w/2"/>
                                          </p:val>
                                        </p:tav>
                                        <p:tav tm="100000">
                                          <p:val>
                                            <p:strVal val="#ppt_x"/>
                                          </p:val>
                                        </p:tav>
                                      </p:tavLst>
                                    </p:anim>
                                    <p:anim calcmode="lin" valueType="num">
                                      <p:cBhvr additive="base">
                                        <p:cTn id="55"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16" presetClass="entr" presetSubtype="21" fill="hold" nodeType="clickEffect">
                                  <p:stCondLst>
                                    <p:cond delay="0"/>
                                  </p:stCondLst>
                                  <p:childTnLst>
                                    <p:set>
                                      <p:cBhvr>
                                        <p:cTn id="59" dur="1" fill="hold">
                                          <p:stCondLst>
                                            <p:cond delay="0"/>
                                          </p:stCondLst>
                                        </p:cTn>
                                        <p:tgtEl>
                                          <p:spTgt spid="2">
                                            <p:txEl>
                                              <p:pRg st="17" end="17"/>
                                            </p:txEl>
                                          </p:spTgt>
                                        </p:tgtEl>
                                        <p:attrNameLst>
                                          <p:attrName>style.visibility</p:attrName>
                                        </p:attrNameLst>
                                      </p:cBhvr>
                                      <p:to>
                                        <p:strVal val="visible"/>
                                      </p:to>
                                    </p:set>
                                    <p:animEffect transition="in" filter="barn(inVertical)">
                                      <p:cBhvr>
                                        <p:cTn id="60" dur="500"/>
                                        <p:tgtEl>
                                          <p:spTgt spid="2">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2" grpId="0"/>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25400">
          <a:solidFill>
            <a:schemeClr val="tx1"/>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objectDefaults>
  <a:extraClrSchemeLst/>
</a:theme>
</file>

<file path=docProps/app.xml><?xml version="1.0" encoding="utf-8"?>
<Properties xmlns="http://schemas.openxmlformats.org/officeDocument/2006/extended-properties" xmlns:vt="http://schemas.openxmlformats.org/officeDocument/2006/docPropsVTypes">
  <Template/>
  <TotalTime>4558</TotalTime>
  <Words>631</Words>
  <Application>Microsoft Office PowerPoint</Application>
  <PresentationFormat>On-screen Show (4:3)</PresentationFormat>
  <Paragraphs>149</Paragraphs>
  <Slides>13</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13</vt:i4>
      </vt:variant>
    </vt:vector>
  </HeadingPairs>
  <TitlesOfParts>
    <vt:vector size="19" baseType="lpstr">
      <vt:lpstr>Arial</vt:lpstr>
      <vt:lpstr>Symbol</vt:lpstr>
      <vt:lpstr>Times New Roman</vt:lpstr>
      <vt:lpstr>Office Theme</vt:lpstr>
      <vt:lpstr>CS ChemDraw Drawing</vt:lpstr>
      <vt:lpstr>Equation</vt:lpstr>
      <vt:lpstr>Lecture 6a</vt:lpstr>
      <vt:lpstr>Introduction I</vt:lpstr>
      <vt:lpstr>Applications I</vt:lpstr>
      <vt:lpstr>Applications II</vt:lpstr>
      <vt:lpstr>Stationary Phase</vt:lpstr>
      <vt:lpstr>Mobile Phase</vt:lpstr>
      <vt:lpstr>Experimental I</vt:lpstr>
      <vt:lpstr>Experimental II</vt:lpstr>
      <vt:lpstr>Experimental III</vt:lpstr>
      <vt:lpstr>Experimental IV</vt:lpstr>
      <vt:lpstr>Data Analysis</vt:lpstr>
      <vt:lpstr>Solvent Effect</vt:lpstr>
      <vt:lpstr>Common Problems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6a</dc:title>
  <dc:creator>A. Bacher</dc:creator>
  <cp:lastModifiedBy>Alf Bacher</cp:lastModifiedBy>
  <cp:revision>163</cp:revision>
  <dcterms:created xsi:type="dcterms:W3CDTF">2010-10-22T00:31:10Z</dcterms:created>
  <dcterms:modified xsi:type="dcterms:W3CDTF">2016-04-21T20:24:54Z</dcterms:modified>
</cp:coreProperties>
</file>