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0066"/>
    <a:srgbClr val="990033"/>
    <a:srgbClr val="CC0066"/>
    <a:srgbClr val="FFFF00"/>
    <a:srgbClr val="660066"/>
    <a:srgbClr val="660033"/>
    <a:srgbClr val="E1F80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DA2F-9D56-4CBE-BD26-668ED6D5C3A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4A5A6-3858-4785-A195-31BD1270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4A5A6-3858-4785-A195-31BD127032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6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2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3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5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1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1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9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6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8F-0712-4B52-A67C-43B40F2731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788F-0712-4B52-A67C-43B40F27311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709F8-5F2F-4EF6-891B-44FE9FDA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3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Lecture 5c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dirty="0" err="1" smtClean="0">
                <a:solidFill>
                  <a:srgbClr val="660066"/>
                </a:solidFill>
              </a:rPr>
              <a:t>Aldol</a:t>
            </a:r>
            <a:r>
              <a:rPr lang="en-US" sz="3600" b="1" i="1" dirty="0" smtClean="0">
                <a:solidFill>
                  <a:srgbClr val="660066"/>
                </a:solidFill>
              </a:rPr>
              <a:t> Condensation</a:t>
            </a:r>
            <a:endParaRPr lang="en-US" sz="3600" b="1" i="1" dirty="0">
              <a:solidFill>
                <a:srgbClr val="66006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223774"/>
              </p:ext>
            </p:extLst>
          </p:nvPr>
        </p:nvGraphicFramePr>
        <p:xfrm>
          <a:off x="1371600" y="4645198"/>
          <a:ext cx="6400800" cy="129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CS ChemDraw Drawing" r:id="rId3" imgW="5680953" imgH="1153244" progId="ChemDraw.Document.6.0">
                  <p:embed/>
                </p:oleObj>
              </mc:Choice>
              <mc:Fallback>
                <p:oleObj name="CS ChemDraw Drawing" r:id="rId3" imgW="5680953" imgH="11532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20000" contrast="20000"/>
                      </a:blip>
                      <a:stretch>
                        <a:fillRect/>
                      </a:stretch>
                    </p:blipFill>
                    <p:spPr>
                      <a:xfrm>
                        <a:off x="1371600" y="4645198"/>
                        <a:ext cx="6400800" cy="1298402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FF00"/>
                          </a:gs>
                          <a:gs pos="30000">
                            <a:srgbClr val="E1F808"/>
                          </a:gs>
                          <a:gs pos="47000">
                            <a:srgbClr val="E1F808"/>
                          </a:gs>
                          <a:gs pos="65000">
                            <a:srgbClr val="FF0066"/>
                          </a:gs>
                          <a:gs pos="100000">
                            <a:srgbClr val="FF0066"/>
                          </a:gs>
                        </a:gsLst>
                        <a:lin ang="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1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/>
              <a:t>Melting Point</a:t>
            </a:r>
          </a:p>
          <a:p>
            <a:r>
              <a:rPr lang="en-US" b="1" i="1" dirty="0" smtClean="0"/>
              <a:t>Infrared Spectrum (ATR)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(C=O)=1708 cm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</a:rPr>
              <a:t>-1</a:t>
            </a:r>
            <a:br>
              <a:rPr lang="en-US" baseline="30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(the location is a result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of the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effect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of conjugation (</a:t>
            </a:r>
            <a:r>
              <a:rPr 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↓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and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ring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strain (</a:t>
            </a: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cs typeface="Times New Roman"/>
              </a:rPr>
              <a:t>↑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))</a:t>
            </a:r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FFC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aseline="30000" dirty="0" smtClean="0">
              <a:solidFill>
                <a:srgbClr val="FFC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aseline="30000" dirty="0" smtClean="0">
              <a:solidFill>
                <a:srgbClr val="FFC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FFC000"/>
              </a:solidFill>
            </a:endParaRPr>
          </a:p>
          <a:p>
            <a:r>
              <a:rPr lang="en-US" b="1" i="1" baseline="30000" dirty="0" smtClean="0"/>
              <a:t>13</a:t>
            </a:r>
            <a:r>
              <a:rPr lang="en-US" b="1" i="1" dirty="0" smtClean="0"/>
              <a:t>C-NMR Spectrum (see reader)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</a:rPr>
              <a:t>Carbonyl carbon: </a:t>
            </a:r>
            <a:r>
              <a:rPr lang="en-US" dirty="0" smtClean="0">
                <a:solidFill>
                  <a:srgbClr val="0033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3300"/>
                </a:solidFill>
              </a:rPr>
              <a:t>=200.6 ppm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330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003300"/>
                </a:solidFill>
              </a:rPr>
              <a:t>-carbon: </a:t>
            </a:r>
            <a:r>
              <a:rPr lang="en-US" dirty="0" smtClean="0">
                <a:solidFill>
                  <a:srgbClr val="0033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3300"/>
                </a:solidFill>
              </a:rPr>
              <a:t>=154.7 ppm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3300"/>
                </a:solidFill>
              </a:rPr>
              <a:t>-carbon: </a:t>
            </a:r>
            <a:r>
              <a:rPr lang="en-US" dirty="0" smtClean="0">
                <a:solidFill>
                  <a:srgbClr val="0033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3300"/>
                </a:solidFill>
              </a:rPr>
              <a:t>=125.3 ppm</a:t>
            </a:r>
            <a:endParaRPr lang="en-US" dirty="0">
              <a:solidFill>
                <a:srgbClr val="0033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</a:rPr>
              <a:t>The remaining peaks are assigned</a:t>
            </a:r>
            <a:br>
              <a:rPr lang="en-US" dirty="0" smtClean="0">
                <a:solidFill>
                  <a:srgbClr val="003300"/>
                </a:solidFill>
              </a:rPr>
            </a:br>
            <a:r>
              <a:rPr lang="en-US" dirty="0" smtClean="0">
                <a:solidFill>
                  <a:srgbClr val="003300"/>
                </a:solidFill>
              </a:rPr>
              <a:t>based on their size/abundance</a:t>
            </a:r>
            <a:endParaRPr lang="en-US" dirty="0">
              <a:solidFill>
                <a:srgbClr val="0033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09166"/>
              </p:ext>
            </p:extLst>
          </p:nvPr>
        </p:nvGraphicFramePr>
        <p:xfrm>
          <a:off x="5320455" y="4572000"/>
          <a:ext cx="2909145" cy="12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CS ChemDraw Drawing" r:id="rId3" imgW="1544806" imgH="668817" progId="ChemDraw.Document.6.0">
                  <p:embed/>
                </p:oleObj>
              </mc:Choice>
              <mc:Fallback>
                <p:oleObj name="CS ChemDraw Drawing" r:id="rId3" imgW="1544806" imgH="6688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0455" y="4572000"/>
                        <a:ext cx="2909145" cy="125873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19800" y="51816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a</a:t>
            </a:r>
            <a:endParaRPr lang="en-US" sz="1400" dirty="0">
              <a:latin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5562600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b</a:t>
            </a:r>
            <a:endParaRPr lang="en-US" sz="1400" dirty="0">
              <a:latin typeface="Symbol" pitchFamily="18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921"/>
          <a:stretch/>
        </p:blipFill>
        <p:spPr bwMode="auto">
          <a:xfrm>
            <a:off x="4468417" y="1744094"/>
            <a:ext cx="4198926" cy="256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20280" y="3883223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(C=O)</a:t>
            </a:r>
          </a:p>
        </p:txBody>
      </p:sp>
    </p:spTree>
    <p:extLst>
      <p:ext uri="{BB962C8B-B14F-4D97-AF65-F5344CB8AC3E}">
        <p14:creationId xmlns:p14="http://schemas.microsoft.com/office/powerpoint/2010/main" val="32296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Mass spectrum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2209800"/>
            <a:ext cx="6438900" cy="4333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2915" y="2246530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m/z</a:t>
            </a:r>
            <a:r>
              <a:rPr lang="en-US" b="1" dirty="0" smtClean="0">
                <a:solidFill>
                  <a:srgbClr val="002060"/>
                </a:solidFill>
              </a:rPr>
              <a:t>=384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[M]</a:t>
            </a:r>
            <a:r>
              <a:rPr lang="en-US" b="1" baseline="30000" dirty="0" smtClean="0">
                <a:solidFill>
                  <a:srgbClr val="002060"/>
                </a:solidFill>
              </a:rPr>
              <a:t>+</a:t>
            </a:r>
            <a:endParaRPr lang="en-US" b="1" baseline="30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955" y="3863181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m/z</a:t>
            </a:r>
            <a:r>
              <a:rPr lang="en-US" b="1" dirty="0" smtClean="0">
                <a:solidFill>
                  <a:srgbClr val="002060"/>
                </a:solidFill>
              </a:rPr>
              <a:t>=356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[M-CO]</a:t>
            </a:r>
            <a:r>
              <a:rPr lang="en-US" b="1" baseline="30000" dirty="0" smtClean="0">
                <a:solidFill>
                  <a:srgbClr val="002060"/>
                </a:solidFill>
              </a:rPr>
              <a:t>+</a:t>
            </a:r>
            <a:endParaRPr lang="en-US" b="1" baseline="30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246530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m/z</a:t>
            </a:r>
            <a:r>
              <a:rPr lang="en-US" b="1" dirty="0" smtClean="0">
                <a:solidFill>
                  <a:srgbClr val="002060"/>
                </a:solidFill>
              </a:rPr>
              <a:t>=178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[</a:t>
            </a:r>
            <a:r>
              <a:rPr lang="en-US" b="1" dirty="0" err="1" smtClean="0">
                <a:solidFill>
                  <a:srgbClr val="002060"/>
                </a:solidFill>
              </a:rPr>
              <a:t>Ph-C≡CPh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r>
              <a:rPr lang="en-US" b="1" baseline="30000" dirty="0" smtClean="0">
                <a:solidFill>
                  <a:srgbClr val="002060"/>
                </a:solidFill>
              </a:rPr>
              <a:t>+</a:t>
            </a:r>
            <a:endParaRPr lang="en-US" b="1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TLC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Three students form a group here using different mobile phases</a:t>
            </a:r>
          </a:p>
          <a:p>
            <a:pPr lvl="2"/>
            <a:r>
              <a:rPr lang="en-US" sz="2000" dirty="0" smtClean="0"/>
              <a:t>Student 1: </a:t>
            </a:r>
            <a:r>
              <a:rPr lang="en-US" sz="2000" dirty="0" smtClean="0"/>
              <a:t>heptane  </a:t>
            </a:r>
            <a:endParaRPr lang="en-US" sz="2000" dirty="0" smtClean="0"/>
          </a:p>
          <a:p>
            <a:pPr lvl="2"/>
            <a:r>
              <a:rPr lang="en-US" sz="2000" dirty="0" smtClean="0"/>
              <a:t>Student 2: </a:t>
            </a:r>
            <a:r>
              <a:rPr lang="en-US" sz="2000" dirty="0" smtClean="0"/>
              <a:t>diethyl ether</a:t>
            </a:r>
            <a:endParaRPr lang="en-US" sz="2000" dirty="0" smtClean="0"/>
          </a:p>
          <a:p>
            <a:pPr lvl="2"/>
            <a:r>
              <a:rPr lang="en-US" sz="2000" dirty="0" smtClean="0"/>
              <a:t>Student 3: </a:t>
            </a:r>
            <a:r>
              <a:rPr lang="en-US" sz="2000" dirty="0" smtClean="0"/>
              <a:t>propanol</a:t>
            </a:r>
          </a:p>
          <a:p>
            <a:pPr lvl="2"/>
            <a:r>
              <a:rPr lang="en-US" sz="2000" dirty="0" smtClean="0"/>
              <a:t>Plus: </a:t>
            </a:r>
            <a:r>
              <a:rPr lang="en-US" sz="2000" dirty="0" smtClean="0"/>
              <a:t>optimized mixture 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Concentration: 5 mg/mL of ethyl acetate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Spotting has to be done with capillary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spotters drawn from 9 inch Pasteur pipette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pic>
        <p:nvPicPr>
          <p:cNvPr id="5" name="tlchd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0983" y="4114800"/>
            <a:ext cx="2544417" cy="18288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0" b="39333"/>
          <a:stretch/>
        </p:blipFill>
        <p:spPr bwMode="auto">
          <a:xfrm>
            <a:off x="2194892" y="5165069"/>
            <a:ext cx="2857500" cy="65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200400" y="5611586"/>
            <a:ext cx="0" cy="6640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33800" y="5611586"/>
            <a:ext cx="0" cy="664028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2883" y="616340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Melt   </a:t>
            </a:r>
            <a:r>
              <a:rPr lang="en-US" dirty="0" smtClean="0">
                <a:solidFill>
                  <a:srgbClr val="FF0000"/>
                </a:solidFill>
              </a:rPr>
              <a:t>here 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not here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74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UV-Vis Spectroscopy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7030A0"/>
                </a:solidFill>
              </a:rPr>
              <a:t>Range: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7030A0"/>
                </a:solidFill>
              </a:rPr>
              <a:t>=300-700 nm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7030A0"/>
                </a:solidFill>
              </a:rPr>
              <a:t>Solvent:</a:t>
            </a:r>
            <a:r>
              <a:rPr lang="en-US" dirty="0" smtClean="0">
                <a:solidFill>
                  <a:srgbClr val="7030A0"/>
                </a:solidFill>
              </a:rPr>
              <a:t> isopropanol</a:t>
            </a:r>
          </a:p>
          <a:p>
            <a:pPr lvl="2"/>
            <a:r>
              <a:rPr lang="en-US" dirty="0" smtClean="0"/>
              <a:t>The compound is weakly polar and dissolving it in isopropanol is more difficult. So be </a:t>
            </a:r>
            <a:r>
              <a:rPr lang="en-US" b="1" dirty="0" smtClean="0"/>
              <a:t>PATIENT</a:t>
            </a:r>
            <a:r>
              <a:rPr lang="en-US" dirty="0" smtClean="0"/>
              <a:t>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7030A0"/>
                </a:solidFill>
              </a:rPr>
              <a:t>Concentration:</a:t>
            </a:r>
            <a:r>
              <a:rPr lang="en-US" dirty="0" smtClean="0">
                <a:solidFill>
                  <a:srgbClr val="7030A0"/>
                </a:solidFill>
              </a:rPr>
              <a:t> based largest peak in the range to be measured (see SKR</a:t>
            </a:r>
            <a:r>
              <a:rPr lang="en-US" dirty="0" smtClean="0">
                <a:solidFill>
                  <a:srgbClr val="7030A0"/>
                </a:solidFill>
              </a:rPr>
              <a:t>):</a:t>
            </a:r>
            <a:endParaRPr lang="en-US" dirty="0" smtClean="0">
              <a:solidFill>
                <a:srgbClr val="7030A0"/>
              </a:solidFill>
            </a:endParaRP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It is important that the entire sample is dissolve prior to any dilution in order to actually know the true concentration of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the sample being measured in the end!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7030A0"/>
                </a:solidFill>
              </a:rPr>
              <a:t>Cuvette:</a:t>
            </a:r>
            <a:r>
              <a:rPr lang="en-US" dirty="0" smtClean="0">
                <a:solidFill>
                  <a:srgbClr val="7030A0"/>
                </a:solidFill>
              </a:rPr>
              <a:t> polyethylene </a:t>
            </a:r>
          </a:p>
          <a:p>
            <a:pPr lvl="2"/>
            <a:r>
              <a:rPr lang="en-US" dirty="0" smtClean="0"/>
              <a:t>It can only be used with low boiling </a:t>
            </a:r>
            <a:r>
              <a:rPr lang="en-US" dirty="0" smtClean="0"/>
              <a:t>alcohols.</a:t>
            </a:r>
            <a:endParaRPr lang="en-US" dirty="0" smtClean="0"/>
          </a:p>
          <a:p>
            <a:pPr lvl="2"/>
            <a:r>
              <a:rPr lang="en-US" dirty="0" smtClean="0"/>
              <a:t>Toluene, hexane, the solvent mixture used for recrystallization, acetone, etc. cannot be used with this cuvette because they will etch the cuvette making it non-transparent.</a:t>
            </a:r>
            <a:endParaRPr lang="en-US" dirty="0"/>
          </a:p>
        </p:txBody>
      </p:sp>
      <p:sp>
        <p:nvSpPr>
          <p:cNvPr id="4" name="AutoShape 2" descr="https://zmail.chem.ucla.edu/service/home/~/?auth=co&amp;id=98879&amp;part=1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zmail.chem.ucla.edu/service/home/~/?auth=co&amp;id=98879&amp;part=1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3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acidity of organic compounds is often determined </a:t>
            </a:r>
            <a:br>
              <a:rPr lang="en-US" sz="2000" dirty="0" smtClean="0"/>
            </a:br>
            <a:r>
              <a:rPr lang="en-US" sz="2000" dirty="0" smtClean="0"/>
              <a:t>by neighboring groups because they can help stabilizing </a:t>
            </a:r>
            <a:br>
              <a:rPr lang="en-US" sz="2000" dirty="0" smtClean="0"/>
            </a:br>
            <a:r>
              <a:rPr lang="en-US" sz="2000" dirty="0" smtClean="0"/>
              <a:t>the resulting anion (i.e., halogen, nitro, etc.) because of </a:t>
            </a:r>
            <a:br>
              <a:rPr lang="en-US" sz="2000" dirty="0" smtClean="0"/>
            </a:br>
            <a:r>
              <a:rPr lang="en-US" sz="2000" dirty="0" smtClean="0"/>
              <a:t>their electronegative character.</a:t>
            </a:r>
          </a:p>
          <a:p>
            <a:r>
              <a:rPr lang="en-US" sz="2000" dirty="0" smtClean="0"/>
              <a:t>For instance, the presence of a carbonyl group greatly </a:t>
            </a:r>
            <a:br>
              <a:rPr lang="en-US" sz="2000" dirty="0" smtClean="0"/>
            </a:br>
            <a:r>
              <a:rPr lang="en-US" sz="2000" dirty="0" smtClean="0"/>
              <a:t>increases the acidity of neighboring hydrogen atoms (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dirty="0" smtClean="0"/>
              <a:t>-protons) because </a:t>
            </a:r>
            <a:br>
              <a:rPr lang="en-US" sz="2000" dirty="0" smtClean="0"/>
            </a:br>
            <a:r>
              <a:rPr lang="en-US" sz="2000" dirty="0" smtClean="0"/>
              <a:t>of the resonance stabilization in the resulting enolate ion (the numbers in parentheses below are from acetone for comparison, </a:t>
            </a:r>
            <a:r>
              <a:rPr lang="en-US" sz="2000" i="1" dirty="0" smtClean="0"/>
              <a:t>MP2/6-311G**</a:t>
            </a:r>
            <a:r>
              <a:rPr lang="en-US" sz="2000" dirty="0" smtClean="0"/>
              <a:t>).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800" dirty="0" smtClean="0"/>
          </a:p>
          <a:p>
            <a:r>
              <a:rPr lang="en-US" sz="2000" dirty="0" smtClean="0"/>
              <a:t>Many of the carbonyl compounds can be deprotonated with moderately strong bases i.e., hydroxide, </a:t>
            </a:r>
            <a:r>
              <a:rPr lang="en-US" sz="2000" dirty="0" err="1" smtClean="0"/>
              <a:t>alcoholates</a:t>
            </a:r>
            <a:r>
              <a:rPr lang="en-US" sz="2000" dirty="0" smtClean="0"/>
              <a:t>, etc.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39239"/>
              </p:ext>
            </p:extLst>
          </p:nvPr>
        </p:nvGraphicFramePr>
        <p:xfrm>
          <a:off x="6675120" y="1600200"/>
          <a:ext cx="2286000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32709"/>
                <a:gridCol w="753291"/>
              </a:tblGrid>
              <a:tr h="2590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Functional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group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pK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Alkane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~50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~25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Aldehyde/ketone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~18-20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Nitro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~8-10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837071"/>
              </p:ext>
            </p:extLst>
          </p:nvPr>
        </p:nvGraphicFramePr>
        <p:xfrm>
          <a:off x="2667000" y="4267200"/>
          <a:ext cx="31877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CS ChemDraw Drawing" r:id="rId3" imgW="3187700" imgH="804413" progId="ChemDraw.Document.6.0">
                  <p:embed/>
                </p:oleObj>
              </mc:Choice>
              <mc:Fallback>
                <p:oleObj name="CS ChemDraw Drawing" r:id="rId3" imgW="3187700" imgH="8044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4267200"/>
                        <a:ext cx="3187700" cy="8048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4251" y="4648200"/>
            <a:ext cx="123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  </a:t>
            </a:r>
            <a:r>
              <a:rPr lang="en-US" sz="1400" b="1" dirty="0" smtClean="0">
                <a:solidFill>
                  <a:srgbClr val="C00000"/>
                </a:solidFill>
              </a:rPr>
              <a:t>127.5 </a:t>
            </a:r>
            <a:r>
              <a:rPr lang="en-US" sz="1400" b="1" dirty="0" smtClean="0">
                <a:solidFill>
                  <a:srgbClr val="C00000"/>
                </a:solidFill>
              </a:rPr>
              <a:t>pm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122.0 </a:t>
            </a:r>
            <a:r>
              <a:rPr lang="en-US" sz="1400" b="1" dirty="0" smtClean="0">
                <a:solidFill>
                  <a:srgbClr val="C00000"/>
                </a:solidFill>
              </a:rPr>
              <a:t>pm)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181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  </a:t>
            </a:r>
            <a:r>
              <a:rPr lang="en-US" sz="1400" b="1" dirty="0" smtClean="0">
                <a:solidFill>
                  <a:srgbClr val="002060"/>
                </a:solidFill>
              </a:rPr>
              <a:t>139.1 </a:t>
            </a:r>
            <a:r>
              <a:rPr lang="en-US" sz="1400" b="1" dirty="0" smtClean="0">
                <a:solidFill>
                  <a:srgbClr val="002060"/>
                </a:solidFill>
              </a:rPr>
              <a:t>pm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002060"/>
                </a:solidFill>
              </a:rPr>
              <a:t>151.6 </a:t>
            </a:r>
            <a:r>
              <a:rPr lang="en-US" sz="1400" b="1" dirty="0" smtClean="0">
                <a:solidFill>
                  <a:srgbClr val="002060"/>
                </a:solidFill>
              </a:rPr>
              <a:t>pm)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45080" y="4572000"/>
            <a:ext cx="274320" cy="18288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10050"/>
            <a:ext cx="1790700" cy="120015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V="1">
            <a:off x="3124200" y="4724400"/>
            <a:ext cx="0" cy="45720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2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Aldol</a:t>
            </a:r>
            <a:r>
              <a:rPr lang="en-US" dirty="0" smtClean="0">
                <a:solidFill>
                  <a:srgbClr val="002060"/>
                </a:solidFill>
              </a:rPr>
              <a:t> Condensation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Ketones and aldehydes can be reacted with each other in </a:t>
            </a:r>
            <a:r>
              <a:rPr lang="en-US" sz="2400" dirty="0" smtClean="0"/>
              <a:t>an Aldol </a:t>
            </a:r>
            <a:r>
              <a:rPr lang="en-US" sz="2400" dirty="0"/>
              <a:t>or Claisen-Schmidt </a:t>
            </a:r>
            <a:r>
              <a:rPr lang="en-US" sz="2400" dirty="0" smtClean="0"/>
              <a:t>condensation.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41196"/>
          <a:stretch/>
        </p:blipFill>
        <p:spPr bwMode="auto">
          <a:xfrm>
            <a:off x="1905000" y="2481943"/>
            <a:ext cx="5537200" cy="642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r="-2463" b="26154"/>
          <a:stretch/>
        </p:blipFill>
        <p:spPr bwMode="auto">
          <a:xfrm>
            <a:off x="1916640" y="3309257"/>
            <a:ext cx="5855760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780034"/>
              </p:ext>
            </p:extLst>
          </p:nvPr>
        </p:nvGraphicFramePr>
        <p:xfrm>
          <a:off x="1905000" y="4109520"/>
          <a:ext cx="5882040" cy="84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" name="CS ChemDraw Drawing" r:id="rId5" imgW="5882040" imgH="843480" progId="ChemDraw.Document.6.0">
                  <p:embed/>
                </p:oleObj>
              </mc:Choice>
              <mc:Fallback>
                <p:oleObj name="CS ChemDraw Drawing" r:id="rId5" imgW="5882040" imgH="84348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09520"/>
                        <a:ext cx="5882040" cy="8434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77118"/>
              </p:ext>
            </p:extLst>
          </p:nvPr>
        </p:nvGraphicFramePr>
        <p:xfrm>
          <a:off x="2551935" y="5076270"/>
          <a:ext cx="3887730" cy="1095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" name="CS ChemDraw Drawing" r:id="rId7" imgW="5183640" imgH="1461240" progId="ChemDraw.Document.6.0">
                  <p:embed/>
                </p:oleObj>
              </mc:Choice>
              <mc:Fallback>
                <p:oleObj name="CS ChemDraw Drawing" r:id="rId7" imgW="5183640" imgH="146124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935" y="5076270"/>
                        <a:ext cx="3887730" cy="109593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419600" y="2481942"/>
            <a:ext cx="990600" cy="64225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50574" y="261840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Aldol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6391" y="4724400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90 %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3810000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60 %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7436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Theory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 Chem 30BL, dibenzyl ketone is reacted with benzil using potassium hydroxide as catalyst.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first step is the formation of the first enolate ion: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Note that water is one of the products in the enolate formation </a:t>
            </a:r>
            <a:r>
              <a:rPr lang="en-US" sz="2400" dirty="0" smtClean="0">
                <a:sym typeface="Wingdings"/>
              </a:rPr>
              <a:t> water has to be excluded from the reaction mixture as much as possible (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dry glassware, absolute ethanol</a:t>
            </a:r>
            <a:r>
              <a:rPr lang="en-US" sz="2400" dirty="0" smtClean="0">
                <a:sym typeface="Wingdings"/>
              </a:rPr>
              <a:t>) in order to optimize the amount of enolate formed.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-1388" b="31502"/>
          <a:stretch/>
        </p:blipFill>
        <p:spPr bwMode="auto">
          <a:xfrm>
            <a:off x="1818640" y="2497909"/>
            <a:ext cx="5089652" cy="8548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5" y="3733800"/>
            <a:ext cx="3990975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18640" y="3102429"/>
            <a:ext cx="2448560" cy="2503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8800" y="38862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6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72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Mechanism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8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dirty="0" smtClean="0"/>
              <a:t>The hydroxyl group acts as a leaving group.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6858000" cy="4023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352800" y="2057400"/>
            <a:ext cx="914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81400" y="2009001"/>
            <a:ext cx="12954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intermolecular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3276600"/>
            <a:ext cx="914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48100" y="3320534"/>
            <a:ext cx="1028700" cy="184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intramolecular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drives the reaction?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he </a:t>
            </a:r>
            <a:r>
              <a:rPr lang="en-US" dirty="0">
                <a:solidFill>
                  <a:srgbClr val="002060"/>
                </a:solidFill>
              </a:rPr>
              <a:t>last step of the reaction is </a:t>
            </a:r>
            <a:r>
              <a:rPr lang="en-US" dirty="0" smtClean="0">
                <a:solidFill>
                  <a:srgbClr val="002060"/>
                </a:solidFill>
              </a:rPr>
              <a:t>intramolecular thus favoring the cyclization.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Enthalpy driven 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err="1">
                <a:solidFill>
                  <a:srgbClr val="002060"/>
                </a:solidFill>
              </a:rPr>
              <a:t>H</a:t>
            </a:r>
            <a:r>
              <a:rPr lang="en-US" baseline="-25000" dirty="0" err="1">
                <a:solidFill>
                  <a:srgbClr val="002060"/>
                </a:solidFill>
              </a:rPr>
              <a:t>f</a:t>
            </a:r>
            <a:r>
              <a:rPr lang="en-US" baseline="-250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&lt; 0</a:t>
            </a:r>
            <a:r>
              <a:rPr lang="en-US" dirty="0" smtClean="0">
                <a:solidFill>
                  <a:srgbClr val="002060"/>
                </a:solidFill>
              </a:rPr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Entropy </a:t>
            </a:r>
            <a:r>
              <a:rPr lang="en-US" dirty="0">
                <a:solidFill>
                  <a:srgbClr val="002060"/>
                </a:solidFill>
              </a:rPr>
              <a:t>driven (two reactant molecules go to three product molecules,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S </a:t>
            </a:r>
            <a:r>
              <a:rPr lang="en-US" dirty="0">
                <a:solidFill>
                  <a:srgbClr val="002060"/>
                </a:solidFill>
              </a:rPr>
              <a:t>&gt;</a:t>
            </a:r>
            <a:r>
              <a:rPr lang="en-US" dirty="0" smtClean="0">
                <a:solidFill>
                  <a:srgbClr val="002060"/>
                </a:solidFill>
              </a:rPr>
              <a:t>0,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G =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H - T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product </a:t>
            </a:r>
            <a:r>
              <a:rPr lang="en-US" dirty="0" smtClean="0">
                <a:solidFill>
                  <a:srgbClr val="002060"/>
                </a:solidFill>
              </a:rPr>
              <a:t>is weakly polar because of the presence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of four phenyl </a:t>
            </a:r>
            <a:r>
              <a:rPr lang="en-US" dirty="0">
                <a:solidFill>
                  <a:srgbClr val="002060"/>
                </a:solidFill>
              </a:rPr>
              <a:t>groups. </a:t>
            </a:r>
            <a:r>
              <a:rPr lang="en-US" dirty="0" smtClean="0">
                <a:solidFill>
                  <a:srgbClr val="002060"/>
                </a:solidFill>
              </a:rPr>
              <a:t>Therefore, it is poorly soluble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>
                <a:solidFill>
                  <a:srgbClr val="002060"/>
                </a:solidFill>
              </a:rPr>
              <a:t>absolute </a:t>
            </a:r>
            <a:r>
              <a:rPr lang="en-US" dirty="0" smtClean="0">
                <a:solidFill>
                  <a:srgbClr val="002060"/>
                </a:solidFill>
              </a:rPr>
              <a:t>ethanol (and 95 % ethanol for this matter), </a:t>
            </a:r>
            <a:r>
              <a:rPr lang="en-US" dirty="0">
                <a:solidFill>
                  <a:srgbClr val="002060"/>
                </a:solidFill>
              </a:rPr>
              <a:t>which partially removes it from the </a:t>
            </a:r>
            <a:r>
              <a:rPr lang="en-US" dirty="0" smtClean="0">
                <a:solidFill>
                  <a:srgbClr val="002060"/>
                </a:solidFill>
              </a:rPr>
              <a:t>equilibrium because it will precipitate during the reaction.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Experimental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Dissolve the dibenzyl ketone and your own benzil in </a:t>
            </a:r>
            <a:r>
              <a:rPr lang="en-US" sz="2400" b="1" i="1" dirty="0" smtClean="0"/>
              <a:t>absolute</a:t>
            </a:r>
            <a:r>
              <a:rPr lang="en-US" sz="2400" dirty="0" smtClean="0"/>
              <a:t> ethanol</a:t>
            </a:r>
          </a:p>
          <a:p>
            <a:endParaRPr lang="en-US" sz="1800" dirty="0" smtClean="0"/>
          </a:p>
          <a:p>
            <a:r>
              <a:rPr lang="en-US" sz="2400" dirty="0" smtClean="0"/>
              <a:t>Add a spin vane to the conical vial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1800" dirty="0" smtClean="0"/>
          </a:p>
          <a:p>
            <a:r>
              <a:rPr lang="en-US" sz="2400" dirty="0" smtClean="0"/>
              <a:t>Bring the mixture to a gentle reflux (=boiling)</a:t>
            </a:r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3387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What should the student do 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if he did not isolate enough benzil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in the previous experiment?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Which way around?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Why is the mixture refluxed? 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7164" b="7164"/>
          <a:stretch>
            <a:fillRect/>
          </a:stretch>
        </p:blipFill>
        <p:spPr bwMode="auto">
          <a:xfrm>
            <a:off x="6926580" y="3665900"/>
            <a:ext cx="130302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b="14635"/>
          <a:stretch>
            <a:fillRect/>
          </a:stretch>
        </p:blipFill>
        <p:spPr bwMode="auto">
          <a:xfrm>
            <a:off x="5336483" y="3657599"/>
            <a:ext cx="1308100" cy="130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6384" y="3581400"/>
            <a:ext cx="1421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correct orientation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581400"/>
            <a:ext cx="1366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wrong orientation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5477470"/>
            <a:ext cx="410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dissolve both ketones prior addition of the catalyst, which reduces the self-condensation of dibenzyl ketone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4328" y="26670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Use some of the supply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Add </a:t>
            </a:r>
            <a:r>
              <a:rPr lang="en-US" i="1" dirty="0" err="1" smtClean="0"/>
              <a:t>ethanolic</a:t>
            </a:r>
            <a:r>
              <a:rPr lang="en-US" dirty="0" smtClean="0"/>
              <a:t> potassium hydroxide solution drop wise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900" dirty="0"/>
          </a:p>
          <a:p>
            <a:r>
              <a:rPr lang="en-US" dirty="0" smtClean="0"/>
              <a:t>Gently reflux the mixture for about </a:t>
            </a:r>
            <a:br>
              <a:rPr lang="en-US" dirty="0" smtClean="0"/>
            </a:br>
            <a:r>
              <a:rPr lang="en-US" dirty="0" smtClean="0"/>
              <a:t>10 minutes</a:t>
            </a:r>
          </a:p>
          <a:p>
            <a:r>
              <a:rPr lang="en-US" dirty="0" smtClean="0"/>
              <a:t>Cool the reaction mixture to room temperature and then place it in an</a:t>
            </a:r>
            <a:br>
              <a:rPr lang="en-US" dirty="0" smtClean="0"/>
            </a:br>
            <a:r>
              <a:rPr lang="en-US" dirty="0" smtClean="0"/>
              <a:t>ice-bath</a:t>
            </a:r>
          </a:p>
          <a:p>
            <a:r>
              <a:rPr lang="en-US" dirty="0" smtClean="0"/>
              <a:t>Isolate the precipitate by vacuum filtration</a:t>
            </a:r>
          </a:p>
          <a:p>
            <a:r>
              <a:rPr lang="en-US" dirty="0" smtClean="0"/>
              <a:t>Wash the solids with ice-cold </a:t>
            </a:r>
            <a:br>
              <a:rPr lang="en-US" dirty="0" smtClean="0"/>
            </a:br>
            <a:r>
              <a:rPr lang="en-US" dirty="0" smtClean="0"/>
              <a:t>95 % ethanol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can the addition be controlled?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should the addition be slow?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observation should be made here?  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does this imply?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9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solvent is used here?   </a:t>
            </a:r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752600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By using a syringe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2286000"/>
            <a:ext cx="3290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reaction is exothermic and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tends to bump a lot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352800"/>
            <a:ext cx="38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color change from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purple</a:t>
            </a: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3094" y="3886200"/>
            <a:ext cx="383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use of an air condenser cooled with a wet paper towel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650468"/>
            <a:ext cx="92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1-2 mL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495800"/>
            <a:ext cx="3839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Hint: Invert the conical vial above the funnel and inject some ice-cold ethanol to rinse out the crystals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Dry the solid by sucking air through it</a:t>
            </a:r>
          </a:p>
          <a:p>
            <a:r>
              <a:rPr lang="en-US" dirty="0" smtClean="0"/>
              <a:t>Weigh the “dry” solid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Dissolve the crude in a minimum amount of hot  toluene:95% EtOH (1:1)</a:t>
            </a:r>
          </a:p>
          <a:p>
            <a:r>
              <a:rPr lang="en-US" dirty="0" smtClean="0"/>
              <a:t>Allow the solution to cool down slowly</a:t>
            </a:r>
          </a:p>
          <a:p>
            <a:r>
              <a:rPr lang="en-US" dirty="0" smtClean="0"/>
              <a:t>Isolate the solid by vacuum filtration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sz="2000" dirty="0"/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crude dried here?</a:t>
            </a:r>
          </a:p>
          <a:p>
            <a:endParaRPr lang="en-US" sz="3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solvents is used here? </a:t>
            </a:r>
          </a:p>
          <a:p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can this step best be accomplished?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bacher\Desktop\Lectures\Chem 30BL\Pictures\TPC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10417" r="19252" b="24851"/>
          <a:stretch/>
        </p:blipFill>
        <p:spPr bwMode="auto">
          <a:xfrm>
            <a:off x="3733800" y="5657165"/>
            <a:ext cx="1219200" cy="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4114800"/>
            <a:ext cx="379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~40 mg/mL at the </a:t>
            </a:r>
            <a:r>
              <a:rPr lang="en-US" b="1" dirty="0" err="1" smtClean="0">
                <a:solidFill>
                  <a:srgbClr val="FF0000"/>
                </a:solidFill>
              </a:rPr>
              <a:t>b.p</a:t>
            </a:r>
            <a:r>
              <a:rPr lang="en-US" b="1" dirty="0" smtClean="0">
                <a:solidFill>
                  <a:srgbClr val="FF0000"/>
                </a:solidFill>
              </a:rPr>
              <a:t>. of the mixture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895600"/>
            <a:ext cx="3491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be able to estimate the solvent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required for recrystallizatio</a:t>
            </a:r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5181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By placing the solution in a warm water bath (~60-70 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C)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3999</TotalTime>
  <Words>615</Words>
  <Application>Microsoft Office PowerPoint</Application>
  <PresentationFormat>On-screen Show (4:3)</PresentationFormat>
  <Paragraphs>186</Paragraphs>
  <Slides>13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Office Theme</vt:lpstr>
      <vt:lpstr>CS ChemDraw Drawing</vt:lpstr>
      <vt:lpstr>Lecture 5c</vt:lpstr>
      <vt:lpstr>Introduction</vt:lpstr>
      <vt:lpstr>Aldol Condensation</vt:lpstr>
      <vt:lpstr>Theory I</vt:lpstr>
      <vt:lpstr>Theory II</vt:lpstr>
      <vt:lpstr>Theory III</vt:lpstr>
      <vt:lpstr>Experimental I</vt:lpstr>
      <vt:lpstr>Experimental II</vt:lpstr>
      <vt:lpstr>Experimental III</vt:lpstr>
      <vt:lpstr>Characterization I</vt:lpstr>
      <vt:lpstr>Characterization II</vt:lpstr>
      <vt:lpstr>Characterization III</vt:lpstr>
      <vt:lpstr>Characterization IV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5c</dc:title>
  <dc:creator>A. Bacher</dc:creator>
  <cp:lastModifiedBy>Alf Bacher</cp:lastModifiedBy>
  <cp:revision>148</cp:revision>
  <dcterms:created xsi:type="dcterms:W3CDTF">2010-10-14T23:39:00Z</dcterms:created>
  <dcterms:modified xsi:type="dcterms:W3CDTF">2016-04-12T22:52:10Z</dcterms:modified>
</cp:coreProperties>
</file>