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 autoAdjust="0"/>
    <p:restoredTop sz="94660"/>
  </p:normalViewPr>
  <p:slideViewPr>
    <p:cSldViewPr>
      <p:cViewPr varScale="1">
        <p:scale>
          <a:sx n="85" d="100"/>
          <a:sy n="85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Viscosity of Organic Modifier-Water Mixtures at 25 </a:t>
            </a:r>
            <a:r>
              <a:rPr lang="en-US" sz="1000" baseline="30000" dirty="0"/>
              <a:t>o</a:t>
            </a:r>
            <a:r>
              <a:rPr lang="en-US" sz="1000" dirty="0"/>
              <a:t>C</a:t>
            </a:r>
          </a:p>
        </c:rich>
      </c:tx>
      <c:layout>
        <c:manualLayout>
          <c:xMode val="edge"/>
          <c:yMode val="edge"/>
          <c:x val="0.10698784722222222"/>
          <c:y val="4.629629629629629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Methanol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Sheet1!$A$27:$K$27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Sheet1!$A$28:$K$28</c:f>
              <c:numCache>
                <c:formatCode>General</c:formatCode>
                <c:ptCount val="11"/>
                <c:pt idx="0">
                  <c:v>0.89</c:v>
                </c:pt>
                <c:pt idx="1">
                  <c:v>1.18</c:v>
                </c:pt>
                <c:pt idx="2">
                  <c:v>1.4</c:v>
                </c:pt>
                <c:pt idx="3">
                  <c:v>1.56</c:v>
                </c:pt>
                <c:pt idx="4">
                  <c:v>1.62</c:v>
                </c:pt>
                <c:pt idx="5">
                  <c:v>1.62</c:v>
                </c:pt>
                <c:pt idx="6">
                  <c:v>1.54</c:v>
                </c:pt>
                <c:pt idx="7">
                  <c:v>1.36</c:v>
                </c:pt>
                <c:pt idx="8">
                  <c:v>1.1200000000000001</c:v>
                </c:pt>
                <c:pt idx="9">
                  <c:v>0.84</c:v>
                </c:pt>
                <c:pt idx="10">
                  <c:v>0.56000000000000005</c:v>
                </c:pt>
              </c:numCache>
            </c:numRef>
          </c:yVal>
          <c:smooth val="0"/>
        </c:ser>
        <c:ser>
          <c:idx val="1"/>
          <c:order val="1"/>
          <c:tx>
            <c:v>Acetonitrile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2060"/>
              </a:solidFill>
              <a:ln>
                <a:noFill/>
              </a:ln>
            </c:spPr>
          </c:marker>
          <c:dPt>
            <c:idx val="0"/>
            <c:bubble3D val="0"/>
          </c:dPt>
          <c:xVal>
            <c:numRef>
              <c:f>Sheet1!$A$27:$K$27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Sheet1!$A$29:$K$29</c:f>
              <c:numCache>
                <c:formatCode>General</c:formatCode>
                <c:ptCount val="11"/>
                <c:pt idx="0">
                  <c:v>0.89</c:v>
                </c:pt>
                <c:pt idx="1">
                  <c:v>1.01</c:v>
                </c:pt>
                <c:pt idx="2">
                  <c:v>0.99</c:v>
                </c:pt>
                <c:pt idx="3">
                  <c:v>0.97</c:v>
                </c:pt>
                <c:pt idx="4">
                  <c:v>0.89</c:v>
                </c:pt>
                <c:pt idx="5">
                  <c:v>0.82</c:v>
                </c:pt>
                <c:pt idx="6">
                  <c:v>0.72</c:v>
                </c:pt>
                <c:pt idx="7">
                  <c:v>0.59</c:v>
                </c:pt>
                <c:pt idx="8">
                  <c:v>0.52</c:v>
                </c:pt>
                <c:pt idx="9">
                  <c:v>0.46</c:v>
                </c:pt>
                <c:pt idx="10">
                  <c:v>0.35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623640"/>
        <c:axId val="130624424"/>
      </c:scatterChart>
      <c:valAx>
        <c:axId val="13062364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Volume Percentage of Organic Modifier</a:t>
                </a:r>
              </a:p>
            </c:rich>
          </c:tx>
          <c:layout>
            <c:manualLayout>
              <c:xMode val="edge"/>
              <c:yMode val="edge"/>
              <c:x val="0.16615592022436196"/>
              <c:y val="0.862306794983960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30624424"/>
        <c:crosses val="autoZero"/>
        <c:crossBetween val="midCat"/>
      </c:valAx>
      <c:valAx>
        <c:axId val="130624424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dirty="0"/>
                  <a:t>Viscosity (in </a:t>
                </a:r>
                <a:r>
                  <a:rPr lang="en-US" sz="1000" dirty="0" err="1"/>
                  <a:t>cP</a:t>
                </a:r>
                <a:r>
                  <a:rPr lang="en-US" sz="1000" dirty="0"/>
                  <a:t>)at 25 </a:t>
                </a:r>
                <a:r>
                  <a:rPr lang="en-US" sz="1000" baseline="30000" dirty="0"/>
                  <a:t>o</a:t>
                </a:r>
                <a:r>
                  <a:rPr lang="en-US" sz="1000" dirty="0"/>
                  <a:t>C</a:t>
                </a:r>
              </a:p>
            </c:rich>
          </c:tx>
          <c:layout>
            <c:manualLayout>
              <c:xMode val="edge"/>
              <c:yMode val="edge"/>
              <c:x val="3.5172936716243795E-2"/>
              <c:y val="0.137374278215223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30623640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5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2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E4CB-5EB8-4484-8E2B-B2CA659E293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5b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spc="0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High-Performance </a:t>
            </a:r>
            <a:br>
              <a:rPr lang="en-US" b="1" spc="0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pc="0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Liquid Chromatography (HPLC)</a:t>
            </a:r>
          </a:p>
          <a:p>
            <a:endParaRPr lang="en-US" sz="2800" b="1" spc="0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Silica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slightly acidic (pK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~7). Metal ions near these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further increase the acidity causing substantial problems with basic compounds (extensive tailing).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associated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not acidic but compounds with hydroxyl groups tend to interact very strongly with the latter. </a:t>
            </a:r>
          </a:p>
          <a:p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935378"/>
              </p:ext>
            </p:extLst>
          </p:nvPr>
        </p:nvGraphicFramePr>
        <p:xfrm>
          <a:off x="2590800" y="1828800"/>
          <a:ext cx="371803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S ChemDraw Drawing" r:id="rId3" imgW="5303196" imgH="2720017" progId="ChemDraw.Document.6.0">
                  <p:embed/>
                </p:oleObj>
              </mc:Choice>
              <mc:Fallback>
                <p:oleObj name="CS ChemDraw Drawing" r:id="rId3" imgW="5303196" imgH="272001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3718034" cy="1905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74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6786" y="1600200"/>
            <a:ext cx="8305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Stationary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stationary phases are modified in their polarity. </a:t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longer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hydrocarbon chain attached to 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less polar the stationary phase will be and </a:t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 times will be for non-polar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columns, the retention decreases in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aliphatics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induced dipoles (i.e., CCl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&gt; weak Lewis bases (ethers, aldehydes, ketones) &gt; strong Lewis bases (amines) &gt; weak Lewis acids (alcohols, phenols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&gt;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Lewis acids (carboxylic acids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Enantiomers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also be separated using chiral stationary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</a:p>
          <a:p>
            <a:pPr lvl="2"/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Amino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derivatives (alanine, leucine, glycine), cellulose derivatives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Lux Cellulose 1 (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cellulose, </a:t>
            </a:r>
            <a:r>
              <a:rPr lang="en-US" sz="2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(3,5-dimethylphenylcarbamate)) or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solidFill>
                  <a:srgbClr val="7030A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-cyclodextrin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 that are chemically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bonded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silica.  </a:t>
            </a:r>
            <a:endParaRPr lang="en-US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http://www.mn-net.com/Portals/4/images/Redakteure_Chroma/HPLC/C18-Gravity-3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73382"/>
            <a:ext cx="1904059" cy="21031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8522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Aspects</a:t>
            </a: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Unretained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 like uracil or potassium nitrate are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used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dead volume (t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a reversed-phase column. 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non-polar compound like 1,3,5-tri-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.-butylbenzene (TTBB) is used for the same purpose in normal-phase chromatography (i.e., silica).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240974"/>
              </p:ext>
            </p:extLst>
          </p:nvPr>
        </p:nvGraphicFramePr>
        <p:xfrm>
          <a:off x="838200" y="1981200"/>
          <a:ext cx="7741920" cy="23469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73930"/>
                <a:gridCol w="1360069"/>
                <a:gridCol w="2406268"/>
                <a:gridCol w="230165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Stationary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Mobile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Neutrals, weak acids, weak bases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Reversed-phase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C8, C18,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cyano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amino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Water, organics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Ionics, acids, bases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pair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C8, C18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Water/organic ion-pair reagent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Compounds not soluble water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Amino,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cyano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diol, silica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Organics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Ionics, inorganic compounds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exchange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 or Cation exchange resin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Aqueous/Buffer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molecular weight compounds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 exclusion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Polystyrene,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silica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 filtration: aqueous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 permeation: organic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6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Data Analysis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600" dirty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can be identified by its corrected retention time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retention times of the compound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unretained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 (t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the retention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(k).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solute with k=2 is twice as retained by the stationary phase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solute with k=1.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88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09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10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  <p:sp>
        <p:nvSpPr>
          <p:cNvPr id="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04335"/>
              </p:ext>
            </p:extLst>
          </p:nvPr>
        </p:nvGraphicFramePr>
        <p:xfrm>
          <a:off x="3886200" y="5029200"/>
          <a:ext cx="1371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914400" imgH="368280" progId="Equation.3">
                  <p:embed/>
                </p:oleObj>
              </mc:Choice>
              <mc:Fallback>
                <p:oleObj name="Equation" r:id="rId3" imgW="914400" imgH="368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029200"/>
                        <a:ext cx="1371600" cy="5524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5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factor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the time or distance between the maxima of two peaks.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calculated by the ratio of two retention indices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then the peaks have the same retention and co-elute. Generally,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-values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one and two are sufficient for the identification.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474421"/>
              </p:ext>
            </p:extLst>
          </p:nvPr>
        </p:nvGraphicFramePr>
        <p:xfrm>
          <a:off x="3786188" y="4733925"/>
          <a:ext cx="14478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3" imgW="965160" imgH="368280" progId="Equation.3">
                  <p:embed/>
                </p:oleObj>
              </mc:Choice>
              <mc:Fallback>
                <p:oleObj name="Equation" r:id="rId3" imgW="965160" imgH="368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733925"/>
                        <a:ext cx="1447800" cy="5524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070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of two neighboring peaks is defined as the ratio of the distance between two peak maxima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the arithmetic mean of the two peak widths (w) or half-widths (w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analysis, it is necessary to obtain baseline resolution (i.e., R=1.5). If the peaks are significantly different in size, an even higher resolution will be necessary to reduce the overlap and allow for the quantitative analysis.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932308"/>
              </p:ext>
            </p:extLst>
          </p:nvPr>
        </p:nvGraphicFramePr>
        <p:xfrm>
          <a:off x="3116372" y="4724400"/>
          <a:ext cx="46863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3124200" imgH="419100" progId="Equation.3">
                  <p:embed/>
                </p:oleObj>
              </mc:Choice>
              <mc:Fallback>
                <p:oleObj name="Equation" r:id="rId3" imgW="31242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372" y="4724400"/>
                        <a:ext cx="4686300" cy="62865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21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867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different separation conditions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selectivity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summarized in the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++ (major effect); + (minor effect);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(relatively small effect); 0 (no effect); bolded quantities denote conditions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used (and recommended)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respectively (i.e., % B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or 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column length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For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ionizable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solutes (acids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bases)         (b) Higher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pressures allow larger values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proper choice of other conditions; pressure per se, however, it has little direct effect 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86865"/>
              </p:ext>
            </p:extLst>
          </p:nvPr>
        </p:nvGraphicFramePr>
        <p:xfrm>
          <a:off x="6172200" y="1676400"/>
          <a:ext cx="2651760" cy="27432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54480"/>
                <a:gridCol w="365760"/>
                <a:gridCol w="365760"/>
                <a:gridCol w="36576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Condition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% modifier B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B-solvent (acetonitrile, methanol, etc.)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Temperature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Column type (C18, phenyl,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cyano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, etc.)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Mobile phase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Buffer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concentration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Ion-pair-reagent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concentration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Column length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Particle size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Flow rate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smtClean="0">
                          <a:solidFill>
                            <a:schemeClr val="tx1"/>
                          </a:solidFill>
                          <a:effectLst/>
                        </a:rPr>
                        <a:t>  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Pressure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2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solvent for the sample has to be very clean (HPLC grade, absolute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the samples should be 1-2 mg/mL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suitable solvent that has to be compatible with the stationary phase. The sample cannot contain any solids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the clogging of the syringe.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sample vial has to be filled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mL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 30BL and Chem 30CL, the HPLC vials have a black cap while the GC vials have a blue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sample has to be signed in.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peak area depends on the wavelength that was used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acquire the spectrum. The calibration data has to be used to determine the concentration of the solute (in mg/mL).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ensure the safety and nutritional quality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i.e., chemical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additives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antioxidants such as TBHQ, BHA and BHT), residues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antibiotics, steroids and flavonoids) and environmental contaminants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pesticides, insecticides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forensics, it is used in drug analysis, toxicology, explosives analysis, ink analysis, fibers and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plastics.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is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obtain ‘fingerprints’ of natural compounds like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herbs and other traditional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medicines. 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4600" y="4114800"/>
            <a:ext cx="4009606" cy="2209800"/>
            <a:chOff x="2719597" y="3699563"/>
            <a:chExt cx="4009606" cy="2209800"/>
          </a:xfrm>
        </p:grpSpPr>
        <p:pic>
          <p:nvPicPr>
            <p:cNvPr id="7170" name="Picture 2" descr="http://www.sielc.com/upload/image/chr_25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597" y="3699563"/>
              <a:ext cx="4009606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081797" y="3733800"/>
              <a:ext cx="1623803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68005" y="3810000"/>
              <a:ext cx="8322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Excedrin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34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HPLC vs GC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any volatility issues but the solute has to be somewhat soluble in the mobile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analyze samples over a wide range of polarities, even ionic compounds if the proper mobile phase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size of the molecules can be larger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(i.e., large proteins, peptides)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GC as long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is soluble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significantly shorter columns and higher pressures compared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Setup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in YH 6076</a:t>
            </a:r>
          </a:p>
          <a:p>
            <a:endParaRPr lang="en-US" dirty="0"/>
          </a:p>
        </p:txBody>
      </p:sp>
      <p:pic>
        <p:nvPicPr>
          <p:cNvPr id="4" name="Picture 3" descr="C:\Users\bacher\Desktop\readers\Pictures\20140315_15244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7"/>
          <a:stretch/>
        </p:blipFill>
        <p:spPr bwMode="auto">
          <a:xfrm>
            <a:off x="1600200" y="2133600"/>
            <a:ext cx="6629400" cy="3733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57400" y="3479800"/>
            <a:ext cx="175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Solvent reservoirs with HPLC grade solvent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6" name="Text Box 3083"/>
          <p:cNvSpPr txBox="1">
            <a:spLocks noChangeArrowheads="1"/>
          </p:cNvSpPr>
          <p:nvPr/>
        </p:nvSpPr>
        <p:spPr bwMode="auto">
          <a:xfrm>
            <a:off x="2508250" y="4724400"/>
            <a:ext cx="145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UV-Vis detector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7" name="Text Box 3086"/>
          <p:cNvSpPr txBox="1">
            <a:spLocks noChangeArrowheads="1"/>
          </p:cNvSpPr>
          <p:nvPr/>
        </p:nvSpPr>
        <p:spPr bwMode="auto">
          <a:xfrm>
            <a:off x="4572000" y="4937831"/>
            <a:ext cx="1212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Fluorescence detector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8" name="Text Box 3090"/>
          <p:cNvSpPr txBox="1">
            <a:spLocks noChangeArrowheads="1"/>
          </p:cNvSpPr>
          <p:nvPr/>
        </p:nvSpPr>
        <p:spPr bwMode="auto">
          <a:xfrm>
            <a:off x="6934200" y="2438400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Column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9" name="Text Box 3084"/>
          <p:cNvSpPr txBox="1">
            <a:spLocks noChangeArrowheads="1"/>
          </p:cNvSpPr>
          <p:nvPr/>
        </p:nvSpPr>
        <p:spPr bwMode="auto">
          <a:xfrm>
            <a:off x="6781800" y="3105150"/>
            <a:ext cx="131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Pump and mixing chamber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0" name="Text Box 3085"/>
          <p:cNvSpPr txBox="1">
            <a:spLocks noChangeArrowheads="1"/>
          </p:cNvSpPr>
          <p:nvPr/>
        </p:nvSpPr>
        <p:spPr bwMode="auto">
          <a:xfrm>
            <a:off x="6776156" y="4018844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effectLst/>
                <a:latin typeface="Times"/>
                <a:ea typeface="Times"/>
                <a:cs typeface="Times New Roman"/>
              </a:rPr>
              <a:t>Autosampler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11" name="Picture 10" descr="C:\Users\bacher\Desktop\readers\Pictures\20140315_15265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98" b="18286"/>
          <a:stretch/>
        </p:blipFill>
        <p:spPr bwMode="auto">
          <a:xfrm>
            <a:off x="6054725" y="1479550"/>
            <a:ext cx="2174875" cy="654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283450" y="1911350"/>
            <a:ext cx="10223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"/>
                <a:ea typeface="Times"/>
                <a:cs typeface="Times New Roman"/>
              </a:rPr>
              <a:t>Guard column</a:t>
            </a:r>
            <a:endParaRPr lang="en-US" sz="12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369931" y="1911350"/>
            <a:ext cx="10223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"/>
                <a:ea typeface="Times"/>
                <a:cs typeface="Times New Roman"/>
              </a:rPr>
              <a:t>Flow direction </a:t>
            </a:r>
            <a:endParaRPr lang="en-US" sz="12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723062" y="1863443"/>
            <a:ext cx="419100" cy="4508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5" name="Picture 14" descr="C:\Users\bacher\Desktop\readers\Pictures\20140315_15275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40" y="4411980"/>
            <a:ext cx="1737360" cy="1303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85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Mobile Phase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solvents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very pure to prevent contamination of the mobile phase, resulting in poorer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reproducibility,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(and changing) background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of the stationary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elution strength of a mobile phase is defined by the parameter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elution strength of methanol is very high on polar stationary phases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silica (</a:t>
            </a:r>
            <a:r>
              <a:rPr lang="en-U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=0.73) or alumina (</a:t>
            </a:r>
            <a:r>
              <a:rPr lang="en-U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=0.95) but very low on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stationary phases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C18, C8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solvents like water, methanol, ethanol or acetonitrile are often used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using a reversed-phase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systems usually display an elution strength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solvents (i.e., water and an organic solvent like methanol or acetonitrile,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solvent mixtures or gradients,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parameters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Mobile Phase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Acetone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absolute ethanol, isopropanol and tetrahydrofuran are fully miscible with most other solvents (water to hexane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Acetonitrile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methanol are not miscible with hydrocarbon solvents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pentane, hexane and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heptane.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buffers were used as mobile phase, 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pH-value of the buffer should be two pH-units below the pK</a:t>
            </a:r>
            <a:r>
              <a:rPr lang="en-US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-value of the analyte for acidic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two pH-units above the pK</a:t>
            </a:r>
            <a:r>
              <a:rPr lang="en-US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-value of the analyte for basic compounds to reduce ionization (initial concentration: 10-25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aqueous salt solution is used, the experimenter has to consider the solubility of the salt in the solvent mixture to prevent the precipitation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salt in the tubing, the injection loop, the needle, the column,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cleanup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has to be compatible with the stationary phase as well.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stationary phases are not chemically bonded to the support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(i.e., some chiral stationary phases).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Mobile </a:t>
            </a:r>
            <a:r>
              <a:rPr lang="en-US" dirty="0">
                <a:solidFill>
                  <a:srgbClr val="002060"/>
                </a:solidFill>
              </a:rPr>
              <a:t>Phase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Autofit/>
          </a:bodyPr>
          <a:lstStyle/>
          <a:p>
            <a:pPr marL="331470" lvl="1" indent="-3429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(</a:t>
            </a:r>
            <a:r>
              <a:rPr lang="en-US" sz="2000" b="1" dirty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solvents is one factor that determines the back pressure of 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Aqueous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mixtures often display a higher viscosities than 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solvents. 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 of the mobile phase also changes with the temperature, often decreasing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temperature. The viscosity of pure methanol decreases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increased temperature (</a:t>
            </a:r>
            <a:r>
              <a:rPr lang="en-US" sz="1600" dirty="0" smtClean="0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=0.59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C), </a:t>
            </a:r>
            <a:r>
              <a:rPr lang="en-US" sz="1600" dirty="0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=0.45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 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HPLC run can be performed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isocratically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gradient (if two or more solvents can be used). The gradient can change linearly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complex multistep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fashion.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change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composition will result in a change of viscosity and the background signal.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248944"/>
              </p:ext>
            </p:extLst>
          </p:nvPr>
        </p:nvGraphicFramePr>
        <p:xfrm>
          <a:off x="4190999" y="2590800"/>
          <a:ext cx="4093029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19273"/>
              </p:ext>
            </p:extLst>
          </p:nvPr>
        </p:nvGraphicFramePr>
        <p:xfrm>
          <a:off x="1295400" y="2590800"/>
          <a:ext cx="265176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814"/>
                <a:gridCol w="940946"/>
              </a:tblGrid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   h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Water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Methanol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Ethanol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Acetonitrile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Isopropanol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Dimethyl sulfoxide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Mobile Phase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Dipole character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*), acidity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basicity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69122"/>
              </p:ext>
            </p:extLst>
          </p:nvPr>
        </p:nvGraphicFramePr>
        <p:xfrm>
          <a:off x="533400" y="2057400"/>
          <a:ext cx="8001000" cy="38404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03916"/>
                <a:gridCol w="1039284"/>
                <a:gridCol w="1066800"/>
                <a:gridCol w="1295400"/>
                <a:gridCol w="609600"/>
                <a:gridCol w="914400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Acidity 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Basicity 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Dipolarity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P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(silica)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UV-cutoff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"/>
                          <a:cs typeface="Times New Roman" panose="02020603050405020304" pitchFamily="18" charset="0"/>
                        </a:rPr>
                        <a:t>(nm)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Acetic acid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Acetone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Acetonitrile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Alkanes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Chloroform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Dichloromethane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Dimethyl </a:t>
                      </a:r>
                      <a:r>
                        <a:rPr lang="en-US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formamide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Dimethyl sulfoxide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Ethyl acetate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Methanol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Nitromethane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Propanol (1- or 2-)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Tetrahydrofuran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Triethylamine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Stationary Phase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HPLC columns are made from stainless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steel (inner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and lengths of 5-25 cm if the particle size is below 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mm)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and a longer column improve the separation but also increase the retention time.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in HPLC can be based on different principles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Adsorption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(normal phase=polar stationary phase)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chromatography (non-polar stationary phase i.e.,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C18-column)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Ion-Pair chromatography (stationary phase contains -NR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-SO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 chromatography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Size-exclusion chromatography (separation by size)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Affinity chromatography (based on the specific interaction of a substrate with specific groups on the stationary phase i.e., antibodies)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Chiral chromatography (i.e., cyclodextrin,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Pirkle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column)</a:t>
            </a: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8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1018</Words>
  <Application>Microsoft Office PowerPoint</Application>
  <PresentationFormat>On-screen Show (4:3)</PresentationFormat>
  <Paragraphs>389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Symbol</vt:lpstr>
      <vt:lpstr>Times</vt:lpstr>
      <vt:lpstr>Times New Roman</vt:lpstr>
      <vt:lpstr>Office Theme</vt:lpstr>
      <vt:lpstr>CS ChemDraw Drawing</vt:lpstr>
      <vt:lpstr>Equation</vt:lpstr>
      <vt:lpstr>Lecture 5b</vt:lpstr>
      <vt:lpstr>Introduction</vt:lpstr>
      <vt:lpstr>HPLC vs GC</vt:lpstr>
      <vt:lpstr>Setup </vt:lpstr>
      <vt:lpstr>Mobile Phase I</vt:lpstr>
      <vt:lpstr>Mobile Phase II</vt:lpstr>
      <vt:lpstr>Mobile Phase III</vt:lpstr>
      <vt:lpstr>Mobile Phase IV</vt:lpstr>
      <vt:lpstr>Stationary Phase I</vt:lpstr>
      <vt:lpstr>Stationary Phase II</vt:lpstr>
      <vt:lpstr>Stationary Phase III</vt:lpstr>
      <vt:lpstr>Stationary Phase IV</vt:lpstr>
      <vt:lpstr>Data Analysis I</vt:lpstr>
      <vt:lpstr>Data Analysis II</vt:lpstr>
      <vt:lpstr>Data Analysis III</vt:lpstr>
      <vt:lpstr>Data Analysis IV</vt:lpstr>
      <vt:lpstr>Practical Aspects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5b</dc:title>
  <dc:creator>Alf Bacher</dc:creator>
  <cp:lastModifiedBy>Alf Bacher</cp:lastModifiedBy>
  <cp:revision>60</cp:revision>
  <dcterms:created xsi:type="dcterms:W3CDTF">2014-10-04T23:25:48Z</dcterms:created>
  <dcterms:modified xsi:type="dcterms:W3CDTF">2016-04-12T22:54:39Z</dcterms:modified>
</cp:coreProperties>
</file>