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CCFF"/>
    <a:srgbClr val="66FFFF"/>
    <a:srgbClr val="66FF99"/>
    <a:srgbClr val="008000"/>
    <a:srgbClr val="003300"/>
    <a:srgbClr val="000066"/>
    <a:srgbClr val="CC0000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6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6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E2058-963D-4358-828A-7AB828D7F5B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810C-BFA7-4B96-B9ED-A5DA6ED4A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Lecture 5a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Recrystallization</a:t>
            </a:r>
            <a:endParaRPr lang="en-US" sz="3600" b="1" i="1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660066"/>
                </a:solidFill>
              </a:rPr>
              <a:t>Purification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Distillation: liquids, gases, some solids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Sublimation: solids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Recrystallization: solids mainly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Chromatography: solids, liquids, gases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Extraction: mainly liquid-liquid (often involves acid-base chemistry), sometimes solid-liquid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Zone melting i.e., purification of silicon, etc.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2800" y="1905000"/>
            <a:ext cx="152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of Recrystallization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003300"/>
                </a:solidFill>
              </a:rPr>
              <a:t>Dissolution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Breaking solute-solute attractions </a:t>
            </a:r>
            <a:r>
              <a:rPr lang="en-US" dirty="0" smtClean="0">
                <a:solidFill>
                  <a:srgbClr val="002060"/>
                </a:solidFill>
              </a:rPr>
              <a:t>(endothermic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Breaking solvent-solvent attractions </a:t>
            </a:r>
            <a:r>
              <a:rPr lang="en-US" dirty="0" smtClean="0">
                <a:solidFill>
                  <a:srgbClr val="006600"/>
                </a:solidFill>
              </a:rPr>
              <a:t>(endothermic</a:t>
            </a:r>
            <a:r>
              <a:rPr lang="en-US" dirty="0">
                <a:solidFill>
                  <a:srgbClr val="00660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00"/>
                </a:solidFill>
              </a:rPr>
              <a:t>Forming solvent-solute attractions </a:t>
            </a:r>
            <a:r>
              <a:rPr lang="en-US" dirty="0" smtClean="0">
                <a:solidFill>
                  <a:srgbClr val="CC0000"/>
                </a:solidFill>
              </a:rPr>
              <a:t>during the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solvation process (exothermic but with varying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degrees depending on the type of interaction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between solute and solvent)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3300"/>
                </a:solidFill>
              </a:rPr>
              <a:t>The entropy increases usually during the dissolution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dissolution processes of organic compounds are endothermic unless strong bonds (i.e., hydrogen bonds) are formed between the solute and the solvent </a:t>
            </a:r>
          </a:p>
          <a:p>
            <a:r>
              <a:rPr lang="en-US" b="1" i="1" dirty="0" smtClean="0">
                <a:solidFill>
                  <a:srgbClr val="660066"/>
                </a:solidFill>
              </a:rPr>
              <a:t>Precipitation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This step requires the loss of the solvent cage (endothermic)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Ordered packing of the target compound (exothermic)	</a:t>
            </a:r>
            <a:r>
              <a:rPr lang="en-US" dirty="0" smtClean="0"/>
              <a:t>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77100" y="31242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7391400" y="2590800"/>
            <a:ext cx="304800" cy="533400"/>
          </a:xfrm>
          <a:prstGeom prst="up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391400" y="2059259"/>
            <a:ext cx="304800" cy="533400"/>
          </a:xfrm>
          <a:prstGeom prst="upArrow">
            <a:avLst/>
          </a:prstGeom>
          <a:gradFill>
            <a:gsLst>
              <a:gs pos="0">
                <a:srgbClr val="003300"/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315200" y="2059259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 rot="10800000">
            <a:off x="7743593" y="2059259"/>
            <a:ext cx="304800" cy="1447800"/>
          </a:xfrm>
          <a:prstGeom prst="upArrow">
            <a:avLst/>
          </a:prstGeom>
          <a:gradFill>
            <a:gsLst>
              <a:gs pos="0">
                <a:srgbClr val="CC00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277100" y="3490332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 rot="10800000">
            <a:off x="8200793" y="3126059"/>
            <a:ext cx="304800" cy="381000"/>
          </a:xfrm>
          <a:prstGeom prst="upArrow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14691" y="2764423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  <a:latin typeface="Symbol" panose="05050102010706020507" pitchFamily="18" charset="2"/>
              </a:rPr>
              <a:t>D</a:t>
            </a:r>
            <a:r>
              <a:rPr lang="en-US" sz="1600" b="1" dirty="0" smtClean="0">
                <a:solidFill>
                  <a:srgbClr val="000066"/>
                </a:solidFill>
              </a:rPr>
              <a:t>H(sol)</a:t>
            </a:r>
            <a:endParaRPr lang="en-US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0466" y="4038600"/>
            <a:ext cx="4484133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Three basic scenarios are possible for the solution behavior </a:t>
            </a:r>
            <a:br>
              <a:rPr lang="en-US" sz="2400" dirty="0" smtClean="0"/>
            </a:br>
            <a:r>
              <a:rPr lang="en-US" sz="2400" dirty="0" smtClean="0"/>
              <a:t>(the graphs are linear to show the trends only</a:t>
            </a:r>
            <a:r>
              <a:rPr lang="en-US" sz="2400" dirty="0" smtClean="0"/>
              <a:t>):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</a:rPr>
              <a:t>Case 1: </a:t>
            </a:r>
            <a:r>
              <a:rPr lang="en-US" sz="2000" dirty="0" smtClean="0">
                <a:solidFill>
                  <a:srgbClr val="002060"/>
                </a:solidFill>
              </a:rPr>
              <a:t>The compound dissolves poorly at all </a:t>
            </a:r>
            <a:r>
              <a:rPr lang="en-US" sz="2000" dirty="0" smtClean="0">
                <a:solidFill>
                  <a:srgbClr val="002060"/>
                </a:solidFill>
              </a:rPr>
              <a:t>temperatures. </a:t>
            </a:r>
            <a:r>
              <a:rPr lang="en-US" sz="20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FF0000"/>
                </a:solidFill>
              </a:rPr>
              <a:t>Case 2: </a:t>
            </a:r>
            <a:r>
              <a:rPr lang="en-US" sz="2000" dirty="0" smtClean="0">
                <a:solidFill>
                  <a:srgbClr val="FF0000"/>
                </a:solidFill>
              </a:rPr>
              <a:t>The compound dissolves well at all </a:t>
            </a:r>
            <a:r>
              <a:rPr lang="en-US" sz="2000" dirty="0" smtClean="0">
                <a:solidFill>
                  <a:srgbClr val="FF0000"/>
                </a:solidFill>
              </a:rPr>
              <a:t>temperatures.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3300"/>
                </a:solidFill>
              </a:rPr>
              <a:t>Case 3: </a:t>
            </a:r>
            <a:r>
              <a:rPr lang="en-US" sz="2000" dirty="0" smtClean="0">
                <a:solidFill>
                  <a:srgbClr val="003300"/>
                </a:solidFill>
              </a:rPr>
              <a:t>The compound dissolves well at high temperatures </a:t>
            </a:r>
            <a:r>
              <a:rPr lang="en-US" sz="2000" dirty="0" smtClean="0">
                <a:solidFill>
                  <a:srgbClr val="003300"/>
                </a:solidFill>
              </a:rPr>
              <a:t/>
            </a:r>
            <a:br>
              <a:rPr lang="en-US" sz="2000" dirty="0" smtClean="0">
                <a:solidFill>
                  <a:srgbClr val="003300"/>
                </a:solidFill>
              </a:rPr>
            </a:br>
            <a:r>
              <a:rPr lang="en-US" sz="2000" dirty="0" smtClean="0">
                <a:solidFill>
                  <a:srgbClr val="003300"/>
                </a:solidFill>
              </a:rPr>
              <a:t>but </a:t>
            </a:r>
            <a:r>
              <a:rPr lang="en-US" sz="2000" dirty="0" smtClean="0">
                <a:solidFill>
                  <a:srgbClr val="003300"/>
                </a:solidFill>
              </a:rPr>
              <a:t>poorly </a:t>
            </a:r>
            <a:r>
              <a:rPr lang="en-US" sz="2000" dirty="0" smtClean="0">
                <a:solidFill>
                  <a:srgbClr val="003300"/>
                </a:solidFill>
              </a:rPr>
              <a:t>at </a:t>
            </a:r>
            <a:r>
              <a:rPr lang="en-US" sz="2000" dirty="0" smtClean="0">
                <a:solidFill>
                  <a:srgbClr val="003300"/>
                </a:solidFill>
              </a:rPr>
              <a:t>low </a:t>
            </a:r>
            <a:r>
              <a:rPr lang="en-US" sz="2000" dirty="0" smtClean="0">
                <a:solidFill>
                  <a:srgbClr val="003300"/>
                </a:solidFill>
              </a:rPr>
              <a:t>temperatures. </a:t>
            </a:r>
            <a:r>
              <a:rPr lang="en-US" sz="2000" dirty="0" smtClean="0">
                <a:solidFill>
                  <a:srgbClr val="003300"/>
                </a:solidFill>
                <a:sym typeface="Wingdings" pitchFamily="2" charset="2"/>
              </a:rPr>
              <a:t> </a:t>
            </a:r>
            <a:endParaRPr lang="en-US" sz="2000" dirty="0" smtClean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4114800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6248400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477548" y="486819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6218" y="6183868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6019800"/>
            <a:ext cx="3505200" cy="1524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0800" y="4288972"/>
            <a:ext cx="3429000" cy="359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14600" y="4387334"/>
            <a:ext cx="3505200" cy="1632466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How do we pick a solvent?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00"/>
                </a:solidFill>
              </a:rPr>
              <a:t>Goal: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smtClean="0">
                <a:solidFill>
                  <a:srgbClr val="003300"/>
                </a:solidFill>
              </a:rPr>
              <a:t>The </a:t>
            </a:r>
            <a:r>
              <a:rPr lang="en-US" dirty="0" smtClean="0">
                <a:solidFill>
                  <a:srgbClr val="003300"/>
                </a:solidFill>
              </a:rPr>
              <a:t>target compound </a:t>
            </a:r>
            <a:r>
              <a:rPr lang="en-US" dirty="0">
                <a:solidFill>
                  <a:srgbClr val="003300"/>
                </a:solidFill>
              </a:rPr>
              <a:t>should exhibit a steep solubility </a:t>
            </a:r>
            <a:r>
              <a:rPr lang="en-US" dirty="0" smtClean="0">
                <a:solidFill>
                  <a:srgbClr val="003300"/>
                </a:solidFill>
              </a:rPr>
              <a:t>curve </a:t>
            </a:r>
            <a:r>
              <a:rPr lang="en-US" dirty="0">
                <a:solidFill>
                  <a:srgbClr val="003300"/>
                </a:solidFill>
              </a:rPr>
              <a:t>in the solvent (</a:t>
            </a:r>
            <a:r>
              <a:rPr lang="en-US" i="1" dirty="0">
                <a:solidFill>
                  <a:srgbClr val="003300"/>
                </a:solidFill>
              </a:rPr>
              <a:t>case 3</a:t>
            </a:r>
            <a:r>
              <a:rPr lang="en-US" dirty="0">
                <a:solidFill>
                  <a:srgbClr val="003300"/>
                </a:solidFill>
              </a:rPr>
              <a:t>), while the </a:t>
            </a:r>
            <a:r>
              <a:rPr lang="en-US" dirty="0" smtClean="0">
                <a:solidFill>
                  <a:srgbClr val="003300"/>
                </a:solidFill>
              </a:rPr>
              <a:t>impurity </a:t>
            </a:r>
            <a:r>
              <a:rPr lang="en-US" dirty="0">
                <a:solidFill>
                  <a:srgbClr val="003300"/>
                </a:solidFill>
              </a:rPr>
              <a:t>(ideally) dissolves well at all temperatures (</a:t>
            </a:r>
            <a:r>
              <a:rPr lang="en-US" i="1" dirty="0">
                <a:solidFill>
                  <a:srgbClr val="003300"/>
                </a:solidFill>
              </a:rPr>
              <a:t>case 2</a:t>
            </a:r>
            <a:r>
              <a:rPr lang="en-US" dirty="0" smtClean="0">
                <a:solidFill>
                  <a:srgbClr val="003300"/>
                </a:solidFill>
              </a:rPr>
              <a:t>).</a:t>
            </a:r>
            <a:endParaRPr lang="en-US" dirty="0">
              <a:solidFill>
                <a:srgbClr val="0033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recrystallization solvent has to have a somewhat different polarity compared to the target compound </a:t>
            </a:r>
            <a:r>
              <a:rPr lang="en-US" dirty="0" smtClean="0">
                <a:solidFill>
                  <a:srgbClr val="002060"/>
                </a:solidFill>
              </a:rPr>
              <a:t>but </a:t>
            </a:r>
            <a:r>
              <a:rPr lang="en-US" dirty="0" smtClean="0">
                <a:solidFill>
                  <a:srgbClr val="002060"/>
                </a:solidFill>
              </a:rPr>
              <a:t>ideally be similar to polarity of the impurity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(“</a:t>
            </a:r>
            <a:r>
              <a:rPr lang="en-US" i="1" dirty="0">
                <a:solidFill>
                  <a:srgbClr val="002060"/>
                </a:solidFill>
              </a:rPr>
              <a:t>Like-dissolves-like</a:t>
            </a:r>
            <a:r>
              <a:rPr lang="en-US" dirty="0" smtClean="0">
                <a:solidFill>
                  <a:srgbClr val="002060"/>
                </a:solidFill>
              </a:rPr>
              <a:t>”).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Example 1</a:t>
            </a:r>
            <a:r>
              <a:rPr lang="en-US" dirty="0" smtClean="0">
                <a:solidFill>
                  <a:srgbClr val="002060"/>
                </a:solidFill>
              </a:rPr>
              <a:t>: Separation of benzil (weakly polar) and benzoin (medium polar</a:t>
            </a:r>
            <a:r>
              <a:rPr lang="en-US" dirty="0" smtClean="0">
                <a:solidFill>
                  <a:srgbClr val="002060"/>
                </a:solidFill>
              </a:rPr>
              <a:t>): 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800000"/>
                </a:solidFill>
              </a:rPr>
              <a:t>To isolate benzil: 95 % ethanol, methanol</a:t>
            </a:r>
          </a:p>
          <a:p>
            <a:pPr lvl="2"/>
            <a:r>
              <a:rPr lang="en-US" dirty="0" smtClean="0">
                <a:solidFill>
                  <a:srgbClr val="800000"/>
                </a:solidFill>
              </a:rPr>
              <a:t>To isolate benzoin: benzene, CCl</a:t>
            </a:r>
            <a:r>
              <a:rPr lang="en-US" baseline="-25000" dirty="0" smtClean="0">
                <a:solidFill>
                  <a:srgbClr val="8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00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6880" y="3598277"/>
            <a:ext cx="4477720" cy="2802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of Recrystallization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3114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Solvent mixtures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0066"/>
                </a:solidFill>
              </a:rPr>
              <a:t>They will be used if a single solvent is not available for </a:t>
            </a:r>
            <a:r>
              <a:rPr lang="en-US" sz="1800" dirty="0" smtClean="0">
                <a:solidFill>
                  <a:srgbClr val="660066"/>
                </a:solidFill>
              </a:rPr>
              <a:t>recrystallization.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60066"/>
                </a:solidFill>
              </a:rPr>
              <a:t>They allow to fine-tune solubility behavior (i.e., steepness of curve</a:t>
            </a:r>
            <a:r>
              <a:rPr lang="en-US" sz="1800" dirty="0" smtClean="0">
                <a:solidFill>
                  <a:srgbClr val="660066"/>
                </a:solidFill>
              </a:rPr>
              <a:t>).</a:t>
            </a:r>
            <a:endParaRPr lang="en-US" sz="1800" dirty="0" smtClean="0">
              <a:solidFill>
                <a:srgbClr val="66006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The composition of the mixture will change if the mixture is boiled too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long because the lower boiling solvent will </a:t>
            </a:r>
            <a:r>
              <a:rPr lang="en-US" sz="1800" dirty="0" smtClean="0">
                <a:solidFill>
                  <a:srgbClr val="C00000"/>
                </a:solidFill>
              </a:rPr>
              <a:t>evaporate.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b="1" dirty="0" smtClean="0"/>
              <a:t>Example 2: </a:t>
            </a:r>
            <a:r>
              <a:rPr lang="en-US" sz="1800" dirty="0" smtClean="0"/>
              <a:t>TPCP (weakly polar)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3674477"/>
            <a:ext cx="0" cy="24215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09800" y="6096000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90800" y="3831772"/>
            <a:ext cx="3429000" cy="35922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14600" y="5867400"/>
            <a:ext cx="3505200" cy="7620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4600" y="4234543"/>
            <a:ext cx="3505200" cy="1632857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14600" y="4011386"/>
            <a:ext cx="3505200" cy="117021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3471446"/>
            <a:ext cx="205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Toluene (</a:t>
            </a:r>
            <a:r>
              <a:rPr lang="en-US" sz="1600" dirty="0" err="1" smtClean="0">
                <a:solidFill>
                  <a:srgbClr val="800000"/>
                </a:solidFill>
              </a:rPr>
              <a:t>b.p</a:t>
            </a:r>
            <a:r>
              <a:rPr lang="en-US" sz="1600" dirty="0" smtClean="0">
                <a:solidFill>
                  <a:srgbClr val="800000"/>
                </a:solidFill>
              </a:rPr>
              <a:t>.= 111 </a:t>
            </a:r>
            <a:r>
              <a:rPr lang="en-US" sz="1600" baseline="30000" dirty="0" smtClean="0">
                <a:solidFill>
                  <a:srgbClr val="800000"/>
                </a:solidFill>
              </a:rPr>
              <a:t>o</a:t>
            </a:r>
            <a:r>
              <a:rPr lang="en-US" sz="1600" dirty="0" smtClean="0">
                <a:solidFill>
                  <a:srgbClr val="800000"/>
                </a:solidFill>
              </a:rPr>
              <a:t>C)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715000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00"/>
                </a:solidFill>
              </a:rPr>
              <a:t>95 % </a:t>
            </a:r>
            <a:r>
              <a:rPr lang="en-US" sz="1600" dirty="0" smtClean="0">
                <a:solidFill>
                  <a:srgbClr val="003300"/>
                </a:solidFill>
              </a:rPr>
              <a:t>Ethanol </a:t>
            </a:r>
            <a:r>
              <a:rPr lang="en-US" sz="1600" dirty="0" smtClean="0">
                <a:solidFill>
                  <a:srgbClr val="003300"/>
                </a:solidFill>
              </a:rPr>
              <a:t>(</a:t>
            </a:r>
            <a:r>
              <a:rPr lang="en-US" sz="1600" dirty="0" err="1" smtClean="0">
                <a:solidFill>
                  <a:srgbClr val="003300"/>
                </a:solidFill>
              </a:rPr>
              <a:t>b.p</a:t>
            </a:r>
            <a:r>
              <a:rPr lang="en-US" sz="1600" dirty="0" smtClean="0">
                <a:solidFill>
                  <a:srgbClr val="003300"/>
                </a:solidFill>
              </a:rPr>
              <a:t>.= 78 </a:t>
            </a:r>
            <a:r>
              <a:rPr lang="en-US" sz="1600" baseline="30000" dirty="0" smtClean="0">
                <a:solidFill>
                  <a:srgbClr val="003300"/>
                </a:solidFill>
              </a:rPr>
              <a:t>o</a:t>
            </a:r>
            <a:r>
              <a:rPr lang="en-US" sz="1600" dirty="0" smtClean="0">
                <a:solidFill>
                  <a:srgbClr val="003300"/>
                </a:solidFill>
              </a:rPr>
              <a:t>C)</a:t>
            </a:r>
            <a:endParaRPr lang="en-US" sz="1600" dirty="0">
              <a:solidFill>
                <a:srgbClr val="00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 flipV="1">
            <a:off x="1453674" y="46017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6218" y="6031468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081046"/>
            <a:ext cx="26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Toluene: 95 % </a:t>
            </a:r>
            <a:r>
              <a:rPr lang="en-US" sz="1600" dirty="0" smtClean="0">
                <a:solidFill>
                  <a:srgbClr val="008000"/>
                </a:solidFill>
              </a:rPr>
              <a:t>Ethanol </a:t>
            </a:r>
            <a:r>
              <a:rPr lang="en-US" sz="1600" dirty="0" smtClean="0">
                <a:solidFill>
                  <a:srgbClr val="008000"/>
                </a:solidFill>
              </a:rPr>
              <a:t>(1:1)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3776246"/>
            <a:ext cx="261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Toluene: 95 % </a:t>
            </a:r>
            <a:r>
              <a:rPr lang="en-US" sz="1600" dirty="0" smtClean="0">
                <a:solidFill>
                  <a:srgbClr val="002060"/>
                </a:solidFill>
              </a:rPr>
              <a:t>Ethanol </a:t>
            </a:r>
            <a:r>
              <a:rPr lang="en-US" sz="1600" dirty="0" smtClean="0">
                <a:solidFill>
                  <a:srgbClr val="002060"/>
                </a:solidFill>
              </a:rPr>
              <a:t>(2:1)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590800" y="3909536"/>
            <a:ext cx="3429000" cy="510064"/>
          </a:xfrm>
          <a:prstGeom prst="line">
            <a:avLst/>
          </a:prstGeom>
          <a:ln w="19050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4462046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impurity</a:t>
            </a:r>
            <a:endParaRPr lang="en-US" sz="1600" dirty="0"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07780"/>
            <a:ext cx="1078650" cy="94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Procedure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267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 the crude solid in an Erlenmeyer flask of </a:t>
            </a:r>
            <a:r>
              <a:rPr lang="en-US" i="1" dirty="0" smtClean="0">
                <a:solidFill>
                  <a:srgbClr val="FF0000"/>
                </a:solidFill>
              </a:rPr>
              <a:t>proper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Add a small amount of the </a:t>
            </a:r>
            <a:r>
              <a:rPr lang="en-US" i="1" dirty="0" smtClean="0">
                <a:solidFill>
                  <a:srgbClr val="FF0000"/>
                </a:solidFill>
              </a:rPr>
              <a:t>cold</a:t>
            </a:r>
            <a:r>
              <a:rPr lang="en-US" dirty="0" smtClean="0"/>
              <a:t> solvent to the solid</a:t>
            </a:r>
          </a:p>
          <a:p>
            <a:endParaRPr lang="en-US" dirty="0" smtClean="0"/>
          </a:p>
          <a:p>
            <a:r>
              <a:rPr lang="en-US" dirty="0" smtClean="0"/>
              <a:t>Add a spin bar or boiling stick to the suspension</a:t>
            </a:r>
          </a:p>
          <a:p>
            <a:r>
              <a:rPr lang="en-US" dirty="0" smtClean="0"/>
              <a:t>Place a watch glass with some ice cubes on the top</a:t>
            </a:r>
          </a:p>
          <a:p>
            <a:endParaRPr lang="en-US" dirty="0" smtClean="0"/>
          </a:p>
          <a:p>
            <a:r>
              <a:rPr lang="en-US" dirty="0" smtClean="0"/>
              <a:t>Heat the mixture to a gentle boil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important?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should be added?    </a:t>
            </a:r>
          </a:p>
          <a:p>
            <a:endParaRPr lang="en-US" sz="3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are they added?</a:t>
            </a:r>
          </a:p>
          <a:p>
            <a:endParaRPr lang="en-US" sz="21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watch glass placed on the top?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is the student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looking for?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0117" t="261" r="29577" b="1569"/>
          <a:stretch/>
        </p:blipFill>
        <p:spPr bwMode="auto">
          <a:xfrm>
            <a:off x="7848600" y="4572000"/>
            <a:ext cx="1005840" cy="13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7760" y="1806714"/>
            <a:ext cx="35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minimize the loss of solvent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and target compound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3810000"/>
            <a:ext cx="216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avoid bumping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3105090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About half of what was calculated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4800600"/>
            <a:ext cx="2759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condense the solvent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7760" y="5791200"/>
            <a:ext cx="310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entire crude dissolves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MS91021928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5253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Procedure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267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entire solid is dissolved, remove the flask from the hotplate </a:t>
            </a:r>
          </a:p>
          <a:p>
            <a:r>
              <a:rPr lang="en-US" dirty="0" smtClean="0"/>
              <a:t>Allow the saturated solution </a:t>
            </a:r>
            <a:br>
              <a:rPr lang="en-US" dirty="0" smtClean="0"/>
            </a:br>
            <a:r>
              <a:rPr lang="en-US" dirty="0" smtClean="0"/>
              <a:t>to cool down to room temperature </a:t>
            </a:r>
            <a:r>
              <a:rPr lang="en-US" i="1" dirty="0" smtClean="0">
                <a:solidFill>
                  <a:srgbClr val="FF0000"/>
                </a:solidFill>
              </a:rPr>
              <a:t>slowly</a:t>
            </a:r>
          </a:p>
          <a:p>
            <a:r>
              <a:rPr lang="en-US" dirty="0" smtClean="0"/>
              <a:t>Place the solution/mixture in an ice-bath</a:t>
            </a:r>
          </a:p>
          <a:p>
            <a:r>
              <a:rPr lang="en-US" dirty="0" smtClean="0"/>
              <a:t>Isolate the crystals by vacuum filtration</a:t>
            </a:r>
          </a:p>
          <a:p>
            <a:r>
              <a:rPr lang="en-US" dirty="0" smtClean="0"/>
              <a:t>Rinse the crystals with a small amount of ice-cold solvent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it important that the entire solid dissolved?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solution cooled down slowly?</a:t>
            </a:r>
          </a:p>
          <a:p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place in an ice-bath?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Review vacuum filtration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is appropriate here?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2040" y="2190690"/>
            <a:ext cx="296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dissolve the impurities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500" y="3200400"/>
            <a:ext cx="367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obtain better quality crystals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9363" y="5334000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1-2 mL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Troubleshooting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Which steps should be taken if no precipitates forms upon cooling?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Remove some of the </a:t>
            </a:r>
            <a:r>
              <a:rPr lang="en-US" dirty="0" smtClean="0">
                <a:solidFill>
                  <a:srgbClr val="002060"/>
                </a:solidFill>
              </a:rPr>
              <a:t>solvent to get a more concentrated solution.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Scratch the insides of the Erlenmeyer flask with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glass </a:t>
            </a:r>
            <a:r>
              <a:rPr lang="en-US" dirty="0" smtClean="0">
                <a:solidFill>
                  <a:srgbClr val="002060"/>
                </a:solidFill>
              </a:rPr>
              <a:t>rod to produce some glass powder that can act as a seed.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Add seeds crystals to the </a:t>
            </a:r>
            <a:r>
              <a:rPr lang="en-US" dirty="0" smtClean="0">
                <a:solidFill>
                  <a:srgbClr val="002060"/>
                </a:solidFill>
              </a:rPr>
              <a:t>solution.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Add a solvent that lowers the solubility of the target compound and keeps the impurities in </a:t>
            </a:r>
            <a:r>
              <a:rPr lang="en-US" dirty="0" smtClean="0">
                <a:solidFill>
                  <a:srgbClr val="002060"/>
                </a:solidFill>
              </a:rPr>
              <a:t>solution.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</TotalTime>
  <Words>444</Words>
  <Application>Microsoft Office PowerPoint</Application>
  <PresentationFormat>On-screen Show (4:3)</PresentationFormat>
  <Paragraphs>93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Symbol</vt:lpstr>
      <vt:lpstr>Times New Roman</vt:lpstr>
      <vt:lpstr>Wingdings</vt:lpstr>
      <vt:lpstr>Office Theme</vt:lpstr>
      <vt:lpstr>Lecture 5a</vt:lpstr>
      <vt:lpstr>Introduction</vt:lpstr>
      <vt:lpstr>Theory of Recrystallization I</vt:lpstr>
      <vt:lpstr>Theory of Recrystallization II</vt:lpstr>
      <vt:lpstr>Theory of Recrystallization III</vt:lpstr>
      <vt:lpstr>Theory of Recrystallization IV</vt:lpstr>
      <vt:lpstr>Procedure I</vt:lpstr>
      <vt:lpstr>Procedure II</vt:lpstr>
      <vt:lpstr>Troubleshooting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5a</dc:title>
  <dc:creator>A. Bacher</dc:creator>
  <cp:lastModifiedBy>Alf Bacher</cp:lastModifiedBy>
  <cp:revision>119</cp:revision>
  <dcterms:created xsi:type="dcterms:W3CDTF">2010-10-11T19:38:20Z</dcterms:created>
  <dcterms:modified xsi:type="dcterms:W3CDTF">2016-04-12T22:51:43Z</dcterms:modified>
</cp:coreProperties>
</file>