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3399"/>
    <a:srgbClr val="003300"/>
    <a:srgbClr val="FF99CC"/>
    <a:srgbClr val="FF66CC"/>
    <a:srgbClr val="99FF99"/>
    <a:srgbClr val="660033"/>
    <a:srgbClr val="99FF66"/>
    <a:srgbClr val="8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3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9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1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4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4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4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8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7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5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1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73D2-92BA-4A5B-B1C3-779EFEB71B4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F150-F5F9-4B9C-9392-4149CA1E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6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/>
              <a:t>Lecture 4c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prstTxWarp prst="textArchUp">
              <a:avLst/>
            </a:prstTxWarp>
            <a:normAutofit/>
          </a:bodyPr>
          <a:lstStyle/>
          <a:p>
            <a:r>
              <a:rPr lang="en-US" sz="6000" i="1" spc="0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3399"/>
                </a:solidFill>
                <a:effectLst>
                  <a:reflection blurRad="6350" stA="55000" endA="50" endPos="85000" dist="29997" dir="5400000" sy="-100000" algn="bl" rotWithShape="0"/>
                </a:effectLst>
              </a:rPr>
              <a:t>Extraction</a:t>
            </a:r>
            <a:endParaRPr lang="en-US" sz="6000" i="1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3399"/>
              </a:solidFill>
              <a:effectLst>
                <a:reflection blurRad="6350" stA="55000" endA="50" endPos="85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135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Practical Aspects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660033"/>
                </a:solidFill>
              </a:rPr>
              <a:t>Solvent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660033"/>
                </a:solidFill>
              </a:rPr>
              <a:t>Solubility issue (water=W, solvent=S)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solubility of the solvent in aqueous solution is a reason for the requirement to use a minimum of 10-20 % of the volume for the extraction. Excessive amounts for one single extraction (&gt;30 %) are wasteful and should be avoided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660033"/>
                </a:solidFill>
              </a:rPr>
              <a:t>Safety considerations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Health hazards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Flammability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Environmental impact</a:t>
            </a:r>
          </a:p>
          <a:p>
            <a:pPr lvl="2"/>
            <a:endParaRPr lang="en-US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06329"/>
              </p:ext>
            </p:extLst>
          </p:nvPr>
        </p:nvGraphicFramePr>
        <p:xfrm>
          <a:off x="1219201" y="2133600"/>
          <a:ext cx="6629399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99"/>
                <a:gridCol w="990600"/>
                <a:gridCol w="838200"/>
                <a:gridCol w="914400"/>
                <a:gridCol w="1219200"/>
                <a:gridCol w="1066800"/>
              </a:tblGrid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Solvent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 in 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 in 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Flammable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Density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Chloroform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63550" algn="l"/>
                        </a:tabLst>
                      </a:pPr>
                      <a:r>
                        <a:rPr lang="en-US" sz="1600" dirty="0" smtClean="0"/>
                        <a:t>0.8 %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0.056 %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1.48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Dichloromethane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1.3 %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0.25 %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>1.33 g/cm</a:t>
                      </a:r>
                      <a:r>
                        <a:rPr lang="en-US" sz="1600" baseline="300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Diethyl ether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6.9 %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1.4 %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0.71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Ethyl</a:t>
                      </a:r>
                      <a:r>
                        <a:rPr lang="en-US" sz="1600" baseline="0" dirty="0" smtClean="0"/>
                        <a:t> acetate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8.1 %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3.0 %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0.90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9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Hexane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19113" algn="l"/>
                        </a:tabLst>
                      </a:pPr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~0 %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0.66 g/cm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600" baseline="30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01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Practical </a:t>
            </a:r>
            <a:r>
              <a:rPr lang="en-US" i="1" dirty="0" smtClean="0">
                <a:solidFill>
                  <a:srgbClr val="002060"/>
                </a:solidFill>
              </a:rPr>
              <a:t>Aspects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Equipment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Which equipment should be used in this procedure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depends on the volume of total solution being handle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5 mL conical vial:  V&lt; 3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12 mL centrifuge tube: V&lt; 10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Small separatory funnel (125 mL): V&lt; 90 mL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Larger separatory funnels are available (up to 25 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Separatory funnels have to be checked for leakage on the top and the bottom before being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All extraction vessels have to be vented during the extraction because pressure might build up due to the exothermic nature of the extraction and/or the formation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of a gas i.e., carbon dioxide.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3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>
                <a:solidFill>
                  <a:srgbClr val="002060"/>
                </a:solidFill>
              </a:rPr>
              <a:t>Practical </a:t>
            </a:r>
            <a:r>
              <a:rPr lang="en-US" i="1" smtClean="0">
                <a:solidFill>
                  <a:srgbClr val="002060"/>
                </a:solidFill>
              </a:rPr>
              <a:t>Aspects </a:t>
            </a:r>
            <a:r>
              <a:rPr lang="en-US" i="1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Emulsion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Excessive shaking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will be observed if the polarities and densities of the phases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are similar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If a mediating solvent is present i.e., ethanol, methanol, etc., which dissolves in both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precipitate forms during the extraction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8000"/>
                </a:solidFill>
              </a:rPr>
              <a:t>They can often be avoided by less vigorous shaking</a:t>
            </a:r>
          </a:p>
          <a:p>
            <a:r>
              <a:rPr lang="en-US" b="1" dirty="0" smtClean="0"/>
              <a:t>Salting 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Addition of a salt increases the polarity of the aqueous layer</a:t>
            </a: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causes a decreased solubility of many organic compounds in </a:t>
            </a:r>
            <a:br>
              <a:rPr lang="en-US" sz="2200" dirty="0" smtClean="0">
                <a:solidFill>
                  <a:srgbClr val="660033"/>
                </a:solidFill>
              </a:rPr>
            </a:br>
            <a:r>
              <a:rPr lang="en-US" sz="2200" dirty="0" smtClean="0">
                <a:solidFill>
                  <a:srgbClr val="660033"/>
                </a:solidFill>
              </a:rPr>
              <a:t>the aqueous layer</a:t>
            </a: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“forces” the organic compound into the organic layer because </a:t>
            </a:r>
            <a:br>
              <a:rPr lang="en-US" sz="2200" dirty="0" smtClean="0">
                <a:solidFill>
                  <a:srgbClr val="660033"/>
                </a:solidFill>
              </a:rPr>
            </a:br>
            <a:r>
              <a:rPr lang="en-US" sz="2200" dirty="0" smtClean="0">
                <a:solidFill>
                  <a:srgbClr val="660033"/>
                </a:solidFill>
              </a:rPr>
              <a:t>the polarity of the aqueous layer increased</a:t>
            </a:r>
          </a:p>
          <a:p>
            <a:pPr lvl="2"/>
            <a:r>
              <a:rPr lang="en-US" sz="2200" dirty="0" smtClean="0">
                <a:solidFill>
                  <a:srgbClr val="660033"/>
                </a:solidFill>
              </a:rPr>
              <a:t>It can also causes a better phase separation</a:t>
            </a:r>
            <a:endParaRPr lang="en-US" sz="22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2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If the correct solvent was used for extraction, 2-3 extractions are usually sufficient to isolate the majority of the target compound</a:t>
            </a:r>
          </a:p>
          <a:p>
            <a:r>
              <a:rPr lang="en-US" dirty="0" smtClean="0">
                <a:solidFill>
                  <a:srgbClr val="003300"/>
                </a:solidFill>
              </a:rPr>
              <a:t>Unless large amounts of material are transferred from one phase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to the other, the solvent/solution volume that should be used for extraction should not exceed 10-20 % of the volume being extracted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 Chem 30BL and Chem 30CL, only non-chlorinated solvents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diethyl ether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 0.71 g/mL), ethyl acetate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=0.90 g/mL), etc. are used for extraction. Thus, the organic layer will usually be the upper layer because these solvents are less dense than aqueous solutions. A small amount of organic compound dissolved in the solvent does not change this!</a:t>
            </a:r>
          </a:p>
          <a:p>
            <a:r>
              <a:rPr lang="en-US" dirty="0" smtClean="0"/>
              <a:t>The student has to always keep in mind that pressure will build up</a:t>
            </a:r>
            <a:br>
              <a:rPr lang="en-US" dirty="0" smtClean="0"/>
            </a:br>
            <a:r>
              <a:rPr lang="en-US" dirty="0" smtClean="0"/>
              <a:t>in the extraction vessel, particularly if sodium bicarbonate is used </a:t>
            </a:r>
            <a:br>
              <a:rPr lang="en-US" dirty="0" smtClean="0"/>
            </a:br>
            <a:r>
              <a:rPr lang="en-US" dirty="0" smtClean="0"/>
              <a:t>to extract acidic compounds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No extract should be discarded until the target compound has been isolated (and characterized!)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8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Why do we need Extraction?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reactions usually lead to a mixture of compounds: product, byproducts, reactants and catalyst</a:t>
            </a:r>
          </a:p>
          <a:p>
            <a:r>
              <a:rPr lang="en-US" dirty="0" smtClean="0"/>
              <a:t>It is one way to facilitate the isolation of the target compound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Extraction</a:t>
            </a:r>
            <a:r>
              <a:rPr lang="en-US" dirty="0" smtClean="0">
                <a:solidFill>
                  <a:srgbClr val="0070C0"/>
                </a:solidFill>
              </a:rPr>
              <a:t>: aims at the target compound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8000"/>
                </a:solidFill>
              </a:rPr>
              <a:t>Washing</a:t>
            </a:r>
            <a:r>
              <a:rPr lang="en-US" dirty="0" smtClean="0">
                <a:solidFill>
                  <a:srgbClr val="008000"/>
                </a:solidFill>
              </a:rPr>
              <a:t>: removes impurities from the organic layer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5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Theory I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Extraction is based on the distribution of a compound between </a:t>
            </a:r>
            <a:br>
              <a:rPr lang="en-US" dirty="0" smtClean="0"/>
            </a:br>
            <a:r>
              <a:rPr lang="en-US" dirty="0" smtClean="0"/>
              <a:t>two phases, usually an aqueous phase and an organic phase</a:t>
            </a:r>
          </a:p>
          <a:p>
            <a:r>
              <a:rPr lang="en-US" dirty="0" smtClean="0"/>
              <a:t>Often this is accomplished by acid-base chemistry, which converts </a:t>
            </a:r>
            <a:br>
              <a:rPr lang="en-US" dirty="0" smtClean="0"/>
            </a:br>
            <a:r>
              <a:rPr lang="en-US" dirty="0" smtClean="0"/>
              <a:t>a compound into an ionic specie making it more water-soluble: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Acidic compounds are removed by extraction with bases like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sodium hydroxide or sodium bicarbonate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Basic compounds are removed by extraction with mineral acids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hydrochloric acid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</a:rPr>
              <a:t>Polar compounds (i.e., alcohols, mineral acids) are removed by extraction with water i.e., small molecules (note that there will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be a distribution between the organic and the aqueous layer)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Non-polar molecules cannot be removed from the organic layer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because they cannot be modified by acids or bases and usually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do not dissolve in water well either. They are usually separated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by chromatographic techniques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Water is removed from the organic layer using saturated sodium chloride solution (bulk) or a drying agent (for smaller amounts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of water)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8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an organic compound is extracted from an aqueous layer or a solid, the chosen solvent has to meet certain 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target compound should dissolve very well in the solvent at room temperature (“</a:t>
            </a:r>
            <a:r>
              <a:rPr lang="en-US" b="1" dirty="0" smtClean="0">
                <a:solidFill>
                  <a:srgbClr val="FF0000"/>
                </a:solidFill>
              </a:rPr>
              <a:t>like dissolves like</a:t>
            </a:r>
            <a:r>
              <a:rPr lang="en-US" dirty="0" smtClean="0">
                <a:solidFill>
                  <a:srgbClr val="FF0000"/>
                </a:solidFill>
              </a:rPr>
              <a:t>” rule applies) 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</a:t>
            </a:r>
            <a:r>
              <a:rPr lang="en-US" dirty="0" smtClean="0">
                <a:solidFill>
                  <a:srgbClr val="FF0000"/>
                </a:solidFill>
              </a:rPr>
              <a:t> a large difference in solubility leads to a large value for the </a:t>
            </a:r>
            <a:r>
              <a:rPr lang="en-US" i="1" dirty="0" smtClean="0">
                <a:solidFill>
                  <a:srgbClr val="FF0000"/>
                </a:solidFill>
              </a:rPr>
              <a:t>partition coefficient </a:t>
            </a:r>
            <a:r>
              <a:rPr lang="en-US" dirty="0" smtClean="0">
                <a:solidFill>
                  <a:srgbClr val="FF0000"/>
                </a:solidFill>
              </a:rPr>
              <a:t>(also called </a:t>
            </a:r>
            <a:r>
              <a:rPr lang="en-US" i="1" dirty="0" smtClean="0">
                <a:solidFill>
                  <a:srgbClr val="FF0000"/>
                </a:solidFill>
              </a:rPr>
              <a:t>distribution coefficient</a:t>
            </a:r>
            <a:r>
              <a:rPr lang="en-US" dirty="0" smtClean="0">
                <a:solidFill>
                  <a:srgbClr val="FF0000"/>
                </a:solidFill>
              </a:rPr>
              <a:t>), which is important for an efficient extraction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The solvent should not or only slightly be miscible with </a:t>
            </a:r>
            <a:r>
              <a:rPr lang="en-US" dirty="0" smtClean="0">
                <a:solidFill>
                  <a:srgbClr val="0070C0"/>
                </a:solidFill>
              </a:rPr>
              <a:t>“aqueous phase” </a:t>
            </a:r>
            <a:r>
              <a:rPr lang="en-US" dirty="0">
                <a:solidFill>
                  <a:srgbClr val="0070C0"/>
                </a:solidFill>
              </a:rPr>
              <a:t>to be </a:t>
            </a:r>
            <a:r>
              <a:rPr lang="en-US" dirty="0" smtClean="0">
                <a:solidFill>
                  <a:srgbClr val="0070C0"/>
                </a:solidFill>
              </a:rPr>
              <a:t>extracted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The solvent should have a low or moderately low boiling point for easy removal at a later stage of the product isolation</a:t>
            </a:r>
            <a:endParaRPr lang="en-US" dirty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7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Removal of an Acid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base is used to convert the acid i.e., carboxylic acid into its anionic form i.e., carboxylate, etc., which is more water soluble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</a:rPr>
              <a:t>Reagents: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5 % NaOH or sat. NaHCO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>
              <a:solidFill>
                <a:schemeClr val="bg1"/>
              </a:solidFill>
            </a:endParaRPr>
          </a:p>
          <a:p>
            <a:pPr lvl="2"/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1" i="1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C00000"/>
                </a:solidFill>
              </a:rPr>
              <a:t>Recovery: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The addition of a strong acid to the </a:t>
            </a:r>
            <a:r>
              <a:rPr lang="en-US" i="1" dirty="0" smtClean="0">
                <a:solidFill>
                  <a:srgbClr val="002060"/>
                </a:solidFill>
              </a:rPr>
              <a:t>combined</a:t>
            </a:r>
            <a:r>
              <a:rPr lang="en-US" dirty="0" smtClean="0">
                <a:solidFill>
                  <a:srgbClr val="002060"/>
                </a:solidFill>
              </a:rPr>
              <a:t> aqueous extracts allows for the recovery of the carboxylic acid, directly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(i.e., precipitation of benzoic acid) or indirectly (i.e., extraction)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Sodium hydroxide cannot be used if the target compound is sensitive towards strong bases i.e., esters, ketones, aldehydes, epoxides,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use of sodium bicarbonate will result in the production of carbon dioxide as byproduct if acids are present, which can cause a pressure build-up in the extraction vessel i.e., centrifuge tube, separatory funnel, etc.</a:t>
            </a:r>
          </a:p>
          <a:p>
            <a:pPr lvl="2"/>
            <a:endParaRPr lang="en-US" dirty="0" smtClean="0">
              <a:solidFill>
                <a:srgbClr val="002060"/>
              </a:solidFill>
            </a:endParaRPr>
          </a:p>
          <a:p>
            <a:pPr lvl="2"/>
            <a:endParaRPr lang="en-US" dirty="0">
              <a:solidFill>
                <a:srgbClr val="002060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800593"/>
              </p:ext>
            </p:extLst>
          </p:nvPr>
        </p:nvGraphicFramePr>
        <p:xfrm>
          <a:off x="2895600" y="2773680"/>
          <a:ext cx="3912528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CS ChemDraw Drawing" r:id="rId3" imgW="4809240" imgH="1573560" progId="ChemDraw.Document.6.0">
                  <p:embed/>
                </p:oleObj>
              </mc:Choice>
              <mc:Fallback>
                <p:oleObj name="CS ChemDraw Drawing" r:id="rId3" imgW="4809240" imgH="157356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773680"/>
                        <a:ext cx="3912528" cy="128016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553200" y="3733800"/>
            <a:ext cx="274320" cy="2286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/>
              <a:t>Removal of </a:t>
            </a:r>
            <a:r>
              <a:rPr lang="en-US" b="1" i="1" dirty="0" smtClean="0"/>
              <a:t>a Phenol (=weak acid)</a:t>
            </a:r>
            <a:endParaRPr lang="en-US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 </a:t>
            </a:r>
            <a:r>
              <a:rPr lang="en-US" dirty="0" smtClean="0">
                <a:solidFill>
                  <a:srgbClr val="002060"/>
                </a:solidFill>
              </a:rPr>
              <a:t>strong base </a:t>
            </a:r>
            <a:r>
              <a:rPr lang="en-US" dirty="0">
                <a:solidFill>
                  <a:srgbClr val="002060"/>
                </a:solidFill>
              </a:rPr>
              <a:t>is used to convert the </a:t>
            </a:r>
            <a:r>
              <a:rPr lang="en-US" dirty="0" smtClean="0">
                <a:solidFill>
                  <a:srgbClr val="002060"/>
                </a:solidFill>
              </a:rPr>
              <a:t>phenol </a:t>
            </a:r>
            <a:r>
              <a:rPr lang="en-US" dirty="0">
                <a:solidFill>
                  <a:srgbClr val="002060"/>
                </a:solidFill>
              </a:rPr>
              <a:t>into </a:t>
            </a:r>
            <a:r>
              <a:rPr lang="en-US" dirty="0" smtClean="0">
                <a:solidFill>
                  <a:srgbClr val="002060"/>
                </a:solidFill>
              </a:rPr>
              <a:t>a phenolate, which </a:t>
            </a:r>
            <a:r>
              <a:rPr lang="en-US" dirty="0">
                <a:solidFill>
                  <a:srgbClr val="002060"/>
                </a:solidFill>
              </a:rPr>
              <a:t>is </a:t>
            </a:r>
            <a:r>
              <a:rPr lang="en-US" dirty="0" smtClean="0">
                <a:solidFill>
                  <a:srgbClr val="002060"/>
                </a:solidFill>
              </a:rPr>
              <a:t>more water-soluble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8000"/>
                </a:solidFill>
              </a:rPr>
              <a:t>Reagent: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5 % NaOH</a:t>
            </a:r>
            <a:endParaRPr lang="en-US" dirty="0">
              <a:solidFill>
                <a:srgbClr val="008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1" i="1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8000"/>
                </a:solidFill>
              </a:rPr>
              <a:t>Recovery</a:t>
            </a:r>
            <a:r>
              <a:rPr lang="en-US" b="1" i="1" dirty="0">
                <a:solidFill>
                  <a:srgbClr val="008000"/>
                </a:solidFill>
              </a:rPr>
              <a:t>:</a:t>
            </a:r>
            <a:r>
              <a:rPr lang="en-US" b="1" dirty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The addition of a strong </a:t>
            </a:r>
            <a:r>
              <a:rPr lang="en-US" dirty="0" smtClean="0">
                <a:solidFill>
                  <a:srgbClr val="008000"/>
                </a:solidFill>
              </a:rPr>
              <a:t>acid to </a:t>
            </a:r>
            <a:r>
              <a:rPr lang="en-US" dirty="0">
                <a:solidFill>
                  <a:srgbClr val="008000"/>
                </a:solidFill>
              </a:rPr>
              <a:t>the combined </a:t>
            </a:r>
            <a:r>
              <a:rPr lang="en-US" dirty="0" smtClean="0">
                <a:solidFill>
                  <a:srgbClr val="008000"/>
                </a:solidFill>
              </a:rPr>
              <a:t>aqueous </a:t>
            </a:r>
            <a:r>
              <a:rPr lang="en-US" dirty="0">
                <a:solidFill>
                  <a:srgbClr val="008000"/>
                </a:solidFill>
              </a:rPr>
              <a:t>extracts allows for the recovery of the </a:t>
            </a:r>
            <a:r>
              <a:rPr lang="en-US" dirty="0" smtClean="0">
                <a:solidFill>
                  <a:srgbClr val="008000"/>
                </a:solidFill>
              </a:rPr>
              <a:t>phenol, </a:t>
            </a:r>
            <a:r>
              <a:rPr lang="en-US" dirty="0">
                <a:solidFill>
                  <a:srgbClr val="008000"/>
                </a:solidFill>
              </a:rPr>
              <a:t>directly </a:t>
            </a:r>
            <a:r>
              <a:rPr lang="en-US" dirty="0" smtClean="0">
                <a:solidFill>
                  <a:srgbClr val="008000"/>
                </a:solidFill>
              </a:rPr>
              <a:t>(i.e., precipitation) or indirectly (i.e., extraction)</a:t>
            </a:r>
            <a:endParaRPr lang="en-US" dirty="0">
              <a:solidFill>
                <a:srgbClr val="008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Sodium bicarbonate is usually not suitable for the extractions of phenol because it is too weak of a base (pK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=6.37) to deprotonate weakly acidic phenols (pK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=10). The equilibrium constant for the reaction would be K=10</a:t>
            </a:r>
            <a:r>
              <a:rPr lang="en-US" baseline="30000" dirty="0" smtClean="0">
                <a:solidFill>
                  <a:srgbClr val="C00000"/>
                </a:solidFill>
              </a:rPr>
              <a:t>-3.63</a:t>
            </a:r>
            <a:r>
              <a:rPr lang="en-US" dirty="0" smtClean="0">
                <a:solidFill>
                  <a:srgbClr val="C00000"/>
                </a:solidFill>
              </a:rPr>
              <a:t>=2.34*10</a:t>
            </a:r>
            <a:r>
              <a:rPr lang="en-US" baseline="30000" dirty="0" smtClean="0">
                <a:solidFill>
                  <a:srgbClr val="C00000"/>
                </a:solidFill>
              </a:rPr>
              <a:t>-4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which means that only ~0.02 % of the phenol would be deprotonated by the bicarbonate ion.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953802"/>
              </p:ext>
            </p:extLst>
          </p:nvPr>
        </p:nvGraphicFramePr>
        <p:xfrm>
          <a:off x="3962400" y="2407920"/>
          <a:ext cx="3950970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CS ChemDraw Drawing" r:id="rId3" imgW="4825497" imgH="1883121" progId="ChemDraw.Document.6.0">
                  <p:embed/>
                </p:oleObj>
              </mc:Choice>
              <mc:Fallback>
                <p:oleObj name="CS ChemDraw Drawing" r:id="rId3" imgW="4825497" imgH="1883121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407920"/>
                        <a:ext cx="3950970" cy="1554480"/>
                      </a:xfrm>
                      <a:prstGeom prst="rect">
                        <a:avLst/>
                      </a:prstGeom>
                      <a:solidFill>
                        <a:srgbClr val="99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962400" y="3200400"/>
            <a:ext cx="3962400" cy="762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1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/>
              <a:t>Removal of a </a:t>
            </a:r>
            <a:r>
              <a:rPr lang="en-US" b="1" i="1" dirty="0" smtClean="0"/>
              <a:t>Base</a:t>
            </a:r>
            <a:endParaRPr lang="en-US" b="1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 strong </a:t>
            </a:r>
            <a:r>
              <a:rPr lang="en-US" dirty="0" smtClean="0">
                <a:solidFill>
                  <a:srgbClr val="002060"/>
                </a:solidFill>
              </a:rPr>
              <a:t>acid </a:t>
            </a:r>
            <a:r>
              <a:rPr lang="en-US" dirty="0">
                <a:solidFill>
                  <a:srgbClr val="002060"/>
                </a:solidFill>
              </a:rPr>
              <a:t>is used to convert the </a:t>
            </a:r>
            <a:r>
              <a:rPr lang="en-US" dirty="0" smtClean="0">
                <a:solidFill>
                  <a:srgbClr val="002060"/>
                </a:solidFill>
              </a:rPr>
              <a:t>base i.e., amine into its protonated form i.e., ammonium salt, which </a:t>
            </a:r>
            <a:r>
              <a:rPr lang="en-US" dirty="0">
                <a:solidFill>
                  <a:srgbClr val="002060"/>
                </a:solidFill>
              </a:rPr>
              <a:t>is </a:t>
            </a:r>
            <a:r>
              <a:rPr lang="en-US" dirty="0" smtClean="0">
                <a:solidFill>
                  <a:srgbClr val="002060"/>
                </a:solidFill>
              </a:rPr>
              <a:t>more water-soluble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2060"/>
                </a:solidFill>
              </a:rPr>
              <a:t>Reagent: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5 %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HCl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2060"/>
                </a:solidFill>
              </a:rPr>
              <a:t>Recovery: </a:t>
            </a:r>
            <a:r>
              <a:rPr lang="en-US" dirty="0">
                <a:solidFill>
                  <a:srgbClr val="002060"/>
                </a:solidFill>
              </a:rPr>
              <a:t>The addition of a strong base to the combined aqueous extracts allows for the recovery of the basic compound, directly (i.e., precipitation of lidocaine) or indirectly (i.e., extraction of 2,6-xylidine)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886200"/>
            <a:ext cx="60960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516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extraction process can be quantified using the partition coefficient </a:t>
            </a:r>
            <a:r>
              <a:rPr lang="en-US" i="1" dirty="0"/>
              <a:t>K </a:t>
            </a:r>
            <a:r>
              <a:rPr lang="en-US" dirty="0" smtClean="0"/>
              <a:t>(also called distribution coefficient)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/>
              <a:t>Using this partition coefficient, one could determine how much of the compound is extracted after </a:t>
            </a:r>
            <a:r>
              <a:rPr lang="en-US" i="1" dirty="0" smtClean="0"/>
              <a:t>n </a:t>
            </a:r>
            <a:r>
              <a:rPr lang="en-US" dirty="0" smtClean="0"/>
              <a:t>extractions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The formula illustrates several important points: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 large value for </a:t>
            </a:r>
            <a:r>
              <a:rPr lang="en-US" i="1" dirty="0" smtClean="0">
                <a:solidFill>
                  <a:srgbClr val="002060"/>
                </a:solidFill>
              </a:rPr>
              <a:t>K </a:t>
            </a:r>
            <a:r>
              <a:rPr lang="en-US" dirty="0" smtClean="0">
                <a:solidFill>
                  <a:srgbClr val="002060"/>
                </a:solidFill>
              </a:rPr>
              <a:t>is favorable for an efficient extraction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Multiple extractions with small quantities of solvent are better than one extraction with the same total volume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838076"/>
              </p:ext>
            </p:extLst>
          </p:nvPr>
        </p:nvGraphicFramePr>
        <p:xfrm>
          <a:off x="2590800" y="2286000"/>
          <a:ext cx="3812032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3" imgW="2552700" imgH="431800" progId="Equation.3">
                  <p:embed/>
                </p:oleObj>
              </mc:Choice>
              <mc:Fallback>
                <p:oleObj name="Equation" r:id="rId3" imgW="25527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86000"/>
                        <a:ext cx="3812032" cy="640080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657600"/>
            <a:ext cx="3291840" cy="109728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spect="1"/>
          </p:cNvSpPr>
          <p:nvPr/>
        </p:nvSpPr>
        <p:spPr>
          <a:xfrm>
            <a:off x="4876799" y="3749040"/>
            <a:ext cx="3200401" cy="954107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= volume of solvent to be extracted </a:t>
            </a:r>
          </a:p>
          <a:p>
            <a:r>
              <a:rPr lang="en-US" sz="1400" dirty="0" smtClean="0"/>
              <a:t>V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= total volume of the extraction solvent</a:t>
            </a:r>
          </a:p>
          <a:p>
            <a:r>
              <a:rPr lang="en-US" sz="1400" dirty="0" smtClean="0"/>
              <a:t>K= distribution coefficient</a:t>
            </a:r>
          </a:p>
          <a:p>
            <a:r>
              <a:rPr lang="en-US" sz="1400" dirty="0" smtClean="0"/>
              <a:t>w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= amount of solute in solvent 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2386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00400" y="2194560"/>
            <a:ext cx="2286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006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2000" dirty="0" smtClean="0"/>
                  <a:t>Partition coefficients are  defined in different systems i.e., log </a:t>
                </a:r>
                <a:r>
                  <a:rPr lang="en-US" sz="2000" dirty="0" err="1" smtClean="0"/>
                  <a:t>K</a:t>
                </a:r>
                <a:r>
                  <a:rPr lang="en-US" sz="2000" baseline="-25000" dirty="0" err="1" smtClean="0"/>
                  <a:t>ow</a:t>
                </a:r>
                <a:r>
                  <a:rPr lang="en-US" sz="2000" dirty="0" smtClean="0"/>
                  <a:t>, which quantifies the distribution of a compound between octanol and water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/>
                      </a:rPr>
                      <m:t>                                      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𝑙𝑜𝑔𝐾</m:t>
                    </m:r>
                    <m:r>
                      <a:rPr lang="en-US" sz="2000" b="0" i="1" baseline="-25000" smtClean="0">
                        <a:solidFill>
                          <a:srgbClr val="C00000"/>
                        </a:solidFill>
                        <a:latin typeface="Cambria Math"/>
                      </a:rPr>
                      <m:t>𝑜𝑤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C00000"/>
                        </a:solidFill>
                        <a:latin typeface="Cambria Math"/>
                      </a:rPr>
                      <m:t>log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⁡(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𝐶</m:t>
                        </m:r>
                        <m:r>
                          <a:rPr lang="en-US" sz="2000" b="0" i="1" baseline="-2500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𝑜𝑐𝑡𝑎𝑛𝑜𝑙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2000" b="0" i="1" baseline="-2500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𝑤𝑎𝑡𝑒𝑟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rgbClr val="002060"/>
                    </a:solidFill>
                  </a:rPr>
                  <a:t>A negative value implies that the compound is polar and dissolves </a:t>
                </a:r>
                <a:br>
                  <a:rPr lang="en-US" sz="2000" dirty="0" smtClean="0">
                    <a:solidFill>
                      <a:srgbClr val="002060"/>
                    </a:solidFill>
                  </a:rPr>
                </a:br>
                <a:r>
                  <a:rPr lang="en-US" sz="2000" dirty="0" smtClean="0">
                    <a:solidFill>
                      <a:srgbClr val="002060"/>
                    </a:solidFill>
                  </a:rPr>
                  <a:t>better in water than in octanol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6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rgbClr val="002060"/>
                    </a:solidFill>
                  </a:rPr>
                  <a:t>Important parameter to characterize the polarity of a drug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00600"/>
              </a:xfrm>
              <a:blipFill rotWithShape="1">
                <a:blip r:embed="rId2"/>
                <a:stretch>
                  <a:fillRect l="-519" t="-1271" b="-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002060"/>
                </a:solidFill>
              </a:rPr>
              <a:t>Theory </a:t>
            </a:r>
            <a:r>
              <a:rPr lang="en-US" i="1" dirty="0" smtClean="0">
                <a:solidFill>
                  <a:srgbClr val="002060"/>
                </a:solidFill>
              </a:rPr>
              <a:t>VII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712096"/>
              </p:ext>
            </p:extLst>
          </p:nvPr>
        </p:nvGraphicFramePr>
        <p:xfrm>
          <a:off x="1600200" y="3291840"/>
          <a:ext cx="5919249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/>
                <a:gridCol w="981489"/>
                <a:gridCol w="2377440"/>
              </a:tblGrid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Log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US" sz="1600" baseline="-25000" dirty="0" err="1" smtClean="0">
                          <a:solidFill>
                            <a:schemeClr val="tx1"/>
                          </a:solidFill>
                        </a:rPr>
                        <a:t>ow</a:t>
                      </a:r>
                      <a:endParaRPr lang="en-US" sz="16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Water solubility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at 20 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Benzoic acid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1.90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Poorly (3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Sodium benzoate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-2.27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Highly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(556 g/L)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Phenol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 1.46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Soluble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(83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Sodium phenolate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-1.17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3300"/>
                          </a:solidFill>
                        </a:rPr>
                        <a:t>Highly (530</a:t>
                      </a:r>
                      <a:r>
                        <a:rPr lang="en-US" sz="1600" baseline="0" dirty="0" smtClean="0">
                          <a:solidFill>
                            <a:srgbClr val="003300"/>
                          </a:solidFill>
                        </a:rPr>
                        <a:t> g/L)</a:t>
                      </a:r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Triethylamine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 1.45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Soluble (130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002060"/>
                          </a:solidFill>
                        </a:rPr>
                        <a:t>Triethylammonium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 chloride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-1.26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</a:rPr>
                        <a:t>Highly (1370 g/L)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Caffeine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-0.07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Moderate (20 g/L)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3446</TotalTime>
  <Words>839</Words>
  <Application>Microsoft Office PowerPoint</Application>
  <PresentationFormat>On-screen Show (4:3)</PresentationFormat>
  <Paragraphs>186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CS ChemDraw Drawing</vt:lpstr>
      <vt:lpstr>Equation</vt:lpstr>
      <vt:lpstr>Lecture 4c</vt:lpstr>
      <vt:lpstr>Why do we need Extraction?</vt:lpstr>
      <vt:lpstr>Theory I</vt:lpstr>
      <vt:lpstr>Theory II</vt:lpstr>
      <vt:lpstr>Theory III</vt:lpstr>
      <vt:lpstr>Theory IV</vt:lpstr>
      <vt:lpstr>Theory V</vt:lpstr>
      <vt:lpstr>Theory VI</vt:lpstr>
      <vt:lpstr>Theory VII</vt:lpstr>
      <vt:lpstr>Practical Aspects I</vt:lpstr>
      <vt:lpstr>Practical Aspects II</vt:lpstr>
      <vt:lpstr>Practical Aspects III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Extraction</dc:title>
  <dc:creator>A. Bacher</dc:creator>
  <cp:lastModifiedBy>Alf Bacher</cp:lastModifiedBy>
  <cp:revision>108</cp:revision>
  <dcterms:created xsi:type="dcterms:W3CDTF">2011-07-19T15:02:05Z</dcterms:created>
  <dcterms:modified xsi:type="dcterms:W3CDTF">2015-04-08T17:08:01Z</dcterms:modified>
</cp:coreProperties>
</file>