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CCFF"/>
    <a:srgbClr val="660033"/>
    <a:srgbClr val="0000FF"/>
    <a:srgbClr val="66CCFF"/>
    <a:srgbClr val="00CC00"/>
    <a:srgbClr val="00FF00"/>
    <a:srgbClr val="008000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73D2-92BA-4A5B-B1C3-779EFEB71B4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Lecture 4b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6000" i="1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3399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Extraction</a:t>
            </a:r>
            <a:endParaRPr lang="en-US" sz="6000" i="1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3399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3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Practical Aspects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Solvent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Solubility issue (water=W, solvent=S)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solubility of the solvent in aqueous solution is a reason for the requirement to use a minimum of 10-20 % of the volume for the extraction. Excessive amounts for one single extraction (&gt;30 %) are wasteful and should be </a:t>
            </a:r>
            <a:r>
              <a:rPr lang="en-US" dirty="0" smtClean="0">
                <a:solidFill>
                  <a:srgbClr val="002060"/>
                </a:solidFill>
              </a:rPr>
              <a:t>avoided.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Safety considerations</a:t>
            </a:r>
          </a:p>
          <a:p>
            <a:pPr lvl="2"/>
            <a:r>
              <a:rPr lang="en-US" sz="2900" dirty="0" smtClean="0">
                <a:solidFill>
                  <a:srgbClr val="003300"/>
                </a:solidFill>
              </a:rPr>
              <a:t>Health hazards </a:t>
            </a:r>
          </a:p>
          <a:p>
            <a:pPr lvl="2"/>
            <a:r>
              <a:rPr lang="en-US" sz="2900" dirty="0" smtClean="0">
                <a:solidFill>
                  <a:srgbClr val="003300"/>
                </a:solidFill>
              </a:rPr>
              <a:t>Flammability</a:t>
            </a:r>
          </a:p>
          <a:p>
            <a:pPr lvl="2"/>
            <a:r>
              <a:rPr lang="en-US" sz="2900" dirty="0" smtClean="0">
                <a:solidFill>
                  <a:srgbClr val="003300"/>
                </a:solidFill>
              </a:rPr>
              <a:t>Environmental impact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76130"/>
              </p:ext>
            </p:extLst>
          </p:nvPr>
        </p:nvGraphicFramePr>
        <p:xfrm>
          <a:off x="1219201" y="2133600"/>
          <a:ext cx="66293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990600"/>
                <a:gridCol w="838200"/>
                <a:gridCol w="914400"/>
                <a:gridCol w="1219200"/>
                <a:gridCol w="1066800"/>
              </a:tblGrid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 in 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 in 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Flammable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Chloroform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0.8 %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0.056 %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1.48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Dichloromethane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1.3 %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1.33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Diethyl ether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6.9 %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0.71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Ethyl</a:t>
                      </a:r>
                      <a:r>
                        <a:rPr lang="en-US" sz="1600" baseline="0" dirty="0" smtClean="0"/>
                        <a:t> acetate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8.1 %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0.90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Hexane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3.90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0.66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Practical </a:t>
            </a:r>
            <a:r>
              <a:rPr lang="en-US" i="1" dirty="0" smtClean="0">
                <a:solidFill>
                  <a:srgbClr val="002060"/>
                </a:solidFill>
              </a:rPr>
              <a:t>Aspects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Which equipment should be used in this procedure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depends on the volume of total solution being </a:t>
            </a:r>
            <a:r>
              <a:rPr lang="en-US" dirty="0" smtClean="0">
                <a:solidFill>
                  <a:srgbClr val="002060"/>
                </a:solidFill>
              </a:rPr>
              <a:t>handle: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5 mL conical vial:  V&lt; 3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12 mL centrifuge tube: V&lt; 10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Small separatory funnel (125 mL): V&lt; 90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Larger separatory funnels are available (up to 25 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Separatory funnels have to be checked for leakage on the top and the bottom before being </a:t>
            </a:r>
            <a:r>
              <a:rPr lang="en-US" dirty="0" smtClean="0">
                <a:solidFill>
                  <a:srgbClr val="FF0000"/>
                </a:solidFill>
              </a:rPr>
              <a:t>used.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All extraction vessels have to be vented during the extraction because pressure might build up due to the exothermic nature of the extraction and/or the formation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a gas i.e., carbon dioxide.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solidFill>
                  <a:srgbClr val="002060"/>
                </a:solidFill>
              </a:rPr>
              <a:t>Practical </a:t>
            </a:r>
            <a:r>
              <a:rPr lang="en-US" i="1" smtClean="0">
                <a:solidFill>
                  <a:srgbClr val="002060"/>
                </a:solidFill>
              </a:rPr>
              <a:t>Aspects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Emulsion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Excessive shaking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will be observed if the polarities and densities of the phases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</a:t>
            </a:r>
            <a:r>
              <a:rPr lang="en-US" dirty="0" smtClean="0">
                <a:solidFill>
                  <a:srgbClr val="002060"/>
                </a:solidFill>
              </a:rPr>
              <a:t>similar.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a mediating solvent is present i.e., ethanol, methanol, etc., which dissolves in both </a:t>
            </a:r>
            <a:r>
              <a:rPr lang="en-US" dirty="0" smtClean="0">
                <a:solidFill>
                  <a:srgbClr val="002060"/>
                </a:solidFill>
              </a:rPr>
              <a:t>layers.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precipitate forms during the </a:t>
            </a:r>
            <a:r>
              <a:rPr lang="en-US" dirty="0" smtClean="0">
                <a:solidFill>
                  <a:srgbClr val="002060"/>
                </a:solidFill>
              </a:rPr>
              <a:t>extraction.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Emulsions can often be avoided by less vigorous </a:t>
            </a:r>
            <a:r>
              <a:rPr lang="en-US" i="1" dirty="0" smtClean="0">
                <a:solidFill>
                  <a:srgbClr val="FF0000"/>
                </a:solidFill>
              </a:rPr>
              <a:t>shaking.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Salting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Addition of a salt increases the polarity of the aqueous </a:t>
            </a:r>
            <a:r>
              <a:rPr lang="en-US" dirty="0" smtClean="0">
                <a:solidFill>
                  <a:srgbClr val="002060"/>
                </a:solidFill>
              </a:rPr>
              <a:t>layer: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causes a decreased solubility of many organic compounds in the aqueous </a:t>
            </a:r>
            <a:r>
              <a:rPr lang="en-US" sz="2200" dirty="0" smtClean="0">
                <a:solidFill>
                  <a:srgbClr val="660033"/>
                </a:solidFill>
              </a:rPr>
              <a:t>layer.</a:t>
            </a:r>
            <a:endParaRPr lang="en-US" sz="2200" dirty="0" smtClean="0">
              <a:solidFill>
                <a:srgbClr val="660033"/>
              </a:solidFill>
            </a:endParaRP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“forces” the organic compound into the organic layer because the polarity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of the aqueous layer </a:t>
            </a:r>
            <a:r>
              <a:rPr lang="en-US" sz="2200" dirty="0" smtClean="0">
                <a:solidFill>
                  <a:srgbClr val="660033"/>
                </a:solidFill>
              </a:rPr>
              <a:t>increased.</a:t>
            </a:r>
            <a:endParaRPr lang="en-US" sz="2200" dirty="0" smtClean="0">
              <a:solidFill>
                <a:srgbClr val="660033"/>
              </a:solidFill>
            </a:endParaRP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can also causes a better phase </a:t>
            </a:r>
            <a:r>
              <a:rPr lang="en-US" sz="2200" dirty="0" smtClean="0">
                <a:solidFill>
                  <a:srgbClr val="660033"/>
                </a:solidFill>
              </a:rPr>
              <a:t>separation.</a:t>
            </a:r>
            <a:endParaRPr lang="en-US" sz="22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If the correct solvent was used for extraction, 2-3 extractions are usually sufficient to isolate the majority of the target </a:t>
            </a:r>
            <a:r>
              <a:rPr lang="en-US" dirty="0" smtClean="0">
                <a:solidFill>
                  <a:srgbClr val="800000"/>
                </a:solidFill>
              </a:rPr>
              <a:t>compound.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Unless large amounts of material are transferred from one phase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to the other, the solvent/solution volume that should be used for extraction should not exceed 10-20 % of the volume being </a:t>
            </a:r>
            <a:r>
              <a:rPr lang="en-US" dirty="0" smtClean="0">
                <a:solidFill>
                  <a:srgbClr val="003300"/>
                </a:solidFill>
              </a:rPr>
              <a:t>extracted.</a:t>
            </a:r>
            <a:endParaRPr lang="en-US" dirty="0" smtClean="0">
              <a:solidFill>
                <a:srgbClr val="0033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 Chem 30BL and Chem 30CL, only non-chlorinated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diethyl ether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0.71 g/mL), ethyl acetate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=0.90 g/mL), etc.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</a:t>
            </a:r>
            <a:r>
              <a:rPr lang="en-US" dirty="0" smtClean="0">
                <a:solidFill>
                  <a:srgbClr val="002060"/>
                </a:solidFill>
              </a:rPr>
              <a:t>used for extraction. Thus, the organic layer will usually be the upper layer because these solvents are less dense than aqueous solutions. A small amount of organic compound dissolved in the solvent does not change this!</a:t>
            </a:r>
          </a:p>
          <a:p>
            <a:r>
              <a:rPr lang="en-US" dirty="0" smtClean="0"/>
              <a:t>The student has to always keep in mind that pressure will build up</a:t>
            </a:r>
            <a:br>
              <a:rPr lang="en-US" dirty="0" smtClean="0"/>
            </a:br>
            <a:r>
              <a:rPr lang="en-US" dirty="0" smtClean="0"/>
              <a:t>in the extraction vessel, particularly if sodium bicarbonate is used </a:t>
            </a:r>
            <a:br>
              <a:rPr lang="en-US" dirty="0" smtClean="0"/>
            </a:br>
            <a:r>
              <a:rPr lang="en-US" dirty="0" smtClean="0"/>
              <a:t>to extract acidic </a:t>
            </a:r>
            <a:r>
              <a:rPr lang="en-US" dirty="0" smtClean="0"/>
              <a:t>compounds.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No extract should be discarded until the target compound has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been </a:t>
            </a:r>
            <a:r>
              <a:rPr lang="en-US" b="1" dirty="0" smtClean="0">
                <a:solidFill>
                  <a:srgbClr val="C00000"/>
                </a:solidFill>
              </a:rPr>
              <a:t>isolated (and characterized</a:t>
            </a:r>
            <a:r>
              <a:rPr lang="en-US" b="1" dirty="0" smtClean="0">
                <a:solidFill>
                  <a:srgbClr val="C00000"/>
                </a:solidFill>
              </a:rPr>
              <a:t>!).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Why do we need Extraction?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usually lead to a mixture </a:t>
            </a:r>
            <a:br>
              <a:rPr lang="en-US" dirty="0" smtClean="0"/>
            </a:br>
            <a:r>
              <a:rPr lang="en-US" dirty="0" smtClean="0"/>
              <a:t>of compounds: product, byproducts, reactants and </a:t>
            </a:r>
            <a:r>
              <a:rPr lang="en-US" dirty="0" smtClean="0"/>
              <a:t>catalyst.</a:t>
            </a:r>
            <a:endParaRPr lang="en-US" dirty="0" smtClean="0"/>
          </a:p>
          <a:p>
            <a:r>
              <a:rPr lang="en-US" dirty="0" smtClean="0"/>
              <a:t>It is one way to facilitate the isolation of the target </a:t>
            </a:r>
            <a:r>
              <a:rPr lang="en-US" dirty="0" smtClean="0"/>
              <a:t>compound: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Extraction</a:t>
            </a:r>
            <a:r>
              <a:rPr lang="en-US" dirty="0" smtClean="0">
                <a:solidFill>
                  <a:srgbClr val="0000FF"/>
                </a:solidFill>
              </a:rPr>
              <a:t>: aims at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Washing</a:t>
            </a:r>
            <a:r>
              <a:rPr lang="en-US" dirty="0" smtClean="0">
                <a:solidFill>
                  <a:srgbClr val="C00000"/>
                </a:solidFill>
              </a:rPr>
              <a:t>: removes impurities from the organic layer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Theory I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Extraction is based on the distribution of a compound between two phases, usually (but not limited to) an aqueous phase and an organic </a:t>
            </a:r>
            <a:r>
              <a:rPr lang="en-US" dirty="0" smtClean="0"/>
              <a:t>phase.</a:t>
            </a:r>
            <a:endParaRPr lang="en-US" dirty="0" smtClean="0"/>
          </a:p>
          <a:p>
            <a:r>
              <a:rPr lang="en-US" dirty="0" smtClean="0"/>
              <a:t>Often this is accomplished by acid-base chemistry, which converts </a:t>
            </a:r>
            <a:br>
              <a:rPr lang="en-US" dirty="0" smtClean="0"/>
            </a:br>
            <a:r>
              <a:rPr lang="en-US" dirty="0" smtClean="0"/>
              <a:t>a compound into an ionic specie making it more water-soluble: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Acidic compounds are removed by extraction with bases like sodium hydroxide or sodium </a:t>
            </a:r>
            <a:r>
              <a:rPr lang="en-US" dirty="0" smtClean="0">
                <a:solidFill>
                  <a:srgbClr val="FF0000"/>
                </a:solidFill>
              </a:rPr>
              <a:t>bicarbonate.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Basic compounds are removed by extraction with mineral acids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hydrochloric </a:t>
            </a:r>
            <a:r>
              <a:rPr lang="en-US" dirty="0" smtClean="0">
                <a:solidFill>
                  <a:srgbClr val="002060"/>
                </a:solidFill>
              </a:rPr>
              <a:t>acid.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Polar compounds (i.e., alcohols, mineral acids) are removed by extraction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with water i.e., small molecules (note that there will be a distribution between the organic and the aqueous layer</a:t>
            </a:r>
            <a:r>
              <a:rPr lang="en-US" dirty="0" smtClean="0">
                <a:solidFill>
                  <a:srgbClr val="003300"/>
                </a:solidFill>
              </a:rPr>
              <a:t>).</a:t>
            </a:r>
            <a:endParaRPr lang="en-US" dirty="0" smtClean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Non-polar molecules cannot be removed from the organic layer because they cannot be modified by acids or bases and usually do not dissolve in water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well either. They are usually separated by chromatographic </a:t>
            </a:r>
            <a:r>
              <a:rPr lang="en-US" dirty="0" smtClean="0">
                <a:solidFill>
                  <a:srgbClr val="660033"/>
                </a:solidFill>
              </a:rPr>
              <a:t>techniques.</a:t>
            </a:r>
            <a:endParaRPr lang="en-US" dirty="0" smtClean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Water is removed from the organic layer using saturated sodium chloride solution (bulk) or a drying agent (for smaller amounts of water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 smtClean="0">
              <a:solidFill>
                <a:srgbClr val="C00000"/>
              </a:solidFill>
            </a:endParaRPr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an organic compound is extracted from an aqueous layer or a solid, the chosen solvent has to meet certain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target compound should dissolve very well in the solvent at room temperature (“</a:t>
            </a:r>
            <a:r>
              <a:rPr lang="en-US" b="1" dirty="0" smtClean="0">
                <a:solidFill>
                  <a:srgbClr val="FF0000"/>
                </a:solidFill>
              </a:rPr>
              <a:t>like dissolves like</a:t>
            </a:r>
            <a:r>
              <a:rPr lang="en-US" dirty="0" smtClean="0">
                <a:solidFill>
                  <a:srgbClr val="FF0000"/>
                </a:solidFill>
              </a:rPr>
              <a:t>” rule applies)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rgbClr val="FF0000"/>
                </a:solidFill>
              </a:rPr>
              <a:t> a large difference in solubility leads to a large value for the </a:t>
            </a:r>
            <a:r>
              <a:rPr lang="en-US" i="1" dirty="0" smtClean="0">
                <a:solidFill>
                  <a:srgbClr val="FF0000"/>
                </a:solidFill>
              </a:rPr>
              <a:t>partition coefficient </a:t>
            </a:r>
            <a:r>
              <a:rPr lang="en-US" dirty="0" smtClean="0">
                <a:solidFill>
                  <a:srgbClr val="FF0000"/>
                </a:solidFill>
              </a:rPr>
              <a:t>(also called </a:t>
            </a:r>
            <a:r>
              <a:rPr lang="en-US" i="1" dirty="0" smtClean="0">
                <a:solidFill>
                  <a:srgbClr val="FF0000"/>
                </a:solidFill>
              </a:rPr>
              <a:t>distribution coefficient</a:t>
            </a:r>
            <a:r>
              <a:rPr lang="en-US" dirty="0" smtClean="0">
                <a:solidFill>
                  <a:srgbClr val="FF0000"/>
                </a:solidFill>
              </a:rPr>
              <a:t>), which is important for an efficient </a:t>
            </a:r>
            <a:r>
              <a:rPr lang="en-US" dirty="0" smtClean="0">
                <a:solidFill>
                  <a:srgbClr val="FF0000"/>
                </a:solidFill>
              </a:rPr>
              <a:t>extraction.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The solvent should not or only slightly be miscible with </a:t>
            </a:r>
            <a:r>
              <a:rPr lang="en-US" dirty="0" smtClean="0">
                <a:solidFill>
                  <a:srgbClr val="0000FF"/>
                </a:solidFill>
              </a:rPr>
              <a:t>“aqueous phase” </a:t>
            </a:r>
            <a:r>
              <a:rPr lang="en-US" dirty="0">
                <a:solidFill>
                  <a:srgbClr val="0000FF"/>
                </a:solidFill>
              </a:rPr>
              <a:t>to be </a:t>
            </a:r>
            <a:r>
              <a:rPr lang="en-US" dirty="0" smtClean="0">
                <a:solidFill>
                  <a:srgbClr val="0000FF"/>
                </a:solidFill>
              </a:rPr>
              <a:t>extracted.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The solvent should have a low or moderately low boiling point for easy removal at a later stage of the product </a:t>
            </a:r>
            <a:r>
              <a:rPr lang="en-US" dirty="0" smtClean="0">
                <a:solidFill>
                  <a:srgbClr val="660033"/>
                </a:solidFill>
              </a:rPr>
              <a:t>isolation.</a:t>
            </a:r>
            <a:endParaRPr lang="en-US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Removal of an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base is used to convert the acid i.e., carboxylic acid into its anionic form i.e., carboxylate, etc., which is more water </a:t>
            </a:r>
            <a:r>
              <a:rPr lang="en-US" dirty="0" smtClean="0">
                <a:solidFill>
                  <a:srgbClr val="002060"/>
                </a:solidFill>
              </a:rPr>
              <a:t>soluble.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Reagents: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 NaOH or sat. NaHCO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Recovery: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The addition of a strong acid to the </a:t>
            </a:r>
            <a:r>
              <a:rPr lang="en-US" i="1" dirty="0" smtClean="0">
                <a:solidFill>
                  <a:srgbClr val="002060"/>
                </a:solidFill>
              </a:rPr>
              <a:t>combined</a:t>
            </a:r>
            <a:r>
              <a:rPr lang="en-US" dirty="0" smtClean="0">
                <a:solidFill>
                  <a:srgbClr val="002060"/>
                </a:solidFill>
              </a:rPr>
              <a:t> aqueous extracts allows for the recovery of the carboxylic acid, directly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(i.e., precipitation of benzoic acid) or indirectly (i.e., extraction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Caution: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Sodium </a:t>
            </a:r>
            <a:r>
              <a:rPr lang="en-US" dirty="0" smtClean="0">
                <a:solidFill>
                  <a:srgbClr val="660033"/>
                </a:solidFill>
              </a:rPr>
              <a:t>hydroxide cannot be used if the target compound is sensitive towards strong bases i.e., esters, ketones, aldehydes, </a:t>
            </a:r>
            <a:r>
              <a:rPr lang="en-US" dirty="0" smtClean="0">
                <a:solidFill>
                  <a:srgbClr val="660033"/>
                </a:solidFill>
              </a:rPr>
              <a:t>epoxides, etc. 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The </a:t>
            </a:r>
            <a:r>
              <a:rPr lang="en-US" dirty="0" smtClean="0">
                <a:solidFill>
                  <a:srgbClr val="660033"/>
                </a:solidFill>
              </a:rPr>
              <a:t>use of sodium bicarbonate will result in the production of carbon dioxide as byproduct if acids are </a:t>
            </a:r>
            <a:r>
              <a:rPr lang="en-US" dirty="0" smtClean="0">
                <a:solidFill>
                  <a:srgbClr val="660033"/>
                </a:solidFill>
              </a:rPr>
              <a:t>present. This </a:t>
            </a:r>
            <a:r>
              <a:rPr lang="en-US" dirty="0" smtClean="0">
                <a:solidFill>
                  <a:srgbClr val="660033"/>
                </a:solidFill>
              </a:rPr>
              <a:t>can cause a pressure build-up in the extraction vessel i.e., centrifuge tube, separatory funnel, etc.</a:t>
            </a:r>
          </a:p>
          <a:p>
            <a:pPr lvl="2"/>
            <a:endParaRPr lang="en-US" dirty="0" smtClean="0">
              <a:solidFill>
                <a:srgbClr val="660033"/>
              </a:solidFill>
            </a:endParaRPr>
          </a:p>
          <a:p>
            <a:pPr lvl="2"/>
            <a:endParaRPr lang="en-US" dirty="0">
              <a:solidFill>
                <a:srgbClr val="660033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534065"/>
              </p:ext>
            </p:extLst>
          </p:nvPr>
        </p:nvGraphicFramePr>
        <p:xfrm>
          <a:off x="2895600" y="2743200"/>
          <a:ext cx="391252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CS ChemDraw Drawing" r:id="rId3" imgW="4809240" imgH="1573560" progId="ChemDraw.Document.6.0">
                  <p:embed/>
                </p:oleObj>
              </mc:Choice>
              <mc:Fallback>
                <p:oleObj name="CS ChemDraw Drawing" r:id="rId3" imgW="4809240" imgH="15735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912528" cy="12801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553200" y="3733800"/>
            <a:ext cx="274320" cy="2286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/>
              <a:t>Removal of </a:t>
            </a:r>
            <a:r>
              <a:rPr lang="en-US" b="1" i="1" dirty="0" smtClean="0"/>
              <a:t>a Phenol (=weak acid)</a:t>
            </a:r>
            <a:endParaRPr lang="en-US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2060"/>
                </a:solidFill>
              </a:rPr>
              <a:t>strong base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phenol </a:t>
            </a:r>
            <a:r>
              <a:rPr lang="en-US" dirty="0">
                <a:solidFill>
                  <a:srgbClr val="002060"/>
                </a:solidFill>
              </a:rPr>
              <a:t>into </a:t>
            </a:r>
            <a:r>
              <a:rPr lang="en-US" dirty="0" smtClean="0">
                <a:solidFill>
                  <a:srgbClr val="002060"/>
                </a:solidFill>
              </a:rPr>
              <a:t>a phenolate,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</a:t>
            </a:r>
            <a:r>
              <a:rPr lang="en-US" dirty="0" smtClean="0">
                <a:solidFill>
                  <a:srgbClr val="002060"/>
                </a:solidFill>
              </a:rPr>
              <a:t>water-soluble.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Reagent: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5 % NaOH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Recovery</a:t>
            </a:r>
            <a:r>
              <a:rPr lang="en-US" b="1" i="1" dirty="0">
                <a:solidFill>
                  <a:srgbClr val="008000"/>
                </a:solidFill>
              </a:rPr>
              <a:t>: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The addition of a strong </a:t>
            </a:r>
            <a:r>
              <a:rPr lang="en-US" dirty="0" smtClean="0">
                <a:solidFill>
                  <a:srgbClr val="008000"/>
                </a:solidFill>
              </a:rPr>
              <a:t>acid to </a:t>
            </a:r>
            <a:r>
              <a:rPr lang="en-US" dirty="0">
                <a:solidFill>
                  <a:srgbClr val="008000"/>
                </a:solidFill>
              </a:rPr>
              <a:t>the combined </a:t>
            </a:r>
            <a:r>
              <a:rPr lang="en-US" dirty="0" smtClean="0">
                <a:solidFill>
                  <a:srgbClr val="008000"/>
                </a:solidFill>
              </a:rPr>
              <a:t>aqueous </a:t>
            </a:r>
            <a:r>
              <a:rPr lang="en-US" dirty="0">
                <a:solidFill>
                  <a:srgbClr val="008000"/>
                </a:solidFill>
              </a:rPr>
              <a:t>extracts allows for the recovery of the </a:t>
            </a:r>
            <a:r>
              <a:rPr lang="en-US" dirty="0" smtClean="0">
                <a:solidFill>
                  <a:srgbClr val="008000"/>
                </a:solidFill>
              </a:rPr>
              <a:t>phenol, </a:t>
            </a:r>
            <a:r>
              <a:rPr lang="en-US" dirty="0">
                <a:solidFill>
                  <a:srgbClr val="008000"/>
                </a:solidFill>
              </a:rPr>
              <a:t>directly </a:t>
            </a:r>
            <a:r>
              <a:rPr lang="en-US" dirty="0" smtClean="0">
                <a:solidFill>
                  <a:srgbClr val="008000"/>
                </a:solidFill>
              </a:rPr>
              <a:t>(i.e., precipitation) or indirectly (i.e., extraction</a:t>
            </a:r>
            <a:r>
              <a:rPr lang="en-US" dirty="0" smtClean="0">
                <a:solidFill>
                  <a:srgbClr val="008000"/>
                </a:solidFill>
              </a:rPr>
              <a:t>).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Sodium bicarbonate is usually not suitable for the extractions of phenol because it is too weak of a base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=6.37) to deprotonate weakly acidic phenols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=10). The equilibrium constant for the reaction would be K=10</a:t>
            </a:r>
            <a:r>
              <a:rPr lang="en-US" baseline="30000" dirty="0" smtClean="0">
                <a:solidFill>
                  <a:srgbClr val="C00000"/>
                </a:solidFill>
              </a:rPr>
              <a:t>-3.63</a:t>
            </a:r>
            <a:r>
              <a:rPr lang="en-US" dirty="0" smtClean="0">
                <a:solidFill>
                  <a:srgbClr val="C00000"/>
                </a:solidFill>
              </a:rPr>
              <a:t>=2.34*10</a:t>
            </a:r>
            <a:r>
              <a:rPr lang="en-US" baseline="30000" dirty="0" smtClean="0">
                <a:solidFill>
                  <a:srgbClr val="C00000"/>
                </a:solidFill>
              </a:rPr>
              <a:t>-4</a:t>
            </a:r>
            <a:r>
              <a:rPr lang="en-US" dirty="0" smtClean="0">
                <a:solidFill>
                  <a:srgbClr val="C00000"/>
                </a:solidFill>
              </a:rPr>
              <a:t>, which means that only ~0.02 % of the phenol would be deprotonated by the bicarbonate ion.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11573"/>
              </p:ext>
            </p:extLst>
          </p:nvPr>
        </p:nvGraphicFramePr>
        <p:xfrm>
          <a:off x="3962400" y="2407920"/>
          <a:ext cx="395097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CS ChemDraw Drawing" r:id="rId3" imgW="4825497" imgH="1883121" progId="ChemDraw.Document.6.0">
                  <p:embed/>
                </p:oleObj>
              </mc:Choice>
              <mc:Fallback>
                <p:oleObj name="CS ChemDraw Drawing" r:id="rId3" imgW="4825497" imgH="188312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07920"/>
                        <a:ext cx="3950970" cy="1554480"/>
                      </a:xfrm>
                      <a:prstGeom prst="rect">
                        <a:avLst/>
                      </a:prstGeom>
                      <a:solidFill>
                        <a:srgbClr val="00CC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962400" y="3200400"/>
            <a:ext cx="39624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Removal of a </a:t>
            </a:r>
            <a:r>
              <a:rPr lang="en-US" b="1" i="1" dirty="0" smtClean="0"/>
              <a:t>Base</a:t>
            </a:r>
            <a:endParaRPr lang="en-US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strong </a:t>
            </a:r>
            <a:r>
              <a:rPr lang="en-US" dirty="0" smtClean="0">
                <a:solidFill>
                  <a:srgbClr val="002060"/>
                </a:solidFill>
              </a:rPr>
              <a:t>acid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base i.e., amine into its protonated form i.e., ammonium salt, which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is more </a:t>
            </a:r>
            <a:r>
              <a:rPr lang="en-US" dirty="0" smtClean="0">
                <a:solidFill>
                  <a:srgbClr val="002060"/>
                </a:solidFill>
              </a:rPr>
              <a:t>water-soluble.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Reagent: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HCl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Recovery: </a:t>
            </a:r>
            <a:r>
              <a:rPr lang="en-US" dirty="0">
                <a:solidFill>
                  <a:srgbClr val="002060"/>
                </a:solidFill>
              </a:rPr>
              <a:t>The addition of a strong base to the combined aqueous extracts allows for the recovery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the basic compound, directly (i.e., precipitation of lidocaine) or indirectly (i.e., extraction of 2,6-xylidine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63181"/>
            <a:ext cx="6096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51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extraction process can be quantified using the partition coefficient </a:t>
            </a:r>
            <a:r>
              <a:rPr lang="en-US" i="1" dirty="0"/>
              <a:t>K </a:t>
            </a:r>
            <a:r>
              <a:rPr lang="en-US" dirty="0" smtClean="0"/>
              <a:t>(also called distribution coefficient</a:t>
            </a:r>
            <a:r>
              <a:rPr lang="en-US" dirty="0" smtClean="0"/>
              <a:t>):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Using this partition coefficient, one could determine how much of the compound is extracted after </a:t>
            </a:r>
            <a:r>
              <a:rPr lang="en-US" i="1" dirty="0" smtClean="0"/>
              <a:t>n </a:t>
            </a:r>
            <a:r>
              <a:rPr lang="en-US" dirty="0" smtClean="0"/>
              <a:t>extractions: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formula illustrates several important points: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large value for </a:t>
            </a:r>
            <a:r>
              <a:rPr lang="en-US" i="1" dirty="0" smtClean="0">
                <a:solidFill>
                  <a:srgbClr val="FF0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is favorable for an efficient </a:t>
            </a:r>
            <a:r>
              <a:rPr lang="en-US" dirty="0" smtClean="0">
                <a:solidFill>
                  <a:srgbClr val="FF0000"/>
                </a:solidFill>
              </a:rPr>
              <a:t>extraction.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Multiple extractions with small quantities of solvent are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better than one extraction with the same total </a:t>
            </a:r>
            <a:r>
              <a:rPr lang="en-US" dirty="0" smtClean="0">
                <a:solidFill>
                  <a:srgbClr val="FF0000"/>
                </a:solidFill>
              </a:rPr>
              <a:t>volume.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87107"/>
              </p:ext>
            </p:extLst>
          </p:nvPr>
        </p:nvGraphicFramePr>
        <p:xfrm>
          <a:off x="2590800" y="2286000"/>
          <a:ext cx="3812032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3" imgW="2552700" imgH="431800" progId="Equation.3">
                  <p:embed/>
                </p:oleObj>
              </mc:Choice>
              <mc:Fallback>
                <p:oleObj name="Equation" r:id="rId3" imgW="2552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3812032" cy="64008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657600"/>
            <a:ext cx="3291840" cy="109728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spect="1"/>
          </p:cNvSpPr>
          <p:nvPr/>
        </p:nvSpPr>
        <p:spPr>
          <a:xfrm>
            <a:off x="4876799" y="3749040"/>
            <a:ext cx="3200401" cy="95410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 volume of solvent to be extracted </a:t>
            </a:r>
          </a:p>
          <a:p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= total volume of the extraction solvent</a:t>
            </a:r>
          </a:p>
          <a:p>
            <a:r>
              <a:rPr lang="en-US" sz="1400" dirty="0" smtClean="0"/>
              <a:t>K= distribution coefficient</a:t>
            </a:r>
          </a:p>
          <a:p>
            <a:r>
              <a:rPr lang="en-US" sz="1400" dirty="0" smtClean="0"/>
              <a:t>w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 amount of solute in solvent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3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2133600"/>
            <a:ext cx="2286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10467"/>
              </p:ext>
            </p:extLst>
          </p:nvPr>
        </p:nvGraphicFramePr>
        <p:xfrm>
          <a:off x="1600200" y="3276600"/>
          <a:ext cx="591924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981489"/>
                <a:gridCol w="2377440"/>
              </a:tblGrid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 20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Benzoic acid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1.90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Poorly (3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Sodium benzoate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-2.27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Highly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(556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Phenol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 1.46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Soluble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(83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Sodium phenolate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-1.17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Highly (530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Triethylamine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 1.45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Soluble (130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Triethylammonium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chloride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-1.26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Highly (1370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Caffeine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-0.07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Moderate (20 g/L)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000" dirty="0" smtClean="0"/>
                  <a:t>Partition coefficients are  defined in different systems i.e., log </a:t>
                </a:r>
                <a:r>
                  <a:rPr lang="en-US" sz="2000" dirty="0" err="1" smtClean="0"/>
                  <a:t>K</a:t>
                </a:r>
                <a:r>
                  <a:rPr lang="en-US" sz="2000" baseline="-25000" dirty="0" err="1" smtClean="0"/>
                  <a:t>ow</a:t>
                </a:r>
                <a:r>
                  <a:rPr lang="en-US" sz="2000" dirty="0" smtClean="0"/>
                  <a:t> (also called log P), which </a:t>
                </a:r>
                <a:r>
                  <a:rPr lang="en-US" sz="2000" dirty="0" smtClean="0"/>
                  <a:t>quantifies the distribution of a compound between octanol and water </a:t>
                </a:r>
                <a:r>
                  <a:rPr lang="en-US" sz="2000" dirty="0" smtClean="0"/>
                  <a:t>:</a:t>
                </a:r>
                <a:endParaRPr lang="en-US" sz="20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                                      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𝑙𝑜𝑔𝐾</m:t>
                    </m:r>
                    <m:r>
                      <a:rPr lang="en-US" sz="2000" b="0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𝑜𝑤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/>
                      </a:rPr>
                      <m:t>log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𝑜𝑐𝑡𝑎𝑛𝑜𝑙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𝑤𝑎𝑡𝑒𝑟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3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A negative value implies that the compound is polar and dissolves </a:t>
                </a:r>
                <a:br>
                  <a:rPr lang="en-US" sz="2000" dirty="0" smtClean="0">
                    <a:solidFill>
                      <a:srgbClr val="002060"/>
                    </a:solidFill>
                  </a:rPr>
                </a:br>
                <a:r>
                  <a:rPr lang="en-US" sz="2000" dirty="0" smtClean="0">
                    <a:solidFill>
                      <a:srgbClr val="002060"/>
                    </a:solidFill>
                  </a:rPr>
                  <a:t>better in water than in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octanol.</a:t>
                </a: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The log </a:t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K</a:t>
                </a:r>
                <a:r>
                  <a:rPr lang="en-US" sz="2000" baseline="-25000" dirty="0" err="1" smtClean="0">
                    <a:solidFill>
                      <a:srgbClr val="002060"/>
                    </a:solidFill>
                  </a:rPr>
                  <a:t>ow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-value is an important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parameter to characterize the polarity of a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drug.</a:t>
                </a: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l="-370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0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3886</TotalTime>
  <Words>777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Symbol</vt:lpstr>
      <vt:lpstr>Times New Roman</vt:lpstr>
      <vt:lpstr>Wingdings</vt:lpstr>
      <vt:lpstr>Office Theme</vt:lpstr>
      <vt:lpstr>CS ChemDraw Drawing</vt:lpstr>
      <vt:lpstr>Equation</vt:lpstr>
      <vt:lpstr>Lecture 4b</vt:lpstr>
      <vt:lpstr>Why do we need Extraction?</vt:lpstr>
      <vt:lpstr>Theory I</vt:lpstr>
      <vt:lpstr>Theory II</vt:lpstr>
      <vt:lpstr>Theory III</vt:lpstr>
      <vt:lpstr>Theory IV</vt:lpstr>
      <vt:lpstr>Theory V</vt:lpstr>
      <vt:lpstr>Theory VI</vt:lpstr>
      <vt:lpstr>Theory VII</vt:lpstr>
      <vt:lpstr>Practical Aspects I</vt:lpstr>
      <vt:lpstr>Practical Aspects II</vt:lpstr>
      <vt:lpstr>Practical Aspects III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4b</dc:title>
  <dc:creator>A. Bacher</dc:creator>
  <cp:lastModifiedBy>Alf Bacher</cp:lastModifiedBy>
  <cp:revision>119</cp:revision>
  <dcterms:created xsi:type="dcterms:W3CDTF">2011-07-19T15:02:05Z</dcterms:created>
  <dcterms:modified xsi:type="dcterms:W3CDTF">2016-04-06T22:44:13Z</dcterms:modified>
</cp:coreProperties>
</file>