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99"/>
    <a:srgbClr val="003300"/>
    <a:srgbClr val="FFFF00"/>
    <a:srgbClr val="660033"/>
    <a:srgbClr val="FFFF66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6762-E7BB-42D9-A745-F6A112945A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11.pn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Lecture 4a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Phase Transfer Oxidation of Benzoin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56583"/>
              </p:ext>
            </p:extLst>
          </p:nvPr>
        </p:nvGraphicFramePr>
        <p:xfrm>
          <a:off x="1158240" y="4704235"/>
          <a:ext cx="7132320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CS ChemDraw Drawing" r:id="rId3" imgW="6821043" imgH="1142619" progId="ChemDraw.Document.6.0">
                  <p:embed/>
                </p:oleObj>
              </mc:Choice>
              <mc:Fallback>
                <p:oleObj name="CS ChemDraw Drawing" r:id="rId3" imgW="6821043" imgH="114261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40" y="4704235"/>
                        <a:ext cx="7132320" cy="11887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residue is recrystallized from boiling 95 % ethanol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100" dirty="0" smtClean="0"/>
          </a:p>
          <a:p>
            <a:endParaRPr lang="en-US" sz="3600" dirty="0" smtClean="0"/>
          </a:p>
          <a:p>
            <a:r>
              <a:rPr lang="en-US" dirty="0" smtClean="0"/>
              <a:t>After the solid is isolated by vacuum filtration, the solid is washed with ice-cold ethanol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95 % ethanol used here?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of it?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this be accomplished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if the sample is in the round-bottomed flask at this point?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is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does the final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product look like?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7339" r="39983" b="12016"/>
          <a:stretch/>
        </p:blipFill>
        <p:spPr bwMode="auto">
          <a:xfrm>
            <a:off x="7467600" y="5410200"/>
            <a:ext cx="1116419" cy="104199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4335" y="24871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~2 mL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20" y="3655874"/>
            <a:ext cx="4200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Dissolve the crude in the hot solvent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Transfer the hot solution to a small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beaker 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Rinse the </a:t>
            </a:r>
            <a:r>
              <a:rPr lang="en-US" b="1" dirty="0">
                <a:solidFill>
                  <a:srgbClr val="FF0000"/>
                </a:solidFill>
              </a:rPr>
              <a:t>round-bottomed </a:t>
            </a:r>
            <a:r>
              <a:rPr lang="en-US" b="1" dirty="0" smtClean="0">
                <a:solidFill>
                  <a:srgbClr val="FF0000"/>
                </a:solidFill>
              </a:rPr>
              <a:t>flask with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small amount of the hot solvent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1832788"/>
            <a:ext cx="389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impurity (benzoin) is more polar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than target compound (benzil)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8768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Melting point</a:t>
            </a:r>
          </a:p>
          <a:p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</a:rPr>
              <a:t>HPLC: 1 mg/mL isopropanol (no solids in vial please)</a:t>
            </a:r>
          </a:p>
          <a:p>
            <a:r>
              <a:rPr lang="en-US" sz="1800" b="1" i="1" dirty="0" smtClean="0"/>
              <a:t>Infrared spectrum (ATR) </a:t>
            </a:r>
          </a:p>
          <a:p>
            <a:r>
              <a:rPr lang="en-US" sz="1800" b="1" i="1" dirty="0" smtClean="0">
                <a:solidFill>
                  <a:schemeClr val="tx2">
                    <a:lumMod val="50000"/>
                  </a:schemeClr>
                </a:solidFill>
              </a:rPr>
              <a:t>Benzoin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002060"/>
                </a:solidFill>
              </a:rPr>
              <a:t>(OH</a:t>
            </a:r>
            <a:r>
              <a:rPr lang="en-US" sz="1600" dirty="0" smtClean="0">
                <a:solidFill>
                  <a:srgbClr val="002060"/>
                </a:solidFill>
              </a:rPr>
              <a:t>)=3380, 3418 cm</a:t>
            </a:r>
            <a:r>
              <a:rPr lang="en-US" sz="1600" baseline="30000" dirty="0" smtClean="0">
                <a:solidFill>
                  <a:srgbClr val="00206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rgbClr val="7030A0"/>
                </a:solidFill>
              </a:rPr>
              <a:t>(C=O)=1679 cm</a:t>
            </a:r>
            <a:r>
              <a:rPr lang="en-US" sz="1600" baseline="30000" dirty="0" smtClean="0">
                <a:solidFill>
                  <a:srgbClr val="7030A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6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)=2935 cm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</a:rPr>
              <a:t>-1</a:t>
            </a:r>
          </a:p>
          <a:p>
            <a:endParaRPr lang="en-US" dirty="0"/>
          </a:p>
          <a:p>
            <a:r>
              <a:rPr lang="en-US" sz="1800" b="1" i="1" dirty="0" smtClean="0">
                <a:solidFill>
                  <a:schemeClr val="tx2">
                    <a:lumMod val="50000"/>
                  </a:schemeClr>
                </a:solidFill>
              </a:rPr>
              <a:t>Benzil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3300"/>
                </a:solidFill>
              </a:rPr>
              <a:t>(C=O</a:t>
            </a:r>
            <a:r>
              <a:rPr lang="en-US" sz="1600" dirty="0" smtClean="0">
                <a:solidFill>
                  <a:srgbClr val="FF3300"/>
                </a:solidFill>
              </a:rPr>
              <a:t>)=1662 (sym), 1677 (asym) </a:t>
            </a:r>
            <a:r>
              <a:rPr lang="en-US" sz="1600" dirty="0">
                <a:solidFill>
                  <a:srgbClr val="FF3300"/>
                </a:solidFill>
              </a:rPr>
              <a:t>cm</a:t>
            </a:r>
            <a:r>
              <a:rPr lang="en-US" sz="1600" baseline="30000" dirty="0">
                <a:solidFill>
                  <a:srgbClr val="FF3300"/>
                </a:solidFill>
              </a:rPr>
              <a:t>-1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600" smtClean="0">
                <a:solidFill>
                  <a:srgbClr val="002060"/>
                </a:solidFill>
              </a:rPr>
              <a:t>(CCC)=1212 </a:t>
            </a:r>
            <a:r>
              <a:rPr lang="en-US" sz="1600" dirty="0" smtClean="0">
                <a:solidFill>
                  <a:srgbClr val="002060"/>
                </a:solidFill>
              </a:rPr>
              <a:t>cm</a:t>
            </a:r>
            <a:r>
              <a:rPr lang="en-US" sz="1600" baseline="30000" dirty="0" smtClean="0">
                <a:solidFill>
                  <a:srgbClr val="002060"/>
                </a:solidFill>
              </a:rPr>
              <a:t>-1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no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(OH</a:t>
            </a:r>
            <a:r>
              <a:rPr lang="en-US" sz="1600" dirty="0" smtClean="0">
                <a:solidFill>
                  <a:srgbClr val="FF0000"/>
                </a:solidFill>
              </a:rPr>
              <a:t>),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(CH, </a:t>
            </a:r>
            <a:r>
              <a:rPr lang="en-US" sz="1600" i="1" dirty="0">
                <a:solidFill>
                  <a:srgbClr val="FF0000"/>
                </a:solidFill>
              </a:rPr>
              <a:t>sp</a:t>
            </a:r>
            <a:r>
              <a:rPr lang="en-US" sz="1600" i="1" baseline="30000" dirty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)!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Somewhat also less peaks because of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higher symmetry</a:t>
            </a:r>
          </a:p>
          <a:p>
            <a:pPr marL="457200" lvl="1" indent="0">
              <a:buNone/>
            </a:pPr>
            <a:r>
              <a:rPr lang="en-US" sz="1600" baseline="30000" dirty="0" smtClean="0">
                <a:solidFill>
                  <a:srgbClr val="7030A0"/>
                </a:solidFill>
              </a:rPr>
              <a:t>		</a:t>
            </a:r>
            <a:endParaRPr lang="en-US" sz="1600" baseline="300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3" b="19896"/>
          <a:stretch/>
        </p:blipFill>
        <p:spPr bwMode="auto">
          <a:xfrm>
            <a:off x="4800600" y="24384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9051" y="388322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2060"/>
                </a:solidFill>
              </a:rPr>
              <a:t>(OH)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422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886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7030A0"/>
                </a:solidFill>
              </a:rPr>
              <a:t>(C=O)</a:t>
            </a:r>
            <a:endParaRPr lang="en-US" sz="1400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19764"/>
          <a:stretch/>
        </p:blipFill>
        <p:spPr bwMode="auto">
          <a:xfrm>
            <a:off x="4800600" y="4491732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581544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3300"/>
                </a:solidFill>
              </a:rPr>
              <a:t>(C=O)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5633" y="29718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21051" y="2895601"/>
            <a:ext cx="198749" cy="15239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24144" y="2441448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24144" y="4491732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400" dirty="0">
                <a:solidFill>
                  <a:srgbClr val="002060"/>
                </a:solidFill>
              </a:rPr>
              <a:t>(CCC)</a:t>
            </a:r>
            <a:endParaRPr lang="en-U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C{</a:t>
            </a:r>
            <a:r>
              <a:rPr lang="en-US" baseline="30000" dirty="0" smtClean="0"/>
              <a:t>1</a:t>
            </a:r>
            <a:r>
              <a:rPr lang="en-US" dirty="0" smtClean="0"/>
              <a:t>H}-</a:t>
            </a:r>
            <a:r>
              <a:rPr lang="en-US" smtClean="0"/>
              <a:t>NMR Spectrum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26532"/>
            <a:ext cx="6477000" cy="41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445"/>
              </p:ext>
            </p:extLst>
          </p:nvPr>
        </p:nvGraphicFramePr>
        <p:xfrm>
          <a:off x="6477000" y="2667000"/>
          <a:ext cx="207984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CS ChemDraw Drawing" r:id="rId4" imgW="2531083" imgH="1391009" progId="ChemDraw.Document.6.0">
                  <p:embed/>
                </p:oleObj>
              </mc:Choice>
              <mc:Fallback>
                <p:oleObj name="CS ChemDraw Drawing" r:id="rId4" imgW="2531083" imgH="1391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2667000"/>
                        <a:ext cx="207984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0342" y="51478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0716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42" y="40810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9380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6434" y="400484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CDCl</a:t>
            </a:r>
            <a:r>
              <a:rPr lang="en-US" sz="1600" baseline="-25000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n-US" sz="1600" baseline="-25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8144" y="4462046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TMS</a:t>
            </a:r>
            <a:endParaRPr lang="en-US" sz="1600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Oxidation reactions are often carried out using heavy metal compounds i.e., chromium (chromate (VI), PCC), manganese (permanganate, MnO</a:t>
            </a:r>
            <a:r>
              <a:rPr lang="en-US" baseline="-25000" dirty="0" smtClean="0"/>
              <a:t>2</a:t>
            </a:r>
            <a:r>
              <a:rPr lang="en-US" dirty="0" smtClean="0"/>
              <a:t>), osmium (OsO</a:t>
            </a:r>
            <a:r>
              <a:rPr lang="en-US" baseline="-25000" dirty="0" smtClean="0"/>
              <a:t>4</a:t>
            </a:r>
            <a:r>
              <a:rPr lang="en-US" dirty="0" smtClean="0"/>
              <a:t>), etc.</a:t>
            </a:r>
          </a:p>
          <a:p>
            <a:r>
              <a:rPr lang="en-US" dirty="0" smtClean="0"/>
              <a:t>Heavy metals are often used in stoichiometric amounts </a:t>
            </a:r>
            <a:br>
              <a:rPr lang="en-US" dirty="0" smtClean="0"/>
            </a:br>
            <a:r>
              <a:rPr lang="en-US" dirty="0" smtClean="0"/>
              <a:t>as well in catalytic </a:t>
            </a:r>
            <a:r>
              <a:rPr lang="en-US" dirty="0" smtClean="0"/>
              <a:t>systems. </a:t>
            </a:r>
            <a:endParaRPr lang="en-US" dirty="0" smtClean="0"/>
          </a:p>
          <a:p>
            <a:r>
              <a:rPr lang="en-US" dirty="0" smtClean="0"/>
              <a:t>Problem: many heavy metals are very toxic and/or carcinogens i.e., Cr(VI), Mn(VII), </a:t>
            </a:r>
            <a:r>
              <a:rPr lang="en-US" dirty="0" err="1" smtClean="0"/>
              <a:t>Os</a:t>
            </a:r>
            <a:r>
              <a:rPr lang="en-US" dirty="0" smtClean="0"/>
              <a:t>(VIII), etc.</a:t>
            </a:r>
          </a:p>
          <a:p>
            <a:r>
              <a:rPr lang="en-US" dirty="0" smtClean="0"/>
              <a:t>Oxidation with oxygen (in air) or more environmentally </a:t>
            </a:r>
            <a:r>
              <a:rPr lang="en-US" dirty="0" smtClean="0"/>
              <a:t>benign </a:t>
            </a:r>
            <a:r>
              <a:rPr lang="en-US" dirty="0" smtClean="0"/>
              <a:t>compounds (i.e., hydrogen peroxide) are known, but often need special catalysts (i.e., MoO</a:t>
            </a:r>
            <a:r>
              <a:rPr lang="en-US" baseline="-25000" dirty="0" smtClean="0"/>
              <a:t>2</a:t>
            </a:r>
            <a:r>
              <a:rPr lang="en-US" dirty="0" smtClean="0"/>
              <a:t>dtc</a:t>
            </a:r>
            <a:r>
              <a:rPr lang="en-US" baseline="-25000" dirty="0" smtClean="0"/>
              <a:t>2</a:t>
            </a:r>
            <a:r>
              <a:rPr lang="en-US" dirty="0" smtClean="0"/>
              <a:t>, special forms of alumina, </a:t>
            </a:r>
            <a:r>
              <a:rPr lang="en-US" dirty="0" err="1" smtClean="0"/>
              <a:t>heteropoly</a:t>
            </a:r>
            <a:r>
              <a:rPr lang="en-US" dirty="0" smtClean="0"/>
              <a:t> acids, etc.) and the reaction take more </a:t>
            </a:r>
            <a:r>
              <a:rPr lang="en-US" dirty="0" smtClean="0"/>
              <a:t>time.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Why are solvents used in chemical reactions?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are necessary to bring reactants </a:t>
            </a:r>
            <a:r>
              <a:rPr lang="en-US" dirty="0" smtClean="0">
                <a:solidFill>
                  <a:srgbClr val="002060"/>
                </a:solidFill>
              </a:rPr>
              <a:t>together.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reduce the reactivity of charged species i.e., electrophile and nucleophile due to the formation of a solvent </a:t>
            </a:r>
            <a:r>
              <a:rPr lang="en-US" dirty="0" smtClean="0">
                <a:solidFill>
                  <a:srgbClr val="002060"/>
                </a:solidFill>
              </a:rPr>
              <a:t>cage.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Recall that S</a:t>
            </a:r>
            <a:r>
              <a:rPr lang="en-US" i="1" baseline="-25000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2 reactions proceed much faster in aprotic, polar solvents than in protic solvents because the nucleophile is less solvated in an aprotic </a:t>
            </a:r>
            <a:r>
              <a:rPr lang="en-US" dirty="0" smtClean="0">
                <a:solidFill>
                  <a:srgbClr val="002060"/>
                </a:solidFill>
              </a:rPr>
              <a:t>solvent.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aprotic solvents like DMF and DMSO are difficult to dry,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are expensive or are carcinogenic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One possible solution: 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Phase Transfer Catalysis Reaction </a:t>
            </a:r>
            <a:r>
              <a:rPr lang="en-US" b="1" dirty="0" smtClean="0">
                <a:solidFill>
                  <a:srgbClr val="003300"/>
                </a:solidFill>
                <a:sym typeface="Wingdings"/>
              </a:rPr>
              <a:t></a:t>
            </a:r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573" y="2819400"/>
            <a:ext cx="347472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8" y="2819400"/>
            <a:ext cx="134522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2819400"/>
            <a:ext cx="123977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Phase Transfer Reaction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Mechanism (only species of interest are included here)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28781" r="11922"/>
          <a:stretch/>
        </p:blipFill>
        <p:spPr bwMode="auto">
          <a:xfrm>
            <a:off x="1719942" y="2286000"/>
            <a:ext cx="5736771" cy="36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1894"/>
              </p:ext>
            </p:extLst>
          </p:nvPr>
        </p:nvGraphicFramePr>
        <p:xfrm>
          <a:off x="3384650" y="4572000"/>
          <a:ext cx="2676323" cy="125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" name="CS ChemDraw Drawing" r:id="rId4" imgW="1784215" imgH="839188" progId="ChemDraw.Document.6.0">
                  <p:embed/>
                </p:oleObj>
              </mc:Choice>
              <mc:Fallback>
                <p:oleObj name="CS ChemDraw Drawing" r:id="rId4" imgW="1784215" imgH="839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4650" y="4572000"/>
                        <a:ext cx="2676323" cy="125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31265"/>
              </p:ext>
            </p:extLst>
          </p:nvPr>
        </p:nvGraphicFramePr>
        <p:xfrm>
          <a:off x="2472189" y="3352800"/>
          <a:ext cx="4232276" cy="64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" name="CS ChemDraw Drawing" r:id="rId6" imgW="4803302" imgH="735671" progId="ChemDraw.Document.6.0">
                  <p:embed/>
                </p:oleObj>
              </mc:Choice>
              <mc:Fallback>
                <p:oleObj name="CS ChemDraw Drawing" r:id="rId6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72189" y="3352800"/>
                        <a:ext cx="4232276" cy="647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62273"/>
              </p:ext>
            </p:extLst>
          </p:nvPr>
        </p:nvGraphicFramePr>
        <p:xfrm>
          <a:off x="3459666" y="4463692"/>
          <a:ext cx="2619842" cy="89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" name="CS ChemDraw Drawing" r:id="rId8" imgW="1825287" imgH="621371" progId="ChemDraw.Document.6.0">
                  <p:embed/>
                </p:oleObj>
              </mc:Choice>
              <mc:Fallback>
                <p:oleObj name="CS ChemDraw Drawing" r:id="rId8" imgW="1825287" imgH="62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9666" y="4463692"/>
                        <a:ext cx="2619842" cy="89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18551"/>
              </p:ext>
            </p:extLst>
          </p:nvPr>
        </p:nvGraphicFramePr>
        <p:xfrm>
          <a:off x="2919413" y="4103985"/>
          <a:ext cx="3481387" cy="31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" name="CS ChemDraw Drawing" r:id="rId10" imgW="2872362" imgH="260410" progId="ChemDraw.Document.6.0">
                  <p:embed/>
                </p:oleObj>
              </mc:Choice>
              <mc:Fallback>
                <p:oleObj name="CS ChemDraw Drawing" r:id="rId10" imgW="2872362" imgH="260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9413" y="4103985"/>
                        <a:ext cx="3481387" cy="31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19624"/>
              </p:ext>
            </p:extLst>
          </p:nvPr>
        </p:nvGraphicFramePr>
        <p:xfrm>
          <a:off x="2461302" y="3124200"/>
          <a:ext cx="4254048" cy="6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" name="CS ChemDraw Drawing" r:id="rId12" imgW="4803302" imgH="735671" progId="ChemDraw.Document.6.0">
                  <p:embed/>
                </p:oleObj>
              </mc:Choice>
              <mc:Fallback>
                <p:oleObj name="CS ChemDraw Drawing" r:id="rId12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61302" y="3124200"/>
                        <a:ext cx="4254048" cy="65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41120"/>
              </p:ext>
            </p:extLst>
          </p:nvPr>
        </p:nvGraphicFramePr>
        <p:xfrm>
          <a:off x="3352800" y="5181600"/>
          <a:ext cx="3087687" cy="29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" name="CS ChemDraw Drawing" r:id="rId14" imgW="2753468" imgH="258792" progId="ChemDraw.Document.6.0">
                  <p:embed/>
                </p:oleObj>
              </mc:Choice>
              <mc:Fallback>
                <p:oleObj name="CS ChemDraw Drawing" r:id="rId14" imgW="2753468" imgH="2587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2800" y="5181600"/>
                        <a:ext cx="3087687" cy="29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267200" cy="11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Phase Transfer Reaction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Summary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oxidant in the reaction is the hypochlorite ion (</a:t>
            </a:r>
            <a:r>
              <a:rPr lang="en-US" sz="2000" dirty="0" err="1" smtClean="0">
                <a:solidFill>
                  <a:srgbClr val="002060"/>
                </a:solidFill>
              </a:rPr>
              <a:t>OCl</a:t>
            </a:r>
            <a:r>
              <a:rPr lang="en-US" sz="2000" baseline="30000" dirty="0" smtClean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), which is one of the components in household bleach (~5 % solution</a:t>
            </a:r>
            <a:r>
              <a:rPr lang="en-US" sz="2000" dirty="0" smtClean="0">
                <a:solidFill>
                  <a:srgbClr val="002060"/>
                </a:solidFill>
              </a:rPr>
              <a:t>).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ammonium </a:t>
            </a:r>
            <a:r>
              <a:rPr lang="en-US" sz="2000" dirty="0" smtClean="0">
                <a:solidFill>
                  <a:srgbClr val="002060"/>
                </a:solidFill>
              </a:rPr>
              <a:t>salt transports the hypochlorite ion to the organic layer and the chloride ion back to the aqueous </a:t>
            </a:r>
            <a:r>
              <a:rPr lang="en-US" sz="2000" dirty="0" smtClean="0">
                <a:solidFill>
                  <a:srgbClr val="002060"/>
                </a:solidFill>
              </a:rPr>
              <a:t>layer.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Only a catalytic amount of the </a:t>
            </a:r>
            <a:r>
              <a:rPr lang="en-US" sz="2000" dirty="0" err="1" smtClean="0">
                <a:solidFill>
                  <a:srgbClr val="002060"/>
                </a:solidFill>
              </a:rPr>
              <a:t>tetrabutylammonium</a:t>
            </a:r>
            <a:r>
              <a:rPr lang="en-US" sz="2000" dirty="0" smtClean="0">
                <a:solidFill>
                  <a:srgbClr val="002060"/>
                </a:solidFill>
              </a:rPr>
              <a:t> salt (~10 mole %)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is needed as catalyst in the </a:t>
            </a:r>
            <a:r>
              <a:rPr lang="en-US" sz="2000" dirty="0" smtClean="0">
                <a:solidFill>
                  <a:srgbClr val="002060"/>
                </a:solidFill>
              </a:rPr>
              <a:t>reaction.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dirty="0" smtClean="0">
                <a:solidFill>
                  <a:srgbClr val="002060"/>
                </a:solidFill>
              </a:rPr>
              <a:t>product (benzil) remains </a:t>
            </a:r>
            <a:r>
              <a:rPr lang="en-US" sz="2000" dirty="0">
                <a:solidFill>
                  <a:srgbClr val="002060"/>
                </a:solidFill>
              </a:rPr>
              <a:t>in the organic </a:t>
            </a:r>
            <a:r>
              <a:rPr lang="en-US" sz="2000" dirty="0" smtClean="0">
                <a:solidFill>
                  <a:srgbClr val="002060"/>
                </a:solidFill>
              </a:rPr>
              <a:t>layer.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A moderately polar solvent i.e., ethyl acetate is used because benzoin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is </a:t>
            </a:r>
            <a:r>
              <a:rPr lang="en-US" sz="2000" dirty="0" smtClean="0">
                <a:solidFill>
                  <a:srgbClr val="002060"/>
                </a:solidFill>
              </a:rPr>
              <a:t>polar and does not dissolve in </a:t>
            </a:r>
            <a:r>
              <a:rPr lang="en-US" sz="2000" dirty="0" smtClean="0">
                <a:solidFill>
                  <a:srgbClr val="002060"/>
                </a:solidFill>
              </a:rPr>
              <a:t>hexane.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buffer is necessary to reduce side reactions i.e., decomposition and rearrangement of benzil in basic solution, chlorination at low pH-values due to the formation of </a:t>
            </a:r>
            <a:r>
              <a:rPr lang="en-US" sz="2000" dirty="0" err="1" smtClean="0">
                <a:solidFill>
                  <a:srgbClr val="002060"/>
                </a:solidFill>
              </a:rPr>
              <a:t>HOCl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Proper mixing is very important to ensure an efficient mass </a:t>
            </a:r>
            <a:r>
              <a:rPr lang="en-US" sz="2000" dirty="0" smtClean="0">
                <a:solidFill>
                  <a:srgbClr val="002060"/>
                </a:solidFill>
              </a:rPr>
              <a:t>transfer.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Dissolve the benzoin and the TBHS in ethyl acetate</a:t>
            </a:r>
          </a:p>
          <a:p>
            <a:r>
              <a:rPr lang="en-US" dirty="0" smtClean="0"/>
              <a:t>Mix the bleach and the disodium hydrogen phosphate with water</a:t>
            </a:r>
          </a:p>
          <a:p>
            <a:r>
              <a:rPr lang="en-US" dirty="0" smtClean="0"/>
              <a:t>Combine the two solutions in an Erlenmeyer flask and stir </a:t>
            </a:r>
            <a:r>
              <a:rPr lang="en-US" b="1" i="1" dirty="0" smtClean="0"/>
              <a:t>vigorously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hot plate has to be cold, the flask be sealed and properly clamped!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the student do if he does not have the enough benzoin?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stirred vigorously?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stirr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599" y="4268972"/>
            <a:ext cx="2944037" cy="2208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0293" y="2743200"/>
            <a:ext cx="383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Supplement his/her benzoin with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benzoin from lab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about 90 minutes, separate the two layers </a:t>
            </a:r>
          </a:p>
          <a:p>
            <a:r>
              <a:rPr lang="en-US" dirty="0" smtClean="0"/>
              <a:t>Extract the organic layer with saturated sodium bicarbonate solution</a:t>
            </a:r>
          </a:p>
          <a:p>
            <a:r>
              <a:rPr lang="en-US" dirty="0" smtClean="0"/>
              <a:t>Extract the organic </a:t>
            </a:r>
            <a:r>
              <a:rPr lang="en-US" dirty="0"/>
              <a:t>layer with </a:t>
            </a:r>
            <a:r>
              <a:rPr lang="en-US" dirty="0" smtClean="0"/>
              <a:t>water</a:t>
            </a:r>
          </a:p>
          <a:p>
            <a:endParaRPr lang="en-US" dirty="0" smtClean="0"/>
          </a:p>
          <a:p>
            <a:r>
              <a:rPr lang="en-US" dirty="0" smtClean="0"/>
              <a:t>Dry the organic layer over anhydrous MgSO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Use the rotary evaporator to remove the majority of the solvent to a final volume of </a:t>
            </a:r>
            <a:r>
              <a:rPr lang="en-US" b="1" dirty="0" smtClean="0">
                <a:solidFill>
                  <a:srgbClr val="FF0000"/>
                </a:solidFill>
              </a:rPr>
              <a:t>4-5 mL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the student make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equipment should be used here?</a:t>
            </a:r>
          </a:p>
          <a:p>
            <a:endParaRPr lang="en-US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Purpose?</a:t>
            </a:r>
          </a:p>
          <a:p>
            <a:endParaRPr lang="en-US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drying agent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added?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solvent not removed completely?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914400" cy="2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429000"/>
            <a:ext cx="303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Remove the catalyst from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organic layer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410200"/>
            <a:ext cx="3912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concentrated solution is needed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for the chromatographic step and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ethyl acetate is used as a </a:t>
            </a:r>
            <a:r>
              <a:rPr lang="en-US" sz="2000" b="1" dirty="0">
                <a:solidFill>
                  <a:srgbClr val="FF0000"/>
                </a:solidFill>
              </a:rPr>
              <a:t>solvent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here as well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91" y="3505200"/>
            <a:ext cx="111350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Purification by Column Chromatography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Place a small cotton ball in the tip of the pipette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(smaller than shown in the picture</a:t>
            </a:r>
            <a:r>
              <a:rPr lang="en-US" dirty="0" smtClean="0">
                <a:solidFill>
                  <a:schemeClr val="tx1"/>
                </a:solidFill>
              </a:rPr>
              <a:t>!).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 alumina to the pipette (up to 3-4 cm from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top, hint: scoop the alumina in</a:t>
            </a:r>
            <a:r>
              <a:rPr lang="en-US" dirty="0" smtClean="0">
                <a:solidFill>
                  <a:schemeClr val="tx1"/>
                </a:solidFill>
              </a:rPr>
              <a:t>!).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Clamp </a:t>
            </a:r>
            <a:r>
              <a:rPr lang="en-US" dirty="0" smtClean="0">
                <a:solidFill>
                  <a:schemeClr val="tx1"/>
                </a:solidFill>
              </a:rPr>
              <a:t>a 5.25</a:t>
            </a:r>
            <a:r>
              <a:rPr lang="en-US" dirty="0">
                <a:solidFill>
                  <a:schemeClr val="tx1"/>
                </a:solidFill>
              </a:rPr>
              <a:t>’’ Pasteur pipette </a:t>
            </a:r>
            <a:r>
              <a:rPr lang="en-US" dirty="0" smtClean="0">
                <a:solidFill>
                  <a:schemeClr val="tx1"/>
                </a:solidFill>
              </a:rPr>
              <a:t>straight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securely.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Wet the column with ethyl </a:t>
            </a:r>
            <a:r>
              <a:rPr lang="en-US" dirty="0" smtClean="0">
                <a:solidFill>
                  <a:schemeClr val="tx1"/>
                </a:solidFill>
              </a:rPr>
              <a:t>acetate.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sure that there are no cracks or bubbles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column.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the solvent reaches the top, add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sample solution (all of it in small batches</a:t>
            </a:r>
            <a:r>
              <a:rPr lang="en-US" dirty="0" smtClean="0">
                <a:solidFill>
                  <a:schemeClr val="tx1"/>
                </a:solidFill>
              </a:rPr>
              <a:t>!).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8291513" y="3657600"/>
            <a:ext cx="90487" cy="775381"/>
          </a:xfrm>
          <a:prstGeom prst="rightBrace">
            <a:avLst>
              <a:gd name="adj1" fmla="val 35088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 bwMode="auto">
          <a:xfrm>
            <a:off x="7705725" y="1531088"/>
            <a:ext cx="1133475" cy="193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18354" y="3870269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3-4 cm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648200" cy="457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As soon as the sample was applied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the column, the </a:t>
            </a:r>
            <a:r>
              <a:rPr lang="en-US" sz="2000" dirty="0" smtClean="0">
                <a:solidFill>
                  <a:schemeClr val="tx1"/>
                </a:solidFill>
              </a:rPr>
              <a:t>eluent </a:t>
            </a:r>
            <a:r>
              <a:rPr lang="en-US" sz="2000" dirty="0" smtClean="0">
                <a:solidFill>
                  <a:schemeClr val="tx1"/>
                </a:solidFill>
              </a:rPr>
              <a:t>should be collected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More ethyl acetate is added to elute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yellow product off the column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yellow fractions (if the several fractions were collected) are combined and the solvent is completely removed using the rotary evaporator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554480"/>
            <a:ext cx="3526536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Why is the solution collected so early?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When should the elution be discontinued?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How can we verify that those are the correct fractions?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0823" y="3505200"/>
            <a:ext cx="3664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When the eluent is colorless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because the benzoin also moves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slowly through the column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2843" y="4943600"/>
            <a:ext cx="3479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 this experiment, the color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is used as indicator. Usually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several fractions are collected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that are evaluated using TLC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1306" y="2120378"/>
            <a:ext cx="3053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prevent that the target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compound ends up in the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waste container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</TotalTime>
  <Words>594</Words>
  <Application>Microsoft Office PowerPoint</Application>
  <PresentationFormat>On-screen Show (4:3)</PresentationFormat>
  <Paragraphs>152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Office Theme</vt:lpstr>
      <vt:lpstr>CS ChemDraw Drawing</vt:lpstr>
      <vt:lpstr>Lecture 4a</vt:lpstr>
      <vt:lpstr>Introduction I</vt:lpstr>
      <vt:lpstr>Introduction II</vt:lpstr>
      <vt:lpstr>Phase Transfer Reaction I</vt:lpstr>
      <vt:lpstr>Phase Transfer Reaction II</vt:lpstr>
      <vt:lpstr>Experimental I</vt:lpstr>
      <vt:lpstr>Experimental II</vt:lpstr>
      <vt:lpstr>Experimental III</vt:lpstr>
      <vt:lpstr>Experimental IV</vt:lpstr>
      <vt:lpstr>Experimental V</vt:lpstr>
      <vt:lpstr>Characterization I</vt:lpstr>
      <vt:lpstr>Characterization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4a</dc:title>
  <dc:creator>A. Bacher</dc:creator>
  <cp:lastModifiedBy>Alf Bacher</cp:lastModifiedBy>
  <cp:revision>144</cp:revision>
  <dcterms:created xsi:type="dcterms:W3CDTF">2010-10-07T23:57:41Z</dcterms:created>
  <dcterms:modified xsi:type="dcterms:W3CDTF">2016-04-06T22:44:28Z</dcterms:modified>
</cp:coreProperties>
</file>