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58" r:id="rId4"/>
    <p:sldId id="259" r:id="rId5"/>
    <p:sldId id="260" r:id="rId6"/>
    <p:sldId id="267" r:id="rId7"/>
    <p:sldId id="261" r:id="rId8"/>
    <p:sldId id="266" r:id="rId9"/>
    <p:sldId id="262" r:id="rId10"/>
    <p:sldId id="263" r:id="rId11"/>
    <p:sldId id="264" r:id="rId12"/>
    <p:sldId id="265"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99CCFF"/>
    <a:srgbClr val="66CCFF"/>
    <a:srgbClr val="6699FF"/>
    <a:srgbClr val="CCECFF"/>
    <a:srgbClr val="003300"/>
    <a:srgbClr val="FF330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0142" autoAdjust="0"/>
  </p:normalViewPr>
  <p:slideViewPr>
    <p:cSldViewPr>
      <p:cViewPr>
        <p:scale>
          <a:sx n="100" d="100"/>
          <a:sy n="100" d="100"/>
        </p:scale>
        <p:origin x="-1020" y="3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2F7D96-C4A8-484B-BF7C-E30761132977}" type="datetimeFigureOut">
              <a:rPr lang="en-US" smtClean="0"/>
              <a:t>4/8/2015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2515F0-76B6-497E-BA77-05B0E8FFB453}" type="slidenum">
              <a:rPr lang="en-US" smtClean="0"/>
              <a:t>‹#›</a:t>
            </a:fld>
            <a:endParaRPr lang="en-US"/>
          </a:p>
        </p:txBody>
      </p:sp>
    </p:spTree>
    <p:extLst>
      <p:ext uri="{BB962C8B-B14F-4D97-AF65-F5344CB8AC3E}">
        <p14:creationId xmlns:p14="http://schemas.microsoft.com/office/powerpoint/2010/main" val="394236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2515F0-76B6-497E-BA77-05B0E8FFB453}" type="slidenum">
              <a:rPr lang="en-US" smtClean="0"/>
              <a:t>7</a:t>
            </a:fld>
            <a:endParaRPr lang="en-US"/>
          </a:p>
        </p:txBody>
      </p:sp>
    </p:spTree>
    <p:extLst>
      <p:ext uri="{BB962C8B-B14F-4D97-AF65-F5344CB8AC3E}">
        <p14:creationId xmlns:p14="http://schemas.microsoft.com/office/powerpoint/2010/main" val="2058819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30D2EC-CB03-4426-B96C-555FEFCDD15C}"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564110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0D2EC-CB03-4426-B96C-555FEFCDD15C}"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1005261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0D2EC-CB03-4426-B96C-555FEFCDD15C}"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2778914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0D2EC-CB03-4426-B96C-555FEFCDD15C}"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3208015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30D2EC-CB03-4426-B96C-555FEFCDD15C}"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4259549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30D2EC-CB03-4426-B96C-555FEFCDD15C}"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3385953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30D2EC-CB03-4426-B96C-555FEFCDD15C}"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1880301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30D2EC-CB03-4426-B96C-555FEFCDD15C}"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1346510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0D2EC-CB03-4426-B96C-555FEFCDD15C}"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796154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0D2EC-CB03-4426-B96C-555FEFCDD15C}"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435057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0D2EC-CB03-4426-B96C-555FEFCDD15C}"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1438744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0D2EC-CB03-4426-B96C-555FEFCDD15C}" type="datetimeFigureOut">
              <a:rPr lang="en-US" smtClean="0"/>
              <a:t>4/8/2015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DAD69C-796C-4A3E-8476-DA486B267F69}" type="slidenum">
              <a:rPr lang="en-US" smtClean="0"/>
              <a:t>‹#›</a:t>
            </a:fld>
            <a:endParaRPr lang="en-US"/>
          </a:p>
        </p:txBody>
      </p:sp>
    </p:spTree>
    <p:extLst>
      <p:ext uri="{BB962C8B-B14F-4D97-AF65-F5344CB8AC3E}">
        <p14:creationId xmlns:p14="http://schemas.microsoft.com/office/powerpoint/2010/main" val="14810034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image" Target="../media/image16.wmf"/><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microsoft.com/office/2007/relationships/hdphoto" Target="../media/hdphoto6.wdp"/><Relationship Id="rId5" Type="http://schemas.microsoft.com/office/2007/relationships/hdphoto" Target="../media/hdphoto5.wdp"/><Relationship Id="rId10"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15.wmf"/></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1.jpeg"/><Relationship Id="rId5" Type="http://schemas.openxmlformats.org/officeDocument/2006/relationships/image" Target="../media/image19.wmf"/><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9.jpeg"/><Relationship Id="rId4" Type="http://schemas.microsoft.com/office/2007/relationships/hdphoto" Target="../media/hdphoto2.wdp"/></Relationships>
</file>

<file path=ppt/slides/_rels/slide8.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0.png"/><Relationship Id="rId1" Type="http://schemas.openxmlformats.org/officeDocument/2006/relationships/slideLayout" Target="../slideLayouts/slideLayout2.xml"/><Relationship Id="rId6" Type="http://schemas.microsoft.com/office/2007/relationships/hdphoto" Target="../media/hdphoto4.wdp"/><Relationship Id="rId5" Type="http://schemas.openxmlformats.org/officeDocument/2006/relationships/image" Target="../media/image11.png"/><Relationship Id="rId4" Type="http://schemas.openxmlformats.org/officeDocument/2006/relationships/hyperlink" Target="http://en.wikipedia.org/wiki/File:Thermal_Conductivity_Detector_1.sv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a:solidFill>
                  <a:schemeClr val="tx1"/>
                </a:solidFill>
              </a:rPr>
              <a:t>Lecture </a:t>
            </a:r>
            <a:r>
              <a:rPr lang="en-US" b="1" i="1" dirty="0" smtClean="0">
                <a:solidFill>
                  <a:schemeClr val="tx1"/>
                </a:solidFill>
              </a:rPr>
              <a:t>4a</a:t>
            </a:r>
            <a:endParaRPr lang="en-US" b="1" i="1" dirty="0">
              <a:solidFill>
                <a:schemeClr val="tx1"/>
              </a:solidFill>
            </a:endParaRPr>
          </a:p>
        </p:txBody>
      </p:sp>
      <p:sp>
        <p:nvSpPr>
          <p:cNvPr id="3" name="Subtitle 2"/>
          <p:cNvSpPr>
            <a:spLocks noGrp="1"/>
          </p:cNvSpPr>
          <p:nvPr>
            <p:ph type="subTitle" idx="1"/>
          </p:nvPr>
        </p:nvSpPr>
        <p:spPr/>
        <p:txBody>
          <a:bodyPr/>
          <a:lstStyle/>
          <a:p>
            <a:r>
              <a:rPr lang="en-US" sz="3600" b="1" i="1" spc="0" dirty="0" smtClean="0">
                <a:ln w="31550" cmpd="sng">
                  <a:solidFill>
                    <a:schemeClr val="accent4">
                      <a:lumMod val="50000"/>
                    </a:schemeClr>
                  </a:solidFill>
                  <a:prstDash val="solid"/>
                </a:ln>
                <a:solidFill>
                  <a:srgbClr val="FF0000"/>
                </a:solidFill>
                <a:effectLst>
                  <a:outerShdw blurRad="50800" dist="40000" dir="5400000" algn="tl" rotWithShape="0">
                    <a:srgbClr val="000000">
                      <a:shade val="5000"/>
                      <a:satMod val="120000"/>
                      <a:alpha val="33000"/>
                    </a:srgbClr>
                  </a:outerShdw>
                </a:effectLst>
              </a:rPr>
              <a:t>Gas Chromatography</a:t>
            </a:r>
            <a:endParaRPr lang="en-US" sz="3600" b="1" i="1" spc="0" dirty="0">
              <a:ln w="31550" cmpd="sng">
                <a:solidFill>
                  <a:schemeClr val="accent4">
                    <a:lumMod val="50000"/>
                  </a:schemeClr>
                </a:solidFill>
                <a:prstDash val="solid"/>
              </a:ln>
              <a:solidFill>
                <a:srgbClr val="FF0000"/>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3639478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solidFill>
                  <a:srgbClr val="002060"/>
                </a:solidFill>
              </a:rPr>
              <a:t>Analysis of Gas Chromatogram I</a:t>
            </a:r>
            <a:endParaRPr lang="en-US" dirty="0">
              <a:solidFill>
                <a:srgbClr val="002060"/>
              </a:solidFill>
            </a:endParaRPr>
          </a:p>
        </p:txBody>
      </p:sp>
      <p:sp>
        <p:nvSpPr>
          <p:cNvPr id="4" name="Content Placeholder 3"/>
          <p:cNvSpPr>
            <a:spLocks noGrp="1"/>
          </p:cNvSpPr>
          <p:nvPr>
            <p:ph idx="1"/>
          </p:nvPr>
        </p:nvSpPr>
        <p:spPr/>
        <p:txBody>
          <a:bodyPr>
            <a:normAutofit fontScale="70000" lnSpcReduction="20000"/>
          </a:bodyPr>
          <a:lstStyle/>
          <a:p>
            <a:r>
              <a:rPr lang="en-US" dirty="0" smtClean="0"/>
              <a:t>Complete chromatogram (HP-5, weakly polar, achiral)</a:t>
            </a:r>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r>
              <a:rPr lang="en-US" dirty="0" smtClean="0"/>
              <a:t>The gas chromatogram is dominated by the solvent peak</a:t>
            </a:r>
          </a:p>
          <a:p>
            <a:r>
              <a:rPr lang="en-US" dirty="0" smtClean="0"/>
              <a:t>The peak for (-)-isoborneol and (+)-borneol are not visible in the full chromatogram because of their low concentration (1 mg/mL)</a:t>
            </a:r>
          </a:p>
          <a:p>
            <a:endParaRPr lang="en-US" dirty="0"/>
          </a:p>
        </p:txBody>
      </p:sp>
      <p:pic>
        <p:nvPicPr>
          <p:cNvPr id="7" name="Picture 6"/>
          <p:cNvPicPr/>
          <p:nvPr/>
        </p:nvPicPr>
        <p:blipFill rotWithShape="1">
          <a:blip r:embed="rId2" cstate="print">
            <a:lum bright="-20000" contrast="40000"/>
          </a:blip>
          <a:srcRect t="28212"/>
          <a:stretch/>
        </p:blipFill>
        <p:spPr bwMode="auto">
          <a:xfrm>
            <a:off x="914400" y="2057400"/>
            <a:ext cx="7620000" cy="2743200"/>
          </a:xfrm>
          <a:prstGeom prst="rect">
            <a:avLst/>
          </a:prstGeom>
          <a:noFill/>
          <a:ln w="6350" cmpd="sng">
            <a:solidFill>
              <a:srgbClr val="000000"/>
            </a:solidFill>
            <a:miter lim="800000"/>
            <a:headEnd/>
            <a:tailEnd/>
          </a:ln>
          <a:effectLst/>
        </p:spPr>
      </p:pic>
      <p:sp>
        <p:nvSpPr>
          <p:cNvPr id="6" name="Rectangle 5"/>
          <p:cNvSpPr/>
          <p:nvPr/>
        </p:nvSpPr>
        <p:spPr>
          <a:xfrm>
            <a:off x="6172200" y="4191000"/>
            <a:ext cx="609600" cy="190500"/>
          </a:xfrm>
          <a:prstGeom prst="rect">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667000" y="2247900"/>
            <a:ext cx="182880" cy="209550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0" name="Picture 2" descr="http://www.analyticalcolumns.com/images/capillarycolumns/bp5capcols.jpg"/>
          <p:cNvPicPr>
            <a:picLocks noChangeAspect="1" noChangeArrowheads="1"/>
          </p:cNvPicPr>
          <p:nvPr/>
        </p:nvPicPr>
        <p:blipFill rotWithShape="1">
          <a:blip r:embed="rId3">
            <a:extLst>
              <a:ext uri="{28A0092B-C50C-407E-A947-70E740481C1C}">
                <a14:useLocalDpi xmlns:a14="http://schemas.microsoft.com/office/drawing/2010/main" val="0"/>
              </a:ext>
            </a:extLst>
          </a:blip>
          <a:srcRect t="6722" r="6739" b="13046"/>
          <a:stretch/>
        </p:blipFill>
        <p:spPr bwMode="auto">
          <a:xfrm>
            <a:off x="6324600" y="2158408"/>
            <a:ext cx="2078665" cy="9781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3449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0" end="10"/>
                                            </p:txEl>
                                          </p:spTgt>
                                        </p:tgtEl>
                                        <p:attrNameLst>
                                          <p:attrName>style.visibility</p:attrName>
                                        </p:attrNameLst>
                                      </p:cBhvr>
                                      <p:to>
                                        <p:strVal val="visible"/>
                                      </p:to>
                                    </p:set>
                                    <p:anim calcmode="lin" valueType="num">
                                      <p:cBhvr>
                                        <p:cTn id="7"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0" end="10"/>
                                            </p:txEl>
                                          </p:spTgt>
                                        </p:tgtEl>
                                        <p:attrNameLst>
                                          <p:attrName>ppt_h</p:attrName>
                                        </p:attrNameLst>
                                      </p:cBhvr>
                                      <p:tavLst>
                                        <p:tav tm="0">
                                          <p:val>
                                            <p:fltVal val="0"/>
                                          </p:val>
                                        </p:tav>
                                        <p:tav tm="100000">
                                          <p:val>
                                            <p:strVal val="#ppt_h"/>
                                          </p:val>
                                        </p:tav>
                                      </p:tavLst>
                                    </p:anim>
                                    <p:animEffect transition="in" filter="fade">
                                      <p:cBhvr>
                                        <p:cTn id="9" dur="500"/>
                                        <p:tgtEl>
                                          <p:spTgt spid="4">
                                            <p:txEl>
                                              <p:pRg st="10" end="1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4">
                                            <p:txEl>
                                              <p:pRg st="11" end="11"/>
                                            </p:txEl>
                                          </p:spTgt>
                                        </p:tgtEl>
                                        <p:attrNameLst>
                                          <p:attrName>style.visibility</p:attrName>
                                        </p:attrNameLst>
                                      </p:cBhvr>
                                      <p:to>
                                        <p:strVal val="visible"/>
                                      </p:to>
                                    </p:set>
                                    <p:anim calcmode="lin" valueType="num">
                                      <p:cBhvr>
                                        <p:cTn id="19" dur="5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11" end="11"/>
                                            </p:txEl>
                                          </p:spTgt>
                                        </p:tgtEl>
                                        <p:attrNameLst>
                                          <p:attrName>ppt_h</p:attrName>
                                        </p:attrNameLst>
                                      </p:cBhvr>
                                      <p:tavLst>
                                        <p:tav tm="0">
                                          <p:val>
                                            <p:fltVal val="0"/>
                                          </p:val>
                                        </p:tav>
                                        <p:tav tm="100000">
                                          <p:val>
                                            <p:strVal val="#ppt_h"/>
                                          </p:val>
                                        </p:tav>
                                      </p:tavLst>
                                    </p:anim>
                                    <p:animEffect transition="in" filter="fade">
                                      <p:cBhvr>
                                        <p:cTn id="21" dur="500"/>
                                        <p:tgtEl>
                                          <p:spTgt spid="4">
                                            <p:txEl>
                                              <p:pRg st="11" end="11"/>
                                            </p:txEl>
                                          </p:spTgt>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inVertical)">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p:nvPr/>
        </p:nvPicPr>
        <p:blipFill rotWithShape="1">
          <a:blip r:embed="rId3" cstate="print">
            <a:lum bright="-20000" contrast="40000"/>
          </a:blip>
          <a:srcRect r="8968"/>
          <a:stretch/>
        </p:blipFill>
        <p:spPr bwMode="auto">
          <a:xfrm>
            <a:off x="1066801" y="4278630"/>
            <a:ext cx="3590260" cy="2122170"/>
          </a:xfrm>
          <a:prstGeom prst="rect">
            <a:avLst/>
          </a:prstGeom>
          <a:noFill/>
          <a:ln w="9525">
            <a:noFill/>
            <a:miter lim="800000"/>
            <a:headEnd/>
            <a:tailEnd/>
          </a:ln>
        </p:spPr>
      </p:pic>
      <p:sp>
        <p:nvSpPr>
          <p:cNvPr id="3" name="Title 2"/>
          <p:cNvSpPr>
            <a:spLocks noGrp="1"/>
          </p:cNvSpPr>
          <p:nvPr>
            <p:ph type="title"/>
          </p:nvPr>
        </p:nvSpPr>
        <p:spPr/>
        <p:txBody>
          <a:bodyPr/>
          <a:lstStyle/>
          <a:p>
            <a:pPr algn="ctr"/>
            <a:r>
              <a:rPr lang="en-US" dirty="0">
                <a:solidFill>
                  <a:srgbClr val="002060"/>
                </a:solidFill>
              </a:rPr>
              <a:t>Analysis of Gas Chromatogram II</a:t>
            </a:r>
            <a:endParaRPr lang="en-US" dirty="0"/>
          </a:p>
        </p:txBody>
      </p:sp>
      <p:sp>
        <p:nvSpPr>
          <p:cNvPr id="2" name="Content Placeholder 1"/>
          <p:cNvSpPr>
            <a:spLocks noGrp="1"/>
          </p:cNvSpPr>
          <p:nvPr>
            <p:ph idx="1"/>
          </p:nvPr>
        </p:nvSpPr>
        <p:spPr/>
        <p:txBody>
          <a:bodyPr/>
          <a:lstStyle/>
          <a:p>
            <a:r>
              <a:rPr lang="en-US" dirty="0" smtClean="0"/>
              <a:t>Expansions</a:t>
            </a:r>
          </a:p>
          <a:p>
            <a:endParaRPr lang="en-US" dirty="0" smtClean="0"/>
          </a:p>
        </p:txBody>
      </p:sp>
      <p:pic>
        <p:nvPicPr>
          <p:cNvPr id="3074" name="Picture 2"/>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1028700" y="2133600"/>
            <a:ext cx="29337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ounded Rectangle 3"/>
          <p:cNvSpPr/>
          <p:nvPr/>
        </p:nvSpPr>
        <p:spPr>
          <a:xfrm>
            <a:off x="3352800" y="2133600"/>
            <a:ext cx="381000" cy="1969681"/>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1219200" y="5867400"/>
            <a:ext cx="3124200" cy="182880"/>
          </a:xfrm>
          <a:prstGeom prst="roundRect">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571032316"/>
              </p:ext>
            </p:extLst>
          </p:nvPr>
        </p:nvGraphicFramePr>
        <p:xfrm>
          <a:off x="4754563" y="4673600"/>
          <a:ext cx="3911600" cy="355600"/>
        </p:xfrm>
        <a:graphic>
          <a:graphicData uri="http://schemas.openxmlformats.org/presentationml/2006/ole">
            <mc:AlternateContent xmlns:mc="http://schemas.openxmlformats.org/markup-compatibility/2006">
              <mc:Choice xmlns:v="urn:schemas-microsoft-com:vml" Requires="v">
                <p:oleObj spid="_x0000_s3329" name="Equation" r:id="rId6" imgW="4749480" imgH="431640" progId="Equation.3">
                  <p:embed/>
                </p:oleObj>
              </mc:Choice>
              <mc:Fallback>
                <p:oleObj name="Equation" r:id="rId6" imgW="4749480" imgH="431640" progId="Equation.3">
                  <p:embed/>
                  <p:pic>
                    <p:nvPicPr>
                      <p:cNvPr id="0" name=""/>
                      <p:cNvPicPr/>
                      <p:nvPr/>
                    </p:nvPicPr>
                    <p:blipFill>
                      <a:blip r:embed="rId7"/>
                      <a:stretch>
                        <a:fillRect/>
                      </a:stretch>
                    </p:blipFill>
                    <p:spPr>
                      <a:xfrm>
                        <a:off x="4754563" y="4673600"/>
                        <a:ext cx="3911600" cy="355600"/>
                      </a:xfrm>
                      <a:prstGeom prst="rect">
                        <a:avLst/>
                      </a:prstGeom>
                      <a:solidFill>
                        <a:schemeClr val="tx2">
                          <a:lumMod val="20000"/>
                          <a:lumOff val="80000"/>
                        </a:schemeClr>
                      </a:solid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611915812"/>
              </p:ext>
            </p:extLst>
          </p:nvPr>
        </p:nvGraphicFramePr>
        <p:xfrm>
          <a:off x="4784725" y="5283200"/>
          <a:ext cx="3714750" cy="355600"/>
        </p:xfrm>
        <a:graphic>
          <a:graphicData uri="http://schemas.openxmlformats.org/presentationml/2006/ole">
            <mc:AlternateContent xmlns:mc="http://schemas.openxmlformats.org/markup-compatibility/2006">
              <mc:Choice xmlns:v="urn:schemas-microsoft-com:vml" Requires="v">
                <p:oleObj spid="_x0000_s3330" name="Equation" r:id="rId8" imgW="4508280" imgH="431640" progId="Equation.3">
                  <p:embed/>
                </p:oleObj>
              </mc:Choice>
              <mc:Fallback>
                <p:oleObj name="Equation" r:id="rId8" imgW="4508280" imgH="431640" progId="Equation.3">
                  <p:embed/>
                  <p:pic>
                    <p:nvPicPr>
                      <p:cNvPr id="0" name="Object 5"/>
                      <p:cNvPicPr>
                        <a:picLocks noChangeAspect="1" noChangeArrowheads="1"/>
                      </p:cNvPicPr>
                      <p:nvPr/>
                    </p:nvPicPr>
                    <p:blipFill>
                      <a:blip r:embed="rId9"/>
                      <a:srcRect/>
                      <a:stretch>
                        <a:fillRect/>
                      </a:stretch>
                    </p:blipFill>
                    <p:spPr bwMode="auto">
                      <a:xfrm>
                        <a:off x="4784725" y="5283200"/>
                        <a:ext cx="3714750" cy="355600"/>
                      </a:xfrm>
                      <a:prstGeom prst="rect">
                        <a:avLst/>
                      </a:prstGeom>
                      <a:solidFill>
                        <a:schemeClr val="bg2">
                          <a:lumMod val="90000"/>
                        </a:schemeClr>
                      </a:solidFill>
                      <a:ln>
                        <a:noFill/>
                      </a:ln>
                      <a:extLst/>
                    </p:spPr>
                  </p:pic>
                </p:oleObj>
              </mc:Fallback>
            </mc:AlternateContent>
          </a:graphicData>
        </a:graphic>
      </p:graphicFrame>
      <p:pic>
        <p:nvPicPr>
          <p:cNvPr id="3082" name="Picture 10"/>
          <p:cNvPicPr>
            <a:picLocks noChangeAspect="1" noChangeArrowheads="1"/>
          </p:cNvPicPr>
          <p:nvPr/>
        </p:nvPicPr>
        <p:blipFill>
          <a:blip r:embed="rId10">
            <a:extLst>
              <a:ext uri="{BEBA8EAE-BF5A-486C-A8C5-ECC9F3942E4B}">
                <a14:imgProps xmlns:a14="http://schemas.microsoft.com/office/drawing/2010/main">
                  <a14:imgLayer r:embed="rId11">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4343400" y="2114550"/>
            <a:ext cx="2743200" cy="207645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715000" y="2209800"/>
            <a:ext cx="1260281" cy="276999"/>
          </a:xfrm>
          <a:prstGeom prst="rect">
            <a:avLst/>
          </a:prstGeom>
          <a:solidFill>
            <a:schemeClr val="bg1"/>
          </a:solidFill>
        </p:spPr>
        <p:txBody>
          <a:bodyPr wrap="none" rtlCol="0">
            <a:spAutoFit/>
          </a:bodyPr>
          <a:lstStyle/>
          <a:p>
            <a:r>
              <a:rPr lang="en-US" sz="1200" dirty="0" smtClean="0"/>
              <a:t>Expanded further</a:t>
            </a:r>
            <a:endParaRPr lang="en-US" sz="1200" dirty="0"/>
          </a:p>
        </p:txBody>
      </p:sp>
    </p:spTree>
    <p:extLst>
      <p:ext uri="{BB962C8B-B14F-4D97-AF65-F5344CB8AC3E}">
        <p14:creationId xmlns:p14="http://schemas.microsoft.com/office/powerpoint/2010/main" val="1280388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arn(inVertical)">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082"/>
                                        </p:tgtEl>
                                        <p:attrNameLst>
                                          <p:attrName>style.visibility</p:attrName>
                                        </p:attrNameLst>
                                      </p:cBhvr>
                                      <p:to>
                                        <p:strVal val="visible"/>
                                      </p:to>
                                    </p:set>
                                    <p:animEffect transition="in" filter="barn(inVertical)">
                                      <p:cBhvr>
                                        <p:cTn id="17" dur="500"/>
                                        <p:tgtEl>
                                          <p:spTgt spid="3082"/>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arn(inVertical)">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barn(inVertical)">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barn(inVertical)">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barn(inVertical)">
                                      <p:cBhvr>
                                        <p:cTn id="4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Chiral GC Column</a:t>
            </a:r>
            <a:endParaRPr lang="en-US" dirty="0">
              <a:solidFill>
                <a:srgbClr val="002060"/>
              </a:solidFill>
            </a:endParaRPr>
          </a:p>
        </p:txBody>
      </p:sp>
      <p:sp>
        <p:nvSpPr>
          <p:cNvPr id="2" name="Content Placeholder 1"/>
          <p:cNvSpPr>
            <a:spLocks noGrp="1"/>
          </p:cNvSpPr>
          <p:nvPr>
            <p:ph idx="1"/>
          </p:nvPr>
        </p:nvSpPr>
        <p:spPr/>
        <p:txBody>
          <a:bodyPr>
            <a:normAutofit fontScale="62500" lnSpcReduction="20000"/>
          </a:bodyPr>
          <a:lstStyle/>
          <a:p>
            <a:r>
              <a:rPr lang="en-US" dirty="0" smtClean="0"/>
              <a:t>Modified version of </a:t>
            </a:r>
            <a:r>
              <a:rPr lang="en-US" i="1" dirty="0" smtClean="0">
                <a:latin typeface="Symbol" pitchFamily="18" charset="2"/>
              </a:rPr>
              <a:t>b</a:t>
            </a:r>
            <a:r>
              <a:rPr lang="en-US" dirty="0" smtClean="0"/>
              <a:t>-cyclodextrin (</a:t>
            </a:r>
            <a:r>
              <a:rPr lang="en-US" dirty="0"/>
              <a:t>Column: </a:t>
            </a:r>
            <a:r>
              <a:rPr lang="en-US" dirty="0" err="1"/>
              <a:t>Restek</a:t>
            </a:r>
            <a:r>
              <a:rPr lang="en-US" dirty="0"/>
              <a:t> (</a:t>
            </a:r>
            <a:r>
              <a:rPr lang="en-US" dirty="0" err="1"/>
              <a:t>Rt-bDEXse</a:t>
            </a:r>
            <a:r>
              <a:rPr lang="en-US" dirty="0"/>
              <a:t>), </a:t>
            </a:r>
            <a:br>
              <a:rPr lang="en-US" dirty="0"/>
            </a:br>
            <a:r>
              <a:rPr lang="en-US" dirty="0"/>
              <a:t>30 m x 0.32 mm x 0.25 </a:t>
            </a:r>
            <a:r>
              <a:rPr lang="en-US" dirty="0" smtClean="0"/>
              <a:t>mm, Conditions</a:t>
            </a:r>
            <a:r>
              <a:rPr lang="en-US" dirty="0"/>
              <a:t>: T</a:t>
            </a:r>
            <a:r>
              <a:rPr lang="en-US" baseline="-25000" dirty="0"/>
              <a:t>i</a:t>
            </a:r>
            <a:r>
              <a:rPr lang="en-US" dirty="0"/>
              <a:t>=85 </a:t>
            </a:r>
            <a:r>
              <a:rPr lang="en-US" baseline="30000" dirty="0"/>
              <a:t>o</a:t>
            </a:r>
            <a:r>
              <a:rPr lang="en-US" dirty="0"/>
              <a:t>C, </a:t>
            </a:r>
            <a:r>
              <a:rPr lang="en-US" dirty="0" smtClean="0"/>
              <a:t>isothermal)</a:t>
            </a:r>
            <a:endParaRPr lang="en-US" dirty="0"/>
          </a:p>
          <a:p>
            <a:endParaRPr lang="en-US" dirty="0" smtClean="0"/>
          </a:p>
          <a:p>
            <a:endParaRPr lang="en-US" dirty="0" smtClean="0">
              <a:solidFill>
                <a:schemeClr val="accent4">
                  <a:lumMod val="50000"/>
                </a:schemeClr>
              </a:solidFill>
            </a:endParaRPr>
          </a:p>
          <a:p>
            <a:endParaRPr lang="en-US" dirty="0">
              <a:solidFill>
                <a:schemeClr val="accent4">
                  <a:lumMod val="50000"/>
                </a:schemeClr>
              </a:solidFill>
            </a:endParaRPr>
          </a:p>
          <a:p>
            <a:endParaRPr lang="en-US" dirty="0" smtClean="0">
              <a:solidFill>
                <a:schemeClr val="accent4">
                  <a:lumMod val="50000"/>
                </a:schemeClr>
              </a:solidFill>
            </a:endParaRPr>
          </a:p>
          <a:p>
            <a:endParaRPr lang="en-US" dirty="0">
              <a:solidFill>
                <a:schemeClr val="accent4">
                  <a:lumMod val="50000"/>
                </a:schemeClr>
              </a:solidFill>
            </a:endParaRPr>
          </a:p>
          <a:p>
            <a:endParaRPr lang="en-US" dirty="0" smtClean="0">
              <a:solidFill>
                <a:schemeClr val="accent4">
                  <a:lumMod val="50000"/>
                </a:schemeClr>
              </a:solidFill>
            </a:endParaRPr>
          </a:p>
          <a:p>
            <a:endParaRPr lang="en-US" dirty="0" smtClean="0">
              <a:solidFill>
                <a:srgbClr val="660033"/>
              </a:solidFill>
            </a:endParaRPr>
          </a:p>
          <a:p>
            <a:endParaRPr lang="en-US" dirty="0" smtClean="0">
              <a:solidFill>
                <a:srgbClr val="660033"/>
              </a:solidFill>
            </a:endParaRPr>
          </a:p>
          <a:p>
            <a:r>
              <a:rPr lang="en-US" dirty="0" smtClean="0">
                <a:solidFill>
                  <a:srgbClr val="FF0000"/>
                </a:solidFill>
              </a:rPr>
              <a:t>Peak areas in pairs are identical </a:t>
            </a:r>
            <a:r>
              <a:rPr lang="en-US" dirty="0" smtClean="0">
                <a:solidFill>
                  <a:srgbClr val="FF0000"/>
                </a:solidFill>
                <a:sym typeface="Wingdings"/>
              </a:rPr>
              <a:t> racemic </a:t>
            </a:r>
          </a:p>
          <a:p>
            <a:r>
              <a:rPr lang="en-US" dirty="0" smtClean="0">
                <a:sym typeface="Wingdings"/>
              </a:rPr>
              <a:t>The assignments of the enantiomers were </a:t>
            </a:r>
            <a:r>
              <a:rPr lang="en-US" dirty="0">
                <a:sym typeface="Wingdings"/>
              </a:rPr>
              <a:t>made</a:t>
            </a:r>
            <a:br>
              <a:rPr lang="en-US" dirty="0">
                <a:sym typeface="Wingdings"/>
              </a:rPr>
            </a:br>
            <a:r>
              <a:rPr lang="en-US" dirty="0">
                <a:sym typeface="Wingdings"/>
              </a:rPr>
              <a:t>on </a:t>
            </a:r>
            <a:r>
              <a:rPr lang="en-US" dirty="0" smtClean="0">
                <a:sym typeface="Wingdings"/>
              </a:rPr>
              <a:t>the reduction product of D-(+)-camphor </a:t>
            </a:r>
            <a:r>
              <a:rPr lang="en-US" dirty="0">
                <a:sym typeface="Wingdings"/>
              </a:rPr>
              <a:t>that </a:t>
            </a:r>
            <a:br>
              <a:rPr lang="en-US" dirty="0">
                <a:sym typeface="Wingdings"/>
              </a:rPr>
            </a:br>
            <a:r>
              <a:rPr lang="en-US" dirty="0">
                <a:sym typeface="Wingdings"/>
              </a:rPr>
              <a:t>yields </a:t>
            </a:r>
            <a:r>
              <a:rPr lang="en-US" dirty="0" smtClean="0">
                <a:sym typeface="Wingdings"/>
              </a:rPr>
              <a:t>a mixture of (-)-isoborneol and </a:t>
            </a:r>
            <a:r>
              <a:rPr lang="en-US" dirty="0">
                <a:sym typeface="Wingdings"/>
              </a:rPr>
              <a:t>(+)-</a:t>
            </a:r>
            <a:r>
              <a:rPr lang="en-US" dirty="0" smtClean="0">
                <a:sym typeface="Wingdings"/>
              </a:rPr>
              <a:t>borneol</a:t>
            </a:r>
            <a:br>
              <a:rPr lang="en-US" dirty="0" smtClean="0">
                <a:sym typeface="Wingdings"/>
              </a:rPr>
            </a:br>
            <a:endParaRPr lang="en-US" dirty="0"/>
          </a:p>
        </p:txBody>
      </p:sp>
      <p:pic>
        <p:nvPicPr>
          <p:cNvPr id="9" name="Picture 8" descr="C:\Users\bacher\Desktop\Classes\Chem 30BL\Reference spectra\Isoborneol_borneol.bmp"/>
          <p:cNvPicPr/>
          <p:nvPr/>
        </p:nvPicPr>
        <p:blipFill rotWithShape="1">
          <a:blip r:embed="rId3" cstate="print">
            <a:extLst>
              <a:ext uri="{28A0092B-C50C-407E-A947-70E740481C1C}">
                <a14:useLocalDpi xmlns:a14="http://schemas.microsoft.com/office/drawing/2010/main" val="0"/>
              </a:ext>
            </a:extLst>
          </a:blip>
          <a:srcRect r="6593" b="40298"/>
          <a:stretch/>
        </p:blipFill>
        <p:spPr bwMode="auto">
          <a:xfrm>
            <a:off x="3800430" y="2362200"/>
            <a:ext cx="4657770" cy="1958162"/>
          </a:xfrm>
          <a:prstGeom prst="rect">
            <a:avLst/>
          </a:prstGeom>
          <a:noFill/>
          <a:ln>
            <a:noFill/>
          </a:ln>
          <a:extLst>
            <a:ext uri="{53640926-AAD7-44D8-BBD7-CCE9431645EC}">
              <a14:shadowObscured xmlns:a14="http://schemas.microsoft.com/office/drawing/2010/main"/>
            </a:ext>
          </a:extLst>
        </p:spPr>
      </p:pic>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3482243363"/>
              </p:ext>
            </p:extLst>
          </p:nvPr>
        </p:nvGraphicFramePr>
        <p:xfrm>
          <a:off x="1143000" y="2227201"/>
          <a:ext cx="2180074" cy="2093161"/>
        </p:xfrm>
        <a:graphic>
          <a:graphicData uri="http://schemas.openxmlformats.org/presentationml/2006/ole">
            <mc:AlternateContent xmlns:mc="http://schemas.openxmlformats.org/markup-compatibility/2006">
              <mc:Choice xmlns:v="urn:schemas-microsoft-com:vml" Requires="v">
                <p:oleObj spid="_x0000_s4223" name="CS ChemDraw Drawing" r:id="rId4" imgW="2725093" imgH="2616451" progId="ChemDraw.Document.6.0">
                  <p:embed/>
                </p:oleObj>
              </mc:Choice>
              <mc:Fallback>
                <p:oleObj name="CS ChemDraw Drawing" r:id="rId4" imgW="2725093" imgH="2616451" progId="ChemDraw.Document.6.0">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2227201"/>
                        <a:ext cx="2180074" cy="209316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pic>
                </p:oleObj>
              </mc:Fallback>
            </mc:AlternateContent>
          </a:graphicData>
        </a:graphic>
      </p:graphicFrame>
      <p:sp>
        <p:nvSpPr>
          <p:cNvPr id="7" name="Rounded Rectangle 6"/>
          <p:cNvSpPr/>
          <p:nvPr/>
        </p:nvSpPr>
        <p:spPr>
          <a:xfrm>
            <a:off x="4307186" y="2994838"/>
            <a:ext cx="1644769" cy="1348562"/>
          </a:xfrm>
          <a:prstGeom prst="roundRect">
            <a:avLst/>
          </a:prstGeom>
          <a:noFill/>
          <a:ln w="190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a:spLocks noChangeAspect="1"/>
          </p:cNvSpPr>
          <p:nvPr/>
        </p:nvSpPr>
        <p:spPr>
          <a:xfrm>
            <a:off x="6781800" y="3621089"/>
            <a:ext cx="1524000" cy="722311"/>
          </a:xfrm>
          <a:prstGeom prst="roundRect">
            <a:avLst/>
          </a:prstGeom>
          <a:noFill/>
          <a:ln w="19050">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495800" y="2602468"/>
            <a:ext cx="1236236" cy="369332"/>
          </a:xfrm>
          <a:prstGeom prst="rect">
            <a:avLst/>
          </a:prstGeom>
          <a:noFill/>
        </p:spPr>
        <p:txBody>
          <a:bodyPr wrap="none" rtlCol="0">
            <a:spAutoFit/>
          </a:bodyPr>
          <a:lstStyle/>
          <a:p>
            <a:r>
              <a:rPr lang="en-US" b="1" dirty="0" smtClean="0">
                <a:solidFill>
                  <a:srgbClr val="660033"/>
                </a:solidFill>
              </a:rPr>
              <a:t>Isoborneol</a:t>
            </a:r>
            <a:endParaRPr lang="en-US" b="1" dirty="0">
              <a:solidFill>
                <a:srgbClr val="660033"/>
              </a:solidFill>
            </a:endParaRPr>
          </a:p>
        </p:txBody>
      </p:sp>
      <p:sp>
        <p:nvSpPr>
          <p:cNvPr id="11" name="TextBox 10"/>
          <p:cNvSpPr txBox="1"/>
          <p:nvPr/>
        </p:nvSpPr>
        <p:spPr>
          <a:xfrm>
            <a:off x="4267200" y="4081046"/>
            <a:ext cx="1673856" cy="338554"/>
          </a:xfrm>
          <a:prstGeom prst="rect">
            <a:avLst/>
          </a:prstGeom>
          <a:noFill/>
        </p:spPr>
        <p:txBody>
          <a:bodyPr wrap="none" rtlCol="0">
            <a:spAutoFit/>
          </a:bodyPr>
          <a:lstStyle/>
          <a:p>
            <a:r>
              <a:rPr lang="en-US" sz="800" b="1" dirty="0"/>
              <a:t>(+)-isoborneol           (-)-isoborneol</a:t>
            </a:r>
            <a:endParaRPr lang="en-US" sz="800" dirty="0"/>
          </a:p>
          <a:p>
            <a:endParaRPr lang="en-US" sz="800" dirty="0"/>
          </a:p>
        </p:txBody>
      </p:sp>
      <p:sp>
        <p:nvSpPr>
          <p:cNvPr id="12" name="TextBox 11"/>
          <p:cNvSpPr txBox="1"/>
          <p:nvPr/>
        </p:nvSpPr>
        <p:spPr>
          <a:xfrm>
            <a:off x="6781800" y="4081046"/>
            <a:ext cx="1510350" cy="338554"/>
          </a:xfrm>
          <a:prstGeom prst="rect">
            <a:avLst/>
          </a:prstGeom>
          <a:noFill/>
        </p:spPr>
        <p:txBody>
          <a:bodyPr wrap="none" rtlCol="0">
            <a:spAutoFit/>
          </a:bodyPr>
          <a:lstStyle/>
          <a:p>
            <a:r>
              <a:rPr lang="en-US" sz="800" b="1" dirty="0"/>
              <a:t>(-)-borneol              (+)-borneol</a:t>
            </a:r>
            <a:endParaRPr lang="en-US" sz="800" dirty="0"/>
          </a:p>
          <a:p>
            <a:endParaRPr lang="en-US" sz="800" dirty="0"/>
          </a:p>
        </p:txBody>
      </p:sp>
      <p:sp>
        <p:nvSpPr>
          <p:cNvPr id="13" name="TextBox 12"/>
          <p:cNvSpPr txBox="1"/>
          <p:nvPr/>
        </p:nvSpPr>
        <p:spPr>
          <a:xfrm>
            <a:off x="7110269" y="3288268"/>
            <a:ext cx="966931" cy="369332"/>
          </a:xfrm>
          <a:prstGeom prst="rect">
            <a:avLst/>
          </a:prstGeom>
          <a:noFill/>
        </p:spPr>
        <p:txBody>
          <a:bodyPr wrap="none" rtlCol="0">
            <a:spAutoFit/>
          </a:bodyPr>
          <a:lstStyle/>
          <a:p>
            <a:r>
              <a:rPr lang="en-US" b="1" dirty="0" smtClean="0">
                <a:solidFill>
                  <a:srgbClr val="003300"/>
                </a:solidFill>
              </a:rPr>
              <a:t>Borneol</a:t>
            </a:r>
            <a:endParaRPr lang="en-US" b="1" dirty="0">
              <a:solidFill>
                <a:srgbClr val="003300"/>
              </a:solidFill>
            </a:endParaRPr>
          </a:p>
        </p:txBody>
      </p:sp>
      <p:pic>
        <p:nvPicPr>
          <p:cNvPr id="1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19800" y="4483100"/>
            <a:ext cx="28194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p:cNvSpPr txBox="1"/>
          <p:nvPr/>
        </p:nvSpPr>
        <p:spPr>
          <a:xfrm>
            <a:off x="6152876" y="2464713"/>
            <a:ext cx="2457724" cy="430887"/>
          </a:xfrm>
          <a:prstGeom prst="rect">
            <a:avLst/>
          </a:prstGeom>
          <a:noFill/>
        </p:spPr>
        <p:txBody>
          <a:bodyPr wrap="none" rtlCol="0">
            <a:spAutoFit/>
          </a:bodyPr>
          <a:lstStyle/>
          <a:p>
            <a:r>
              <a:rPr lang="en-US" sz="1100" dirty="0" err="1" smtClean="0"/>
              <a:t>Rt-bDEXse</a:t>
            </a:r>
            <a:r>
              <a:rPr lang="en-US" sz="1100" dirty="0" smtClean="0"/>
              <a:t>, 30 mx0.32 mmx0.25 </a:t>
            </a:r>
            <a:r>
              <a:rPr lang="en-US" sz="1100" dirty="0"/>
              <a:t>mm, </a:t>
            </a:r>
            <a:endParaRPr lang="en-US" sz="1100" dirty="0" smtClean="0"/>
          </a:p>
          <a:p>
            <a:r>
              <a:rPr lang="en-US" sz="1100" dirty="0" err="1" smtClean="0"/>
              <a:t>T</a:t>
            </a:r>
            <a:r>
              <a:rPr lang="en-US" sz="1100" baseline="-25000" dirty="0" err="1" smtClean="0"/>
              <a:t>i</a:t>
            </a:r>
            <a:r>
              <a:rPr lang="en-US" sz="1100" dirty="0" smtClean="0"/>
              <a:t>=85 </a:t>
            </a:r>
            <a:r>
              <a:rPr lang="en-US" sz="1100" baseline="30000" dirty="0"/>
              <a:t>o</a:t>
            </a:r>
            <a:r>
              <a:rPr lang="en-US" sz="1100" dirty="0"/>
              <a:t>C, </a:t>
            </a:r>
            <a:r>
              <a:rPr lang="en-US" sz="1100" dirty="0" smtClean="0"/>
              <a:t>isothermal</a:t>
            </a:r>
            <a:endParaRPr lang="en-US" sz="1100" dirty="0"/>
          </a:p>
        </p:txBody>
      </p:sp>
    </p:spTree>
    <p:extLst>
      <p:ext uri="{BB962C8B-B14F-4D97-AF65-F5344CB8AC3E}">
        <p14:creationId xmlns:p14="http://schemas.microsoft.com/office/powerpoint/2010/main" val="2640699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par>
                                <p:cTn id="13" presetID="53" presetClass="entr" presetSubtype="16"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ppt_w</p:attrName>
                                        </p:attrNameLst>
                                      </p:cBhvr>
                                      <p:tavLst>
                                        <p:tav tm="0">
                                          <p:val>
                                            <p:fltVal val="0"/>
                                          </p:val>
                                        </p:tav>
                                        <p:tav tm="100000">
                                          <p:val>
                                            <p:strVal val="#ppt_w"/>
                                          </p:val>
                                        </p:tav>
                                      </p:tavLst>
                                    </p:anim>
                                    <p:anim calcmode="lin" valueType="num">
                                      <p:cBhvr>
                                        <p:cTn id="16" dur="500" fill="hold"/>
                                        <p:tgtEl>
                                          <p:spTgt spid="14"/>
                                        </p:tgtEl>
                                        <p:attrNameLst>
                                          <p:attrName>ppt_h</p:attrName>
                                        </p:attrNameLst>
                                      </p:cBhvr>
                                      <p:tavLst>
                                        <p:tav tm="0">
                                          <p:val>
                                            <p:fltVal val="0"/>
                                          </p:val>
                                        </p:tav>
                                        <p:tav tm="100000">
                                          <p:val>
                                            <p:strVal val="#ppt_h"/>
                                          </p:val>
                                        </p:tav>
                                      </p:tavLst>
                                    </p:anim>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p:cTn id="30" dur="500" fill="hold"/>
                                        <p:tgtEl>
                                          <p:spTgt spid="10"/>
                                        </p:tgtEl>
                                        <p:attrNameLst>
                                          <p:attrName>ppt_w</p:attrName>
                                        </p:attrNameLst>
                                      </p:cBhvr>
                                      <p:tavLst>
                                        <p:tav tm="0">
                                          <p:val>
                                            <p:fltVal val="0"/>
                                          </p:val>
                                        </p:tav>
                                        <p:tav tm="100000">
                                          <p:val>
                                            <p:strVal val="#ppt_w"/>
                                          </p:val>
                                        </p:tav>
                                      </p:tavLst>
                                    </p:anim>
                                    <p:anim calcmode="lin" valueType="num">
                                      <p:cBhvr>
                                        <p:cTn id="31" dur="500" fill="hold"/>
                                        <p:tgtEl>
                                          <p:spTgt spid="10"/>
                                        </p:tgtEl>
                                        <p:attrNameLst>
                                          <p:attrName>ppt_h</p:attrName>
                                        </p:attrNameLst>
                                      </p:cBhvr>
                                      <p:tavLst>
                                        <p:tav tm="0">
                                          <p:val>
                                            <p:fltVal val="0"/>
                                          </p:val>
                                        </p:tav>
                                        <p:tav tm="100000">
                                          <p:val>
                                            <p:strVal val="#ppt_h"/>
                                          </p:val>
                                        </p:tav>
                                      </p:tavLst>
                                    </p:anim>
                                    <p:animEffect transition="in" filter="fade">
                                      <p:cBhvr>
                                        <p:cTn id="32" dur="500"/>
                                        <p:tgtEl>
                                          <p:spTgt spid="10"/>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fltVal val="0"/>
                                          </p:val>
                                        </p:tav>
                                        <p:tav tm="100000">
                                          <p:val>
                                            <p:strVal val="#ppt_h"/>
                                          </p:val>
                                        </p:tav>
                                      </p:tavLst>
                                    </p:anim>
                                    <p:animEffect transition="in" filter="fade">
                                      <p:cBhvr>
                                        <p:cTn id="37" dur="500"/>
                                        <p:tgtEl>
                                          <p:spTgt spid="11"/>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p:cTn id="40" dur="500" fill="hold"/>
                                        <p:tgtEl>
                                          <p:spTgt spid="12"/>
                                        </p:tgtEl>
                                        <p:attrNameLst>
                                          <p:attrName>ppt_w</p:attrName>
                                        </p:attrNameLst>
                                      </p:cBhvr>
                                      <p:tavLst>
                                        <p:tav tm="0">
                                          <p:val>
                                            <p:fltVal val="0"/>
                                          </p:val>
                                        </p:tav>
                                        <p:tav tm="100000">
                                          <p:val>
                                            <p:strVal val="#ppt_w"/>
                                          </p:val>
                                        </p:tav>
                                      </p:tavLst>
                                    </p:anim>
                                    <p:anim calcmode="lin" valueType="num">
                                      <p:cBhvr>
                                        <p:cTn id="41" dur="500" fill="hold"/>
                                        <p:tgtEl>
                                          <p:spTgt spid="12"/>
                                        </p:tgtEl>
                                        <p:attrNameLst>
                                          <p:attrName>ppt_h</p:attrName>
                                        </p:attrNameLst>
                                      </p:cBhvr>
                                      <p:tavLst>
                                        <p:tav tm="0">
                                          <p:val>
                                            <p:fltVal val="0"/>
                                          </p:val>
                                        </p:tav>
                                        <p:tav tm="100000">
                                          <p:val>
                                            <p:strVal val="#ppt_h"/>
                                          </p:val>
                                        </p:tav>
                                      </p:tavLst>
                                    </p:anim>
                                    <p:animEffect transition="in" filter="fade">
                                      <p:cBhvr>
                                        <p:cTn id="42" dur="500"/>
                                        <p:tgtEl>
                                          <p:spTgt spid="12"/>
                                        </p:tgtEl>
                                      </p:cBhvr>
                                    </p:animEffect>
                                  </p:childTnLst>
                                </p:cTn>
                              </p:par>
                              <p:par>
                                <p:cTn id="43" presetID="16" presetClass="entr" presetSubtype="21" fill="hold" grpId="0" nodeType="with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barn(inVertical)">
                                      <p:cBhvr>
                                        <p:cTn id="45" dur="500"/>
                                        <p:tgtEl>
                                          <p:spTgt spid="8"/>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5"/>
                                        </p:tgtEl>
                                        <p:attrNameLst>
                                          <p:attrName>style.visibility</p:attrName>
                                        </p:attrNameLst>
                                      </p:cBhvr>
                                      <p:to>
                                        <p:strVal val="visible"/>
                                      </p:to>
                                    </p:set>
                                    <p:anim calcmode="lin" valueType="num">
                                      <p:cBhvr>
                                        <p:cTn id="48" dur="500" fill="hold"/>
                                        <p:tgtEl>
                                          <p:spTgt spid="15"/>
                                        </p:tgtEl>
                                        <p:attrNameLst>
                                          <p:attrName>ppt_w</p:attrName>
                                        </p:attrNameLst>
                                      </p:cBhvr>
                                      <p:tavLst>
                                        <p:tav tm="0">
                                          <p:val>
                                            <p:fltVal val="0"/>
                                          </p:val>
                                        </p:tav>
                                        <p:tav tm="100000">
                                          <p:val>
                                            <p:strVal val="#ppt_w"/>
                                          </p:val>
                                        </p:tav>
                                      </p:tavLst>
                                    </p:anim>
                                    <p:anim calcmode="lin" valueType="num">
                                      <p:cBhvr>
                                        <p:cTn id="49" dur="500" fill="hold"/>
                                        <p:tgtEl>
                                          <p:spTgt spid="15"/>
                                        </p:tgtEl>
                                        <p:attrNameLst>
                                          <p:attrName>ppt_h</p:attrName>
                                        </p:attrNameLst>
                                      </p:cBhvr>
                                      <p:tavLst>
                                        <p:tav tm="0">
                                          <p:val>
                                            <p:fltVal val="0"/>
                                          </p:val>
                                        </p:tav>
                                        <p:tav tm="100000">
                                          <p:val>
                                            <p:strVal val="#ppt_h"/>
                                          </p:val>
                                        </p:tav>
                                      </p:tavLst>
                                    </p:anim>
                                    <p:animEffect transition="in" filter="fade">
                                      <p:cBhvr>
                                        <p:cTn id="50" dur="500"/>
                                        <p:tgtEl>
                                          <p:spTgt spid="15"/>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p:cTn id="53" dur="500" fill="hold"/>
                                        <p:tgtEl>
                                          <p:spTgt spid="13"/>
                                        </p:tgtEl>
                                        <p:attrNameLst>
                                          <p:attrName>ppt_w</p:attrName>
                                        </p:attrNameLst>
                                      </p:cBhvr>
                                      <p:tavLst>
                                        <p:tav tm="0">
                                          <p:val>
                                            <p:fltVal val="0"/>
                                          </p:val>
                                        </p:tav>
                                        <p:tav tm="100000">
                                          <p:val>
                                            <p:strVal val="#ppt_w"/>
                                          </p:val>
                                        </p:tav>
                                      </p:tavLst>
                                    </p:anim>
                                    <p:anim calcmode="lin" valueType="num">
                                      <p:cBhvr>
                                        <p:cTn id="54" dur="500" fill="hold"/>
                                        <p:tgtEl>
                                          <p:spTgt spid="13"/>
                                        </p:tgtEl>
                                        <p:attrNameLst>
                                          <p:attrName>ppt_h</p:attrName>
                                        </p:attrNameLst>
                                      </p:cBhvr>
                                      <p:tavLst>
                                        <p:tav tm="0">
                                          <p:val>
                                            <p:fltVal val="0"/>
                                          </p:val>
                                        </p:tav>
                                        <p:tav tm="100000">
                                          <p:val>
                                            <p:strVal val="#ppt_h"/>
                                          </p:val>
                                        </p:tav>
                                      </p:tavLst>
                                    </p:anim>
                                    <p:animEffect transition="in" filter="fade">
                                      <p:cBhvr>
                                        <p:cTn id="55" dur="500"/>
                                        <p:tgtEl>
                                          <p:spTgt spid="13"/>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nodeType="clickEffect">
                                  <p:stCondLst>
                                    <p:cond delay="0"/>
                                  </p:stCondLst>
                                  <p:childTnLst>
                                    <p:set>
                                      <p:cBhvr>
                                        <p:cTn id="59" dur="1" fill="hold">
                                          <p:stCondLst>
                                            <p:cond delay="0"/>
                                          </p:stCondLst>
                                        </p:cTn>
                                        <p:tgtEl>
                                          <p:spTgt spid="2">
                                            <p:txEl>
                                              <p:pRg st="9" end="9"/>
                                            </p:txEl>
                                          </p:spTgt>
                                        </p:tgtEl>
                                        <p:attrNameLst>
                                          <p:attrName>style.visibility</p:attrName>
                                        </p:attrNameLst>
                                      </p:cBhvr>
                                      <p:to>
                                        <p:strVal val="visible"/>
                                      </p:to>
                                    </p:set>
                                    <p:animEffect transition="in" filter="barn(inVertical)">
                                      <p:cBhvr>
                                        <p:cTn id="60" dur="500"/>
                                        <p:tgtEl>
                                          <p:spTgt spid="2">
                                            <p:txEl>
                                              <p:pRg st="9" end="9"/>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6" presetClass="entr" presetSubtype="21" fill="hold" nodeType="clickEffect">
                                  <p:stCondLst>
                                    <p:cond delay="0"/>
                                  </p:stCondLst>
                                  <p:childTnLst>
                                    <p:set>
                                      <p:cBhvr>
                                        <p:cTn id="64" dur="1" fill="hold">
                                          <p:stCondLst>
                                            <p:cond delay="0"/>
                                          </p:stCondLst>
                                        </p:cTn>
                                        <p:tgtEl>
                                          <p:spTgt spid="2">
                                            <p:txEl>
                                              <p:pRg st="10" end="10"/>
                                            </p:txEl>
                                          </p:spTgt>
                                        </p:tgtEl>
                                        <p:attrNameLst>
                                          <p:attrName>style.visibility</p:attrName>
                                        </p:attrNameLst>
                                      </p:cBhvr>
                                      <p:to>
                                        <p:strVal val="visible"/>
                                      </p:to>
                                    </p:set>
                                    <p:animEffect transition="in" filter="barn(inVertical)">
                                      <p:cBhvr>
                                        <p:cTn id="65"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p:bldP spid="11" grpId="0"/>
      <p:bldP spid="12" grpId="0"/>
      <p:bldP spid="13"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Elution Sequence</a:t>
            </a:r>
            <a:endParaRPr lang="en-US" dirty="0">
              <a:solidFill>
                <a:srgbClr val="002060"/>
              </a:solidFill>
            </a:endParaRPr>
          </a:p>
        </p:txBody>
      </p:sp>
      <p:sp>
        <p:nvSpPr>
          <p:cNvPr id="2" name="Content Placeholder 1"/>
          <p:cNvSpPr>
            <a:spLocks noGrp="1"/>
          </p:cNvSpPr>
          <p:nvPr>
            <p:ph idx="1"/>
          </p:nvPr>
        </p:nvSpPr>
        <p:spPr/>
        <p:txBody>
          <a:bodyPr>
            <a:normAutofit fontScale="77500" lnSpcReduction="20000"/>
          </a:bodyPr>
          <a:lstStyle/>
          <a:p>
            <a:pPr marL="457200" lvl="1" indent="0">
              <a:buNone/>
            </a:pPr>
            <a:endParaRPr lang="en-US" dirty="0" smtClean="0"/>
          </a:p>
          <a:p>
            <a:pPr marL="0" indent="0">
              <a:buNone/>
            </a:pPr>
            <a:r>
              <a:rPr lang="en-US" dirty="0" smtClean="0"/>
              <a:t> </a:t>
            </a:r>
          </a:p>
          <a:p>
            <a:endParaRPr lang="en-US" dirty="0" smtClean="0"/>
          </a:p>
          <a:p>
            <a:endParaRPr lang="en-US" dirty="0"/>
          </a:p>
          <a:p>
            <a:endParaRPr lang="en-US" dirty="0" smtClean="0"/>
          </a:p>
          <a:p>
            <a:endParaRPr lang="en-US" dirty="0" smtClean="0"/>
          </a:p>
          <a:p>
            <a:r>
              <a:rPr lang="en-US" dirty="0" smtClean="0"/>
              <a:t>Camphor displays the highest vapor pressure of the three compounds at T=158 </a:t>
            </a:r>
            <a:r>
              <a:rPr lang="en-US" baseline="30000" dirty="0" smtClean="0"/>
              <a:t>o</a:t>
            </a:r>
            <a:r>
              <a:rPr lang="en-US" dirty="0" smtClean="0"/>
              <a:t>C, a temperature that is close to the average temperature of the GC run (140 to 180 </a:t>
            </a:r>
            <a:r>
              <a:rPr lang="en-US" baseline="30000" dirty="0" smtClean="0"/>
              <a:t>o</a:t>
            </a:r>
            <a:r>
              <a:rPr lang="en-US" dirty="0" smtClean="0"/>
              <a:t>C).</a:t>
            </a:r>
          </a:p>
          <a:p>
            <a:r>
              <a:rPr lang="en-US" dirty="0" smtClean="0"/>
              <a:t>Based on the vapor pressures, one can  predict an elution sequence at temperatures above </a:t>
            </a:r>
            <a:r>
              <a:rPr lang="en-US" dirty="0"/>
              <a:t>T=158 </a:t>
            </a:r>
            <a:r>
              <a:rPr lang="en-US" baseline="30000" dirty="0" smtClean="0"/>
              <a:t>o</a:t>
            </a:r>
            <a:r>
              <a:rPr lang="en-US" dirty="0" smtClean="0"/>
              <a:t>C: camphor, isoborneol and borneol</a:t>
            </a: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90309333"/>
              </p:ext>
            </p:extLst>
          </p:nvPr>
        </p:nvGraphicFramePr>
        <p:xfrm>
          <a:off x="1752600" y="2057400"/>
          <a:ext cx="5486400" cy="1483360"/>
        </p:xfrm>
        <a:graphic>
          <a:graphicData uri="http://schemas.openxmlformats.org/drawingml/2006/table">
            <a:tbl>
              <a:tblPr firstRow="1" bandRow="1">
                <a:tableStyleId>{7DF18680-E054-41AD-8BC1-D1AEF772440D}</a:tableStyleId>
              </a:tblPr>
              <a:tblGrid>
                <a:gridCol w="1828800"/>
                <a:gridCol w="1828800"/>
                <a:gridCol w="1828800"/>
              </a:tblGrid>
              <a:tr h="370840">
                <a:tc>
                  <a:txBody>
                    <a:bodyPr/>
                    <a:lstStyle/>
                    <a:p>
                      <a:r>
                        <a:rPr lang="en-US" dirty="0" smtClean="0">
                          <a:solidFill>
                            <a:schemeClr val="tx1"/>
                          </a:solidFill>
                        </a:rPr>
                        <a:t>Compound</a:t>
                      </a:r>
                      <a:endParaRPr lang="en-US" dirty="0">
                        <a:solidFill>
                          <a:schemeClr val="tx1"/>
                        </a:solidFill>
                      </a:endParaRPr>
                    </a:p>
                  </a:txBody>
                  <a:tcPr/>
                </a:tc>
                <a:tc>
                  <a:txBody>
                    <a:bodyPr/>
                    <a:lstStyle/>
                    <a:p>
                      <a:r>
                        <a:rPr lang="en-US" dirty="0" smtClean="0">
                          <a:solidFill>
                            <a:schemeClr val="tx1"/>
                          </a:solidFill>
                        </a:rPr>
                        <a:t>p(351 K, </a:t>
                      </a:r>
                      <a:r>
                        <a:rPr lang="en-US" baseline="0" dirty="0" smtClean="0">
                          <a:solidFill>
                            <a:schemeClr val="tx1"/>
                          </a:solidFill>
                        </a:rPr>
                        <a:t>78 </a:t>
                      </a:r>
                      <a:r>
                        <a:rPr lang="en-US" baseline="30000" dirty="0" smtClean="0">
                          <a:solidFill>
                            <a:schemeClr val="tx1"/>
                          </a:solidFill>
                        </a:rPr>
                        <a:t>o</a:t>
                      </a:r>
                      <a:r>
                        <a:rPr lang="en-US" baseline="0" dirty="0" smtClean="0">
                          <a:solidFill>
                            <a:schemeClr val="tx1"/>
                          </a:solidFill>
                        </a:rPr>
                        <a:t>C)</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p(431 K, </a:t>
                      </a:r>
                      <a:r>
                        <a:rPr lang="en-US" baseline="0" dirty="0" smtClean="0">
                          <a:solidFill>
                            <a:schemeClr val="tx1"/>
                          </a:solidFill>
                        </a:rPr>
                        <a:t>158 </a:t>
                      </a:r>
                      <a:r>
                        <a:rPr lang="en-US" baseline="30000" dirty="0" smtClean="0">
                          <a:solidFill>
                            <a:schemeClr val="tx1"/>
                          </a:solidFill>
                        </a:rPr>
                        <a:t>o</a:t>
                      </a:r>
                      <a:r>
                        <a:rPr lang="en-US" baseline="0" dirty="0" smtClean="0">
                          <a:solidFill>
                            <a:schemeClr val="tx1"/>
                          </a:solidFill>
                        </a:rPr>
                        <a:t>C)</a:t>
                      </a:r>
                      <a:endParaRPr lang="en-US" dirty="0">
                        <a:solidFill>
                          <a:schemeClr val="tx1"/>
                        </a:solidFill>
                      </a:endParaRPr>
                    </a:p>
                  </a:txBody>
                  <a:tcPr/>
                </a:tc>
              </a:tr>
              <a:tr h="370840">
                <a:tc>
                  <a:txBody>
                    <a:bodyPr/>
                    <a:lstStyle/>
                    <a:p>
                      <a:r>
                        <a:rPr kumimoji="0" lang="en-US" sz="1800" kern="1200" dirty="0" smtClean="0">
                          <a:effectLst/>
                        </a:rPr>
                        <a:t>camphor</a:t>
                      </a:r>
                      <a:endParaRPr lang="en-US" dirty="0"/>
                    </a:p>
                  </a:txBody>
                  <a:tcPr/>
                </a:tc>
                <a:tc>
                  <a:txBody>
                    <a:bodyPr/>
                    <a:lstStyle/>
                    <a:p>
                      <a:pPr algn="ctr"/>
                      <a:r>
                        <a:rPr kumimoji="0" lang="en-US" sz="1800" kern="1200" dirty="0" smtClean="0">
                          <a:effectLst/>
                        </a:rPr>
                        <a:t>1.07 mmHg </a:t>
                      </a:r>
                      <a:endParaRPr lang="en-US" dirty="0"/>
                    </a:p>
                  </a:txBody>
                  <a:tcPr/>
                </a:tc>
                <a:tc>
                  <a:txBody>
                    <a:bodyPr/>
                    <a:lstStyle/>
                    <a:p>
                      <a:pPr algn="ctr"/>
                      <a:r>
                        <a:rPr kumimoji="0" lang="en-US" sz="1800" kern="1200" dirty="0" smtClean="0">
                          <a:effectLst/>
                        </a:rPr>
                        <a:t>25.7 mmHg </a:t>
                      </a:r>
                      <a:endParaRPr lang="en-US" dirty="0"/>
                    </a:p>
                  </a:txBody>
                  <a:tcPr/>
                </a:tc>
              </a:tr>
              <a:tr h="370840">
                <a:tc>
                  <a:txBody>
                    <a:bodyPr/>
                    <a:lstStyle/>
                    <a:p>
                      <a:r>
                        <a:rPr kumimoji="0" lang="en-US" sz="1800" kern="1200" dirty="0" smtClean="0">
                          <a:effectLst/>
                        </a:rPr>
                        <a:t>isoborneol</a:t>
                      </a:r>
                      <a:endParaRPr lang="en-US" dirty="0"/>
                    </a:p>
                  </a:txBody>
                  <a:tcPr/>
                </a:tc>
                <a:tc>
                  <a:txBody>
                    <a:bodyPr/>
                    <a:lstStyle/>
                    <a:p>
                      <a:pPr algn="ctr"/>
                      <a:r>
                        <a:rPr kumimoji="0" lang="en-US" sz="1800" kern="1200" dirty="0" smtClean="0">
                          <a:effectLst/>
                        </a:rPr>
                        <a:t>1.68 mmHg </a:t>
                      </a:r>
                      <a:endParaRPr lang="en-US" dirty="0"/>
                    </a:p>
                  </a:txBody>
                  <a:tcPr/>
                </a:tc>
                <a:tc>
                  <a:txBody>
                    <a:bodyPr/>
                    <a:lstStyle/>
                    <a:p>
                      <a:pPr algn="ctr"/>
                      <a:r>
                        <a:rPr kumimoji="0" lang="en-US" sz="1800" kern="1200" dirty="0" smtClean="0">
                          <a:effectLst/>
                        </a:rPr>
                        <a:t>24.1 mmHg </a:t>
                      </a:r>
                      <a:endParaRPr lang="en-US" dirty="0"/>
                    </a:p>
                  </a:txBody>
                  <a:tcPr/>
                </a:tc>
              </a:tr>
              <a:tr h="370840">
                <a:tc>
                  <a:txBody>
                    <a:bodyPr/>
                    <a:lstStyle/>
                    <a:p>
                      <a:r>
                        <a:rPr kumimoji="0" lang="en-US" sz="1800" kern="1200" dirty="0" smtClean="0">
                          <a:effectLst/>
                        </a:rPr>
                        <a:t>borneol</a:t>
                      </a:r>
                      <a:endParaRPr lang="en-US" dirty="0"/>
                    </a:p>
                  </a:txBody>
                  <a:tcPr/>
                </a:tc>
                <a:tc>
                  <a:txBody>
                    <a:bodyPr/>
                    <a:lstStyle/>
                    <a:p>
                      <a:pPr algn="ctr"/>
                      <a:r>
                        <a:rPr kumimoji="0" lang="en-US" sz="1800" kern="1200" dirty="0" smtClean="0">
                          <a:effectLst/>
                        </a:rPr>
                        <a:t>0.30 mmHg</a:t>
                      </a:r>
                      <a:endParaRPr lang="en-US" dirty="0"/>
                    </a:p>
                  </a:txBody>
                  <a:tcPr/>
                </a:tc>
                <a:tc>
                  <a:txBody>
                    <a:bodyPr/>
                    <a:lstStyle/>
                    <a:p>
                      <a:pPr algn="ctr"/>
                      <a:r>
                        <a:rPr kumimoji="0" lang="en-US" sz="1800" kern="1200" dirty="0" smtClean="0">
                          <a:effectLst/>
                        </a:rPr>
                        <a:t>17.4 mmHg </a:t>
                      </a:r>
                      <a:endParaRPr lang="en-US" dirty="0"/>
                    </a:p>
                  </a:txBody>
                  <a:tcPr/>
                </a:tc>
              </a:tr>
            </a:tbl>
          </a:graphicData>
        </a:graphic>
      </p:graphicFrame>
    </p:spTree>
    <p:extLst>
      <p:ext uri="{BB962C8B-B14F-4D97-AF65-F5344CB8AC3E}">
        <p14:creationId xmlns:p14="http://schemas.microsoft.com/office/powerpoint/2010/main" val="2458774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xEl>
                                              <p:pRg st="6" end="6"/>
                                            </p:txEl>
                                          </p:spTgt>
                                        </p:tgtEl>
                                        <p:attrNameLst>
                                          <p:attrName>style.visibility</p:attrName>
                                        </p:attrNameLst>
                                      </p:cBhvr>
                                      <p:to>
                                        <p:strVal val="visible"/>
                                      </p:to>
                                    </p:set>
                                    <p:animEffect transition="in" filter="barn(inVertical)">
                                      <p:cBhvr>
                                        <p:cTn id="14" dur="500"/>
                                        <p:tgtEl>
                                          <p:spTgt spid="2">
                                            <p:txEl>
                                              <p:pRg st="6" end="6"/>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Effect transition="in" filter="barn(inVertical)">
                                      <p:cBhvr>
                                        <p:cTn id="19"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Introduction</a:t>
            </a:r>
            <a:endParaRPr lang="en-US" dirty="0">
              <a:solidFill>
                <a:srgbClr val="002060"/>
              </a:solidFill>
            </a:endParaRPr>
          </a:p>
        </p:txBody>
      </p:sp>
      <p:sp>
        <p:nvSpPr>
          <p:cNvPr id="2" name="Content Placeholder 1"/>
          <p:cNvSpPr>
            <a:spLocks noGrp="1"/>
          </p:cNvSpPr>
          <p:nvPr>
            <p:ph idx="1"/>
          </p:nvPr>
        </p:nvSpPr>
        <p:spPr>
          <a:xfrm>
            <a:off x="533400" y="1524000"/>
            <a:ext cx="8077200" cy="4572000"/>
          </a:xfrm>
        </p:spPr>
        <p:txBody>
          <a:bodyPr>
            <a:noAutofit/>
          </a:bodyPr>
          <a:lstStyle/>
          <a:p>
            <a:r>
              <a:rPr lang="en-US" sz="2200" dirty="0" smtClean="0"/>
              <a:t>Gas chromatography is used in many research labs, industrial labs (quality control), forensic (arson and drug analysis, toxicology, etc.), environmental labs (water, soil, air), and even in the popular TV culture (crime shows like NCIS (</a:t>
            </a:r>
            <a:r>
              <a:rPr lang="en-US" sz="2200" i="1" dirty="0" smtClean="0"/>
              <a:t>Major Mass Spec</a:t>
            </a:r>
            <a:r>
              <a:rPr lang="en-US" sz="2200" dirty="0" smtClean="0"/>
              <a:t>), CSI, etc.)</a:t>
            </a:r>
          </a:p>
          <a:p>
            <a:pPr lvl="1">
              <a:buFont typeface="Arial" panose="020B0604020202020204" pitchFamily="34" charset="0"/>
              <a:buChar char="•"/>
            </a:pPr>
            <a:r>
              <a:rPr lang="en-US" sz="2000" dirty="0" smtClean="0">
                <a:solidFill>
                  <a:srgbClr val="002060"/>
                </a:solidFill>
              </a:rPr>
              <a:t>Used for the quantitation of compounds </a:t>
            </a:r>
          </a:p>
          <a:p>
            <a:pPr lvl="1">
              <a:buFont typeface="Arial" panose="020B0604020202020204" pitchFamily="34" charset="0"/>
              <a:buChar char="•"/>
            </a:pPr>
            <a:r>
              <a:rPr lang="en-US" sz="2000" dirty="0" smtClean="0">
                <a:solidFill>
                  <a:srgbClr val="002060"/>
                </a:solidFill>
              </a:rPr>
              <a:t>Often combined with a mass spectrometer for identification using </a:t>
            </a:r>
            <a:br>
              <a:rPr lang="en-US" sz="2000" dirty="0" smtClean="0">
                <a:solidFill>
                  <a:srgbClr val="002060"/>
                </a:solidFill>
              </a:rPr>
            </a:br>
            <a:r>
              <a:rPr lang="en-US" sz="2000" dirty="0" smtClean="0">
                <a:solidFill>
                  <a:srgbClr val="002060"/>
                </a:solidFill>
              </a:rPr>
              <a:t>the fragmentation (by comparison with literature spectra)</a:t>
            </a:r>
          </a:p>
          <a:p>
            <a:r>
              <a:rPr lang="en-US" sz="2200" dirty="0" smtClean="0"/>
              <a:t>Traditional equipment requires the use of compounds that are stable enough to be vaporized without decomposition</a:t>
            </a:r>
          </a:p>
          <a:p>
            <a:pPr lvl="1">
              <a:buFont typeface="Arial" panose="020B0604020202020204" pitchFamily="34" charset="0"/>
              <a:buChar char="•"/>
            </a:pPr>
            <a:r>
              <a:rPr lang="en-US" sz="2000" dirty="0" smtClean="0">
                <a:solidFill>
                  <a:srgbClr val="002060"/>
                </a:solidFill>
              </a:rPr>
              <a:t>Mainly useful for small or non-polar molecules but not for large molecules i.e., proteins, polymers, etc.</a:t>
            </a:r>
          </a:p>
          <a:p>
            <a:pPr lvl="1">
              <a:buFont typeface="Arial" panose="020B0604020202020204" pitchFamily="34" charset="0"/>
              <a:buChar char="•"/>
            </a:pPr>
            <a:r>
              <a:rPr lang="en-US" sz="2000" dirty="0" smtClean="0">
                <a:solidFill>
                  <a:srgbClr val="002060"/>
                </a:solidFill>
              </a:rPr>
              <a:t>Sometimes polar molecules can be converted into derivatives by using </a:t>
            </a:r>
            <a:r>
              <a:rPr lang="en-US" sz="2000" dirty="0">
                <a:solidFill>
                  <a:srgbClr val="002060"/>
                </a:solidFill>
              </a:rPr>
              <a:t>i.e</a:t>
            </a:r>
            <a:r>
              <a:rPr lang="en-US" sz="2000" dirty="0" smtClean="0">
                <a:solidFill>
                  <a:srgbClr val="002060"/>
                </a:solidFill>
              </a:rPr>
              <a:t>., </a:t>
            </a:r>
            <a:r>
              <a:rPr lang="en-US" sz="2000" dirty="0" err="1" smtClean="0">
                <a:solidFill>
                  <a:srgbClr val="002060"/>
                </a:solidFill>
              </a:rPr>
              <a:t>trifluoromethylacetyl</a:t>
            </a:r>
            <a:r>
              <a:rPr lang="en-US" sz="2000" dirty="0" smtClean="0">
                <a:solidFill>
                  <a:srgbClr val="002060"/>
                </a:solidFill>
              </a:rPr>
              <a:t> groups (F</a:t>
            </a:r>
            <a:r>
              <a:rPr lang="en-US" sz="2000" baseline="-25000" dirty="0" smtClean="0">
                <a:solidFill>
                  <a:srgbClr val="002060"/>
                </a:solidFill>
              </a:rPr>
              <a:t>3</a:t>
            </a:r>
            <a:r>
              <a:rPr lang="en-US" sz="2000" dirty="0" smtClean="0">
                <a:solidFill>
                  <a:srgbClr val="002060"/>
                </a:solidFill>
              </a:rPr>
              <a:t>CC≡O) to increase their volatility</a:t>
            </a:r>
            <a:endParaRPr lang="en-US" sz="2400" dirty="0" smtClean="0">
              <a:solidFill>
                <a:srgbClr val="002060"/>
              </a:solidFill>
            </a:endParaRPr>
          </a:p>
        </p:txBody>
      </p:sp>
    </p:spTree>
    <p:extLst>
      <p:ext uri="{BB962C8B-B14F-4D97-AF65-F5344CB8AC3E}">
        <p14:creationId xmlns:p14="http://schemas.microsoft.com/office/powerpoint/2010/main" val="674566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Basic Setup</a:t>
            </a:r>
            <a:endParaRPr lang="en-US" dirty="0">
              <a:solidFill>
                <a:srgbClr val="002060"/>
              </a:solidFill>
            </a:endParaRPr>
          </a:p>
        </p:txBody>
      </p:sp>
      <p:sp>
        <p:nvSpPr>
          <p:cNvPr id="2" name="Content Placeholder 1"/>
          <p:cNvSpPr>
            <a:spLocks noGrp="1"/>
          </p:cNvSpPr>
          <p:nvPr>
            <p:ph idx="1"/>
          </p:nvPr>
        </p:nvSpPr>
        <p:spPr>
          <a:xfrm>
            <a:off x="457200" y="1524000"/>
            <a:ext cx="8458200" cy="4572000"/>
          </a:xfrm>
        </p:spPr>
        <p:txBody>
          <a:bodyPr>
            <a:normAutofit fontScale="62500" lnSpcReduction="20000"/>
          </a:bodyPr>
          <a:lstStyle/>
          <a:p>
            <a:r>
              <a:rPr lang="en-US" b="1" dirty="0" smtClean="0">
                <a:solidFill>
                  <a:srgbClr val="FF0000"/>
                </a:solidFill>
              </a:rPr>
              <a:t>Parts: </a:t>
            </a:r>
            <a:r>
              <a:rPr lang="en-US" dirty="0" smtClean="0"/>
              <a:t>Injection block, column, oven, detector, carrier gas, computer system</a:t>
            </a:r>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smtClean="0"/>
          </a:p>
          <a:p>
            <a:endParaRPr lang="en-US" dirty="0" smtClean="0"/>
          </a:p>
          <a:p>
            <a:r>
              <a:rPr lang="en-US" dirty="0" smtClean="0"/>
              <a:t>The temperature of the injection block has to be above 200 </a:t>
            </a:r>
            <a:r>
              <a:rPr lang="en-US" baseline="30000" dirty="0"/>
              <a:t>o</a:t>
            </a:r>
            <a:r>
              <a:rPr lang="en-US" dirty="0"/>
              <a:t>C </a:t>
            </a:r>
            <a:r>
              <a:rPr lang="en-US" dirty="0" smtClean="0"/>
              <a:t>to ensure </a:t>
            </a:r>
            <a:br>
              <a:rPr lang="en-US" dirty="0" smtClean="0"/>
            </a:br>
            <a:r>
              <a:rPr lang="en-US" dirty="0" smtClean="0"/>
              <a:t>a rapid and complete evaporation of the injected sample</a:t>
            </a:r>
          </a:p>
          <a:p>
            <a:r>
              <a:rPr lang="en-US" dirty="0" smtClean="0"/>
              <a:t>The temperature of the detector has to be 20-30 </a:t>
            </a:r>
            <a:r>
              <a:rPr lang="en-US" baseline="30000" dirty="0" smtClean="0"/>
              <a:t>o</a:t>
            </a:r>
            <a:r>
              <a:rPr lang="en-US" dirty="0" smtClean="0"/>
              <a:t>C above the final column temperature to prevent condensation of the compounds</a:t>
            </a:r>
          </a:p>
          <a:p>
            <a:endParaRPr lang="en-US" dirty="0"/>
          </a:p>
        </p:txBody>
      </p:sp>
      <p:sp>
        <p:nvSpPr>
          <p:cNvPr id="5" name="Rectangle 4"/>
          <p:cNvSpPr/>
          <p:nvPr/>
        </p:nvSpPr>
        <p:spPr>
          <a:xfrm>
            <a:off x="838200" y="1981200"/>
            <a:ext cx="7433560" cy="2667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p:nvPr/>
        </p:nvPicPr>
        <p:blipFill>
          <a:blip r:embed="rId2" cstate="print"/>
          <a:srcRect/>
          <a:stretch>
            <a:fillRect/>
          </a:stretch>
        </p:blipFill>
        <p:spPr bwMode="auto">
          <a:xfrm>
            <a:off x="914400" y="2018414"/>
            <a:ext cx="6032500" cy="2590800"/>
          </a:xfrm>
          <a:prstGeom prst="rect">
            <a:avLst/>
          </a:prstGeom>
          <a:noFill/>
          <a:ln w="9525">
            <a:noFill/>
            <a:miter lim="800000"/>
            <a:headEnd/>
            <a:tailEnd/>
          </a:ln>
        </p:spPr>
      </p:pic>
      <p:sp>
        <p:nvSpPr>
          <p:cNvPr id="10" name="Rounded Rectangle 9"/>
          <p:cNvSpPr/>
          <p:nvPr/>
        </p:nvSpPr>
        <p:spPr>
          <a:xfrm>
            <a:off x="6172200" y="2438400"/>
            <a:ext cx="1333500" cy="685800"/>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C:\Users\bacher\AppData\Local\Microsoft\Windows\Temporary Internet Files\Content.IE5\FS8Q0GUO\MC90036060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65189" y="2243936"/>
            <a:ext cx="864411" cy="880264"/>
          </a:xfrm>
          <a:prstGeom prst="rect">
            <a:avLst/>
          </a:prstGeom>
          <a:solidFill>
            <a:schemeClr val="bg2">
              <a:lumMod val="90000"/>
            </a:schemeClr>
          </a:solidFill>
          <a:extLst/>
        </p:spPr>
      </p:pic>
      <p:pic>
        <p:nvPicPr>
          <p:cNvPr id="5123" name="Picture 3" descr="C:\Program Files (x86)\Microsoft Office\MEDIA\CAGCAT10\j0285750.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86400" y="2265667"/>
            <a:ext cx="1438353" cy="883920"/>
          </a:xfrm>
          <a:prstGeom prst="rect">
            <a:avLst/>
          </a:prstGeom>
          <a:solidFill>
            <a:schemeClr val="bg2">
              <a:lumMod val="90000"/>
            </a:schemeClr>
          </a:solidFill>
          <a:effectLst>
            <a:outerShdw blurRad="50800" dist="50800" dir="5400000" algn="ctr" rotWithShape="0">
              <a:schemeClr val="bg2">
                <a:lumMod val="90000"/>
              </a:schemeClr>
            </a:outerShdw>
          </a:effectLst>
          <a:extLst/>
        </p:spPr>
      </p:pic>
      <p:cxnSp>
        <p:nvCxnSpPr>
          <p:cNvPr id="13" name="Straight Arrow Connector 12"/>
          <p:cNvCxnSpPr/>
          <p:nvPr/>
        </p:nvCxnSpPr>
        <p:spPr>
          <a:xfrm>
            <a:off x="6705600" y="2743200"/>
            <a:ext cx="61087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4907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1" end="11"/>
                                            </p:txEl>
                                          </p:spTgt>
                                        </p:tgtEl>
                                        <p:attrNameLst>
                                          <p:attrName>style.visibility</p:attrName>
                                        </p:attrNameLst>
                                      </p:cBhvr>
                                      <p:to>
                                        <p:strVal val="visible"/>
                                      </p:to>
                                    </p:set>
                                    <p:animEffect transition="in" filter="barn(inVertical)">
                                      <p:cBhvr>
                                        <p:cTn id="7" dur="500"/>
                                        <p:tgtEl>
                                          <p:spTgt spid="2">
                                            <p:txEl>
                                              <p:pRg st="11" end="1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2" end="12"/>
                                            </p:txEl>
                                          </p:spTgt>
                                        </p:tgtEl>
                                        <p:attrNameLst>
                                          <p:attrName>style.visibility</p:attrName>
                                        </p:attrNameLst>
                                      </p:cBhvr>
                                      <p:to>
                                        <p:strVal val="visible"/>
                                      </p:to>
                                    </p:set>
                                    <p:animEffect transition="in" filter="barn(inVertical)">
                                      <p:cBhvr>
                                        <p:cTn id="1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Theory of Gas Chromatography I</a:t>
            </a:r>
            <a:endParaRPr lang="en-US" dirty="0">
              <a:solidFill>
                <a:srgbClr val="002060"/>
              </a:solidFill>
            </a:endParaRPr>
          </a:p>
        </p:txBody>
      </p:sp>
      <p:sp>
        <p:nvSpPr>
          <p:cNvPr id="2" name="Content Placeholder 1"/>
          <p:cNvSpPr>
            <a:spLocks noGrp="1"/>
          </p:cNvSpPr>
          <p:nvPr>
            <p:ph idx="1"/>
          </p:nvPr>
        </p:nvSpPr>
        <p:spPr>
          <a:xfrm>
            <a:off x="471626" y="1524000"/>
            <a:ext cx="8229600" cy="5105400"/>
          </a:xfrm>
        </p:spPr>
        <p:txBody>
          <a:bodyPr>
            <a:normAutofit/>
          </a:bodyPr>
          <a:lstStyle/>
          <a:p>
            <a:r>
              <a:rPr lang="en-US" sz="1800" dirty="0" smtClean="0"/>
              <a:t>The separation of compounds in a mixture is based on different polarities in </a:t>
            </a:r>
            <a:br>
              <a:rPr lang="en-US" sz="1800" dirty="0" smtClean="0"/>
            </a:br>
            <a:r>
              <a:rPr lang="en-US" sz="1800" dirty="0" smtClean="0"/>
              <a:t>a direct (interaction with stationary phase i.e., solubility) or indirect way </a:t>
            </a:r>
            <a:br>
              <a:rPr lang="en-US" sz="1800" dirty="0" smtClean="0"/>
            </a:br>
            <a:r>
              <a:rPr lang="en-US" sz="1800" dirty="0" smtClean="0"/>
              <a:t>(physical properties i.e., boiling point)</a:t>
            </a:r>
          </a:p>
          <a:p>
            <a:r>
              <a:rPr lang="en-US" sz="1800" dirty="0" smtClean="0"/>
              <a:t>The gas </a:t>
            </a:r>
            <a:r>
              <a:rPr lang="en-US" sz="1800" dirty="0"/>
              <a:t>chromatography column consists of solid support that is covered with </a:t>
            </a:r>
            <a:r>
              <a:rPr lang="en-US" sz="1800" dirty="0" smtClean="0"/>
              <a:t/>
            </a:r>
            <a:br>
              <a:rPr lang="en-US" sz="1800" dirty="0" smtClean="0"/>
            </a:br>
            <a:r>
              <a:rPr lang="en-US" sz="1800" dirty="0" smtClean="0"/>
              <a:t>a </a:t>
            </a:r>
            <a:r>
              <a:rPr lang="en-US" sz="1800" dirty="0"/>
              <a:t>high-boiling </a:t>
            </a:r>
            <a:r>
              <a:rPr lang="en-US" sz="1800" dirty="0" smtClean="0"/>
              <a:t>liquid in a thin capillary tube</a:t>
            </a:r>
            <a:endParaRPr lang="en-US" sz="1800" dirty="0"/>
          </a:p>
          <a:p>
            <a:endParaRPr lang="en-US" sz="2000" dirty="0" smtClean="0"/>
          </a:p>
          <a:p>
            <a:endParaRPr lang="en-US" sz="2000" dirty="0"/>
          </a:p>
          <a:p>
            <a:endParaRPr lang="en-US" sz="2000" dirty="0" smtClean="0"/>
          </a:p>
          <a:p>
            <a:endParaRPr lang="en-US" sz="3200" dirty="0"/>
          </a:p>
          <a:p>
            <a:r>
              <a:rPr lang="en-US" sz="1800" dirty="0" smtClean="0"/>
              <a:t>In the example above, compound “X” has a higher </a:t>
            </a:r>
            <a:br>
              <a:rPr lang="en-US" sz="1800" dirty="0" smtClean="0"/>
            </a:br>
            <a:r>
              <a:rPr lang="en-US" sz="1800" dirty="0" smtClean="0"/>
              <a:t>affinity towards the stationary phase compared to </a:t>
            </a:r>
            <a:br>
              <a:rPr lang="en-US" sz="1800" dirty="0" smtClean="0"/>
            </a:br>
            <a:r>
              <a:rPr lang="en-US" sz="1800" dirty="0" smtClean="0"/>
              <a:t>compound “O”</a:t>
            </a:r>
          </a:p>
          <a:p>
            <a:r>
              <a:rPr lang="en-US" sz="1800" dirty="0" smtClean="0"/>
              <a:t>Compound “O” elutes before compound “X”</a:t>
            </a:r>
            <a:br>
              <a:rPr lang="en-US" sz="1800" dirty="0" smtClean="0"/>
            </a:br>
            <a:r>
              <a:rPr lang="en-US" sz="1800" dirty="0" smtClean="0"/>
              <a:t>because it displays a lower boiling point and</a:t>
            </a:r>
            <a:r>
              <a:rPr lang="en-US" sz="1800" dirty="0"/>
              <a:t/>
            </a:r>
            <a:br>
              <a:rPr lang="en-US" sz="1800" dirty="0"/>
            </a:br>
            <a:r>
              <a:rPr lang="en-US" sz="1800" dirty="0" smtClean="0"/>
              <a:t>a weaker interaction with the stationary phase</a:t>
            </a:r>
            <a:endParaRPr lang="en-US" sz="1800" dirty="0"/>
          </a:p>
        </p:txBody>
      </p:sp>
      <p:pic>
        <p:nvPicPr>
          <p:cNvPr id="4" name="Picture 3"/>
          <p:cNvPicPr/>
          <p:nvPr/>
        </p:nvPicPr>
        <p:blipFill>
          <a:blip r:embed="rId2" cstate="print">
            <a:lum bright="-20000"/>
          </a:blip>
          <a:srcRect/>
          <a:stretch>
            <a:fillRect/>
          </a:stretch>
        </p:blipFill>
        <p:spPr bwMode="auto">
          <a:xfrm>
            <a:off x="1219200" y="3017520"/>
            <a:ext cx="3931920" cy="1737360"/>
          </a:xfrm>
          <a:prstGeom prst="rect">
            <a:avLst/>
          </a:prstGeom>
          <a:solidFill>
            <a:schemeClr val="accent2">
              <a:lumMod val="20000"/>
              <a:lumOff val="80000"/>
            </a:schemeClr>
          </a:solidFill>
          <a:ln w="9525">
            <a:noFill/>
            <a:miter lim="800000"/>
            <a:headEnd/>
            <a:tailEnd/>
          </a:ln>
        </p:spPr>
      </p:pic>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9244" t="11784" r="8429" b="6511"/>
          <a:stretch/>
        </p:blipFill>
        <p:spPr>
          <a:xfrm>
            <a:off x="5438286" y="3048000"/>
            <a:ext cx="2334114" cy="1737360"/>
          </a:xfrm>
          <a:prstGeom prst="rect">
            <a:avLst/>
          </a:prstGeom>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t="45737" b="27131"/>
          <a:stretch/>
        </p:blipFill>
        <p:spPr>
          <a:xfrm rot="16200000">
            <a:off x="7231196" y="3264823"/>
            <a:ext cx="2553393" cy="822960"/>
          </a:xfrm>
          <a:prstGeom prst="rect">
            <a:avLst/>
          </a:prstGeom>
        </p:spPr>
      </p:pic>
      <p:grpSp>
        <p:nvGrpSpPr>
          <p:cNvPr id="17" name="Group 16"/>
          <p:cNvGrpSpPr/>
          <p:nvPr/>
        </p:nvGrpSpPr>
        <p:grpSpPr>
          <a:xfrm>
            <a:off x="5715000" y="5182894"/>
            <a:ext cx="2560320" cy="1371600"/>
            <a:chOff x="6172369" y="4942293"/>
            <a:chExt cx="2326674" cy="1294105"/>
          </a:xfrm>
        </p:grpSpPr>
        <p:grpSp>
          <p:nvGrpSpPr>
            <p:cNvPr id="15" name="Group 14"/>
            <p:cNvGrpSpPr/>
            <p:nvPr/>
          </p:nvGrpSpPr>
          <p:grpSpPr>
            <a:xfrm>
              <a:off x="6172369" y="4942293"/>
              <a:ext cx="2326674" cy="1216932"/>
              <a:chOff x="6367464" y="5006313"/>
              <a:chExt cx="2326674" cy="1216932"/>
            </a:xfrm>
          </p:grpSpPr>
          <p:sp>
            <p:nvSpPr>
              <p:cNvPr id="14" name="Rectangle 13"/>
              <p:cNvSpPr/>
              <p:nvPr/>
            </p:nvSpPr>
            <p:spPr>
              <a:xfrm>
                <a:off x="6367464" y="5006313"/>
                <a:ext cx="2326674" cy="1216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grpSp>
            <p:nvGrpSpPr>
              <p:cNvPr id="8" name="Group 7"/>
              <p:cNvGrpSpPr/>
              <p:nvPr/>
            </p:nvGrpSpPr>
            <p:grpSpPr>
              <a:xfrm>
                <a:off x="6687817" y="5131862"/>
                <a:ext cx="1807845" cy="948520"/>
                <a:chOff x="0" y="0"/>
                <a:chExt cx="1807873" cy="948520"/>
              </a:xfrm>
            </p:grpSpPr>
            <p:cxnSp>
              <p:nvCxnSpPr>
                <p:cNvPr id="9" name="Straight Connector 8"/>
                <p:cNvCxnSpPr/>
                <p:nvPr/>
              </p:nvCxnSpPr>
              <p:spPr>
                <a:xfrm flipV="1">
                  <a:off x="0" y="948520"/>
                  <a:ext cx="340995" cy="0"/>
                </a:xfrm>
                <a:prstGeom prst="line">
                  <a:avLst/>
                </a:prstGeom>
              </p:spPr>
              <p:style>
                <a:lnRef idx="1">
                  <a:schemeClr val="dk1"/>
                </a:lnRef>
                <a:fillRef idx="0">
                  <a:schemeClr val="dk1"/>
                </a:fillRef>
                <a:effectRef idx="0">
                  <a:schemeClr val="dk1"/>
                </a:effectRef>
                <a:fontRef idx="minor">
                  <a:schemeClr val="tx1"/>
                </a:fontRef>
              </p:style>
            </p:cxnSp>
            <p:sp>
              <p:nvSpPr>
                <p:cNvPr id="10" name="Freeform 9"/>
                <p:cNvSpPr/>
                <p:nvPr/>
              </p:nvSpPr>
              <p:spPr>
                <a:xfrm>
                  <a:off x="341194" y="334370"/>
                  <a:ext cx="306705" cy="614045"/>
                </a:xfrm>
                <a:custGeom>
                  <a:avLst/>
                  <a:gdLst>
                    <a:gd name="connsiteX0" fmla="*/ 0 w 307075"/>
                    <a:gd name="connsiteY0" fmla="*/ 614149 h 614149"/>
                    <a:gd name="connsiteX1" fmla="*/ 116006 w 307075"/>
                    <a:gd name="connsiteY1" fmla="*/ 0 h 614149"/>
                    <a:gd name="connsiteX2" fmla="*/ 307075 w 307075"/>
                    <a:gd name="connsiteY2" fmla="*/ 614149 h 614149"/>
                    <a:gd name="connsiteX3" fmla="*/ 307075 w 307075"/>
                    <a:gd name="connsiteY3" fmla="*/ 614149 h 614149"/>
                  </a:gdLst>
                  <a:ahLst/>
                  <a:cxnLst>
                    <a:cxn ang="0">
                      <a:pos x="connsiteX0" y="connsiteY0"/>
                    </a:cxn>
                    <a:cxn ang="0">
                      <a:pos x="connsiteX1" y="connsiteY1"/>
                    </a:cxn>
                    <a:cxn ang="0">
                      <a:pos x="connsiteX2" y="connsiteY2"/>
                    </a:cxn>
                    <a:cxn ang="0">
                      <a:pos x="connsiteX3" y="connsiteY3"/>
                    </a:cxn>
                  </a:cxnLst>
                  <a:rect l="l" t="t" r="r" b="b"/>
                  <a:pathLst>
                    <a:path w="307075" h="614149">
                      <a:moveTo>
                        <a:pt x="0" y="614149"/>
                      </a:moveTo>
                      <a:cubicBezTo>
                        <a:pt x="32413" y="307074"/>
                        <a:pt x="64827" y="0"/>
                        <a:pt x="116006" y="0"/>
                      </a:cubicBezTo>
                      <a:cubicBezTo>
                        <a:pt x="167185" y="0"/>
                        <a:pt x="307075" y="614149"/>
                        <a:pt x="307075" y="614149"/>
                      </a:cubicBezTo>
                      <a:lnTo>
                        <a:pt x="307075" y="614149"/>
                      </a:lnTo>
                    </a:path>
                  </a:pathLst>
                </a:custGeom>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b="1"/>
                </a:p>
              </p:txBody>
            </p:sp>
            <p:sp>
              <p:nvSpPr>
                <p:cNvPr id="11" name="Freeform 10"/>
                <p:cNvSpPr/>
                <p:nvPr/>
              </p:nvSpPr>
              <p:spPr>
                <a:xfrm>
                  <a:off x="982639" y="0"/>
                  <a:ext cx="306705" cy="941070"/>
                </a:xfrm>
                <a:custGeom>
                  <a:avLst/>
                  <a:gdLst>
                    <a:gd name="connsiteX0" fmla="*/ 0 w 307075"/>
                    <a:gd name="connsiteY0" fmla="*/ 614149 h 614149"/>
                    <a:gd name="connsiteX1" fmla="*/ 116006 w 307075"/>
                    <a:gd name="connsiteY1" fmla="*/ 0 h 614149"/>
                    <a:gd name="connsiteX2" fmla="*/ 307075 w 307075"/>
                    <a:gd name="connsiteY2" fmla="*/ 614149 h 614149"/>
                    <a:gd name="connsiteX3" fmla="*/ 307075 w 307075"/>
                    <a:gd name="connsiteY3" fmla="*/ 614149 h 614149"/>
                  </a:gdLst>
                  <a:ahLst/>
                  <a:cxnLst>
                    <a:cxn ang="0">
                      <a:pos x="connsiteX0" y="connsiteY0"/>
                    </a:cxn>
                    <a:cxn ang="0">
                      <a:pos x="connsiteX1" y="connsiteY1"/>
                    </a:cxn>
                    <a:cxn ang="0">
                      <a:pos x="connsiteX2" y="connsiteY2"/>
                    </a:cxn>
                    <a:cxn ang="0">
                      <a:pos x="connsiteX3" y="connsiteY3"/>
                    </a:cxn>
                  </a:cxnLst>
                  <a:rect l="l" t="t" r="r" b="b"/>
                  <a:pathLst>
                    <a:path w="307075" h="614149">
                      <a:moveTo>
                        <a:pt x="0" y="614149"/>
                      </a:moveTo>
                      <a:cubicBezTo>
                        <a:pt x="32413" y="307074"/>
                        <a:pt x="64827" y="0"/>
                        <a:pt x="116006" y="0"/>
                      </a:cubicBezTo>
                      <a:cubicBezTo>
                        <a:pt x="167185" y="0"/>
                        <a:pt x="307075" y="614149"/>
                        <a:pt x="307075" y="614149"/>
                      </a:cubicBezTo>
                      <a:lnTo>
                        <a:pt x="307075" y="614149"/>
                      </a:lnTo>
                    </a:path>
                  </a:pathLst>
                </a:custGeom>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b="1"/>
                </a:p>
              </p:txBody>
            </p:sp>
            <p:cxnSp>
              <p:nvCxnSpPr>
                <p:cNvPr id="12" name="Straight Connector 11"/>
                <p:cNvCxnSpPr/>
                <p:nvPr/>
              </p:nvCxnSpPr>
              <p:spPr>
                <a:xfrm flipV="1">
                  <a:off x="641445" y="941696"/>
                  <a:ext cx="340995"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a:off x="1289713" y="948520"/>
                  <a:ext cx="51816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grpSp>
        <p:sp>
          <p:nvSpPr>
            <p:cNvPr id="16" name="TextBox 15"/>
            <p:cNvSpPr txBox="1"/>
            <p:nvPr/>
          </p:nvSpPr>
          <p:spPr>
            <a:xfrm>
              <a:off x="6818293" y="5959399"/>
              <a:ext cx="992579" cy="276999"/>
            </a:xfrm>
            <a:prstGeom prst="rect">
              <a:avLst/>
            </a:prstGeom>
            <a:noFill/>
          </p:spPr>
          <p:txBody>
            <a:bodyPr wrap="none" rtlCol="0">
              <a:spAutoFit/>
            </a:bodyPr>
            <a:lstStyle/>
            <a:p>
              <a:r>
                <a:rPr lang="en-US" sz="1200" b="1" dirty="0" smtClean="0"/>
                <a:t>O               X</a:t>
              </a:r>
              <a:endParaRPr lang="en-US" sz="1200" b="1" dirty="0"/>
            </a:p>
          </p:txBody>
        </p:sp>
      </p:grpSp>
      <p:sp>
        <p:nvSpPr>
          <p:cNvPr id="5" name="TextBox 4"/>
          <p:cNvSpPr txBox="1"/>
          <p:nvPr/>
        </p:nvSpPr>
        <p:spPr>
          <a:xfrm>
            <a:off x="7620000" y="5949841"/>
            <a:ext cx="476412" cy="276999"/>
          </a:xfrm>
          <a:prstGeom prst="rect">
            <a:avLst/>
          </a:prstGeom>
          <a:noFill/>
        </p:spPr>
        <p:txBody>
          <a:bodyPr wrap="none" rtlCol="0">
            <a:spAutoFit/>
          </a:bodyPr>
          <a:lstStyle/>
          <a:p>
            <a:r>
              <a:rPr lang="en-US" sz="1200" b="1" dirty="0" smtClean="0"/>
              <a:t>time</a:t>
            </a:r>
            <a:endParaRPr lang="en-US" sz="1200" b="1" dirty="0"/>
          </a:p>
        </p:txBody>
      </p:sp>
      <p:sp>
        <p:nvSpPr>
          <p:cNvPr id="18" name="TextBox 17"/>
          <p:cNvSpPr txBox="1"/>
          <p:nvPr/>
        </p:nvSpPr>
        <p:spPr>
          <a:xfrm>
            <a:off x="6894778" y="6096000"/>
            <a:ext cx="268022" cy="400110"/>
          </a:xfrm>
          <a:prstGeom prst="rect">
            <a:avLst/>
          </a:prstGeom>
          <a:noFill/>
        </p:spPr>
        <p:txBody>
          <a:bodyPr wrap="none" rtlCol="0">
            <a:spAutoFit/>
          </a:bodyPr>
          <a:lstStyle/>
          <a:p>
            <a:r>
              <a:rPr lang="en-US" sz="2000" b="1" dirty="0" smtClean="0">
                <a:latin typeface="Times New Roman"/>
                <a:cs typeface="Times New Roman"/>
              </a:rPr>
              <a:t>‖</a:t>
            </a:r>
            <a:endParaRPr lang="en-US" sz="2000" b="1" dirty="0"/>
          </a:p>
        </p:txBody>
      </p:sp>
    </p:spTree>
    <p:extLst>
      <p:ext uri="{BB962C8B-B14F-4D97-AF65-F5344CB8AC3E}">
        <p14:creationId xmlns:p14="http://schemas.microsoft.com/office/powerpoint/2010/main" val="2437221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p:cTn id="10" dur="500" fill="hold"/>
                                        <p:tgtEl>
                                          <p:spTgt spid="6"/>
                                        </p:tgtEl>
                                        <p:attrNameLst>
                                          <p:attrName>ppt_w</p:attrName>
                                        </p:attrNameLst>
                                      </p:cBhvr>
                                      <p:tavLst>
                                        <p:tav tm="0">
                                          <p:val>
                                            <p:fltVal val="0"/>
                                          </p:val>
                                        </p:tav>
                                        <p:tav tm="100000">
                                          <p:val>
                                            <p:strVal val="#ppt_w"/>
                                          </p:val>
                                        </p:tav>
                                      </p:tavLst>
                                    </p:anim>
                                    <p:anim calcmode="lin" valueType="num">
                                      <p:cBhvr>
                                        <p:cTn id="11" dur="500" fill="hold"/>
                                        <p:tgtEl>
                                          <p:spTgt spid="6"/>
                                        </p:tgtEl>
                                        <p:attrNameLst>
                                          <p:attrName>ppt_h</p:attrName>
                                        </p:attrNameLst>
                                      </p:cBhvr>
                                      <p:tavLst>
                                        <p:tav tm="0">
                                          <p:val>
                                            <p:fltVal val="0"/>
                                          </p:val>
                                        </p:tav>
                                        <p:tav tm="100000">
                                          <p:val>
                                            <p:strVal val="#ppt_h"/>
                                          </p:val>
                                        </p:tav>
                                      </p:tavLst>
                                    </p:anim>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barn(inVertical)">
                                      <p:cBhvr>
                                        <p:cTn id="24" dur="500"/>
                                        <p:tgtEl>
                                          <p:spTgt spid="4"/>
                                        </p:tgtEl>
                                      </p:cBhvr>
                                    </p:animEffect>
                                  </p:childTnLst>
                                </p:cTn>
                              </p:par>
                              <p:par>
                                <p:cTn id="25" presetID="16" presetClass="entr" presetSubtype="21" fill="hold"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barn(inVertical)">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barn(inVertical)">
                                      <p:cBhvr>
                                        <p:cTn id="32" dur="500"/>
                                        <p:tgtEl>
                                          <p:spTgt spid="2">
                                            <p:txEl>
                                              <p:pRg st="7" end="7"/>
                                            </p:txEl>
                                          </p:spTgt>
                                        </p:tgtEl>
                                      </p:cBhvr>
                                    </p:animEffect>
                                  </p:childTnLst>
                                </p:cTn>
                              </p:par>
                              <p:par>
                                <p:cTn id="33" presetID="53" presetClass="entr" presetSubtype="16"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p:cTn id="35" dur="500" fill="hold"/>
                                        <p:tgtEl>
                                          <p:spTgt spid="17"/>
                                        </p:tgtEl>
                                        <p:attrNameLst>
                                          <p:attrName>ppt_w</p:attrName>
                                        </p:attrNameLst>
                                      </p:cBhvr>
                                      <p:tavLst>
                                        <p:tav tm="0">
                                          <p:val>
                                            <p:fltVal val="0"/>
                                          </p:val>
                                        </p:tav>
                                        <p:tav tm="100000">
                                          <p:val>
                                            <p:strVal val="#ppt_w"/>
                                          </p:val>
                                        </p:tav>
                                      </p:tavLst>
                                    </p:anim>
                                    <p:anim calcmode="lin" valueType="num">
                                      <p:cBhvr>
                                        <p:cTn id="36" dur="500" fill="hold"/>
                                        <p:tgtEl>
                                          <p:spTgt spid="17"/>
                                        </p:tgtEl>
                                        <p:attrNameLst>
                                          <p:attrName>ppt_h</p:attrName>
                                        </p:attrNameLst>
                                      </p:cBhvr>
                                      <p:tavLst>
                                        <p:tav tm="0">
                                          <p:val>
                                            <p:fltVal val="0"/>
                                          </p:val>
                                        </p:tav>
                                        <p:tav tm="100000">
                                          <p:val>
                                            <p:strVal val="#ppt_h"/>
                                          </p:val>
                                        </p:tav>
                                      </p:tavLst>
                                    </p:anim>
                                    <p:animEffect transition="in" filter="fade">
                                      <p:cBhvr>
                                        <p:cTn id="37" dur="500"/>
                                        <p:tgtEl>
                                          <p:spTgt spid="17"/>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barn(inVertical)">
                                      <p:cBhvr>
                                        <p:cTn id="40" dur="500"/>
                                        <p:tgtEl>
                                          <p:spTgt spid="5"/>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p:cTn id="43" dur="500" fill="hold"/>
                                        <p:tgtEl>
                                          <p:spTgt spid="18"/>
                                        </p:tgtEl>
                                        <p:attrNameLst>
                                          <p:attrName>ppt_w</p:attrName>
                                        </p:attrNameLst>
                                      </p:cBhvr>
                                      <p:tavLst>
                                        <p:tav tm="0">
                                          <p:val>
                                            <p:fltVal val="0"/>
                                          </p:val>
                                        </p:tav>
                                        <p:tav tm="100000">
                                          <p:val>
                                            <p:strVal val="#ppt_w"/>
                                          </p:val>
                                        </p:tav>
                                      </p:tavLst>
                                    </p:anim>
                                    <p:anim calcmode="lin" valueType="num">
                                      <p:cBhvr>
                                        <p:cTn id="44" dur="500" fill="hold"/>
                                        <p:tgtEl>
                                          <p:spTgt spid="18"/>
                                        </p:tgtEl>
                                        <p:attrNameLst>
                                          <p:attrName>ppt_h</p:attrName>
                                        </p:attrNameLst>
                                      </p:cBhvr>
                                      <p:tavLst>
                                        <p:tav tm="0">
                                          <p:val>
                                            <p:fltVal val="0"/>
                                          </p:val>
                                        </p:tav>
                                        <p:tav tm="100000">
                                          <p:val>
                                            <p:strVal val="#ppt_h"/>
                                          </p:val>
                                        </p:tav>
                                      </p:tavLst>
                                    </p:anim>
                                    <p:animEffect transition="in" filter="fade">
                                      <p:cBhvr>
                                        <p:cTn id="4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Theory of Gas </a:t>
            </a:r>
            <a:r>
              <a:rPr lang="en-US" dirty="0" smtClean="0">
                <a:solidFill>
                  <a:srgbClr val="002060"/>
                </a:solidFill>
              </a:rPr>
              <a:t>Chromatography II</a:t>
            </a:r>
            <a:endParaRPr lang="en-US" dirty="0"/>
          </a:p>
        </p:txBody>
      </p:sp>
      <p:sp>
        <p:nvSpPr>
          <p:cNvPr id="2" name="Content Placeholder 1"/>
          <p:cNvSpPr>
            <a:spLocks noGrp="1"/>
          </p:cNvSpPr>
          <p:nvPr>
            <p:ph idx="1"/>
          </p:nvPr>
        </p:nvSpPr>
        <p:spPr>
          <a:xfrm>
            <a:off x="457200" y="1371600"/>
            <a:ext cx="8229600" cy="5029200"/>
          </a:xfrm>
        </p:spPr>
        <p:txBody>
          <a:bodyPr>
            <a:normAutofit fontScale="92500" lnSpcReduction="20000"/>
          </a:bodyPr>
          <a:lstStyle/>
          <a:p>
            <a:r>
              <a:rPr lang="en-US" b="1" dirty="0"/>
              <a:t>What influences the outcome in the </a:t>
            </a:r>
            <a:r>
              <a:rPr lang="en-US" b="1" dirty="0" smtClean="0"/>
              <a:t>GC </a:t>
            </a:r>
            <a:r>
              <a:rPr lang="en-US" b="1" dirty="0"/>
              <a:t>run?</a:t>
            </a:r>
          </a:p>
          <a:p>
            <a:pPr lvl="1">
              <a:buFont typeface="Arial" panose="020B0604020202020204" pitchFamily="34" charset="0"/>
              <a:buChar char="•"/>
            </a:pPr>
            <a:r>
              <a:rPr lang="en-US" b="1" i="1" dirty="0">
                <a:solidFill>
                  <a:srgbClr val="002060"/>
                </a:solidFill>
              </a:rPr>
              <a:t>The boiling point of the </a:t>
            </a:r>
            <a:r>
              <a:rPr lang="en-US" b="1" i="1" dirty="0" smtClean="0">
                <a:solidFill>
                  <a:srgbClr val="002060"/>
                </a:solidFill>
              </a:rPr>
              <a:t>compound</a:t>
            </a:r>
          </a:p>
          <a:p>
            <a:pPr lvl="2"/>
            <a:r>
              <a:rPr lang="en-US" dirty="0" smtClean="0">
                <a:solidFill>
                  <a:srgbClr val="660033"/>
                </a:solidFill>
              </a:rPr>
              <a:t>The higher the boiling point is, the slower the compound is going to migrate through the column resulting in a longer retention time and peak broadening</a:t>
            </a:r>
            <a:endParaRPr lang="en-US" dirty="0">
              <a:solidFill>
                <a:srgbClr val="660033"/>
              </a:solidFill>
            </a:endParaRPr>
          </a:p>
          <a:p>
            <a:pPr lvl="1">
              <a:buFont typeface="Arial" panose="020B0604020202020204" pitchFamily="34" charset="0"/>
              <a:buChar char="•"/>
            </a:pPr>
            <a:r>
              <a:rPr lang="en-US" b="1" i="1" dirty="0">
                <a:solidFill>
                  <a:srgbClr val="002060"/>
                </a:solidFill>
              </a:rPr>
              <a:t>The polarity of the compound compared to the polarity </a:t>
            </a:r>
            <a:r>
              <a:rPr lang="en-US" b="1" i="1" dirty="0" smtClean="0">
                <a:solidFill>
                  <a:srgbClr val="002060"/>
                </a:solidFill>
              </a:rPr>
              <a:t>of the column</a:t>
            </a:r>
          </a:p>
          <a:p>
            <a:pPr lvl="2"/>
            <a:r>
              <a:rPr lang="en-US" dirty="0" smtClean="0">
                <a:solidFill>
                  <a:srgbClr val="660033"/>
                </a:solidFill>
              </a:rPr>
              <a:t>The stronger the interaction of the compound with the stationary phase is going to be, which increases the </a:t>
            </a:r>
            <a:br>
              <a:rPr lang="en-US" dirty="0" smtClean="0">
                <a:solidFill>
                  <a:srgbClr val="660033"/>
                </a:solidFill>
              </a:rPr>
            </a:br>
            <a:r>
              <a:rPr lang="en-US" dirty="0" smtClean="0">
                <a:solidFill>
                  <a:srgbClr val="660033"/>
                </a:solidFill>
              </a:rPr>
              <a:t>retention </a:t>
            </a:r>
            <a:r>
              <a:rPr lang="en-US" dirty="0">
                <a:solidFill>
                  <a:srgbClr val="660033"/>
                </a:solidFill>
              </a:rPr>
              <a:t>time and </a:t>
            </a:r>
            <a:r>
              <a:rPr lang="en-US" dirty="0" smtClean="0">
                <a:solidFill>
                  <a:srgbClr val="660033"/>
                </a:solidFill>
              </a:rPr>
              <a:t>peak </a:t>
            </a:r>
            <a:r>
              <a:rPr lang="en-US" dirty="0">
                <a:solidFill>
                  <a:srgbClr val="660033"/>
                </a:solidFill>
              </a:rPr>
              <a:t>broadening </a:t>
            </a:r>
            <a:r>
              <a:rPr lang="en-US" dirty="0" smtClean="0">
                <a:solidFill>
                  <a:srgbClr val="660033"/>
                </a:solidFill>
              </a:rPr>
              <a:t> </a:t>
            </a:r>
          </a:p>
          <a:p>
            <a:pPr lvl="1">
              <a:buFont typeface="Arial" panose="020B0604020202020204" pitchFamily="34" charset="0"/>
              <a:buChar char="•"/>
            </a:pPr>
            <a:r>
              <a:rPr lang="en-US" b="1" i="1" dirty="0" smtClean="0">
                <a:solidFill>
                  <a:srgbClr val="002060"/>
                </a:solidFill>
              </a:rPr>
              <a:t>The column temperature</a:t>
            </a:r>
          </a:p>
          <a:p>
            <a:pPr lvl="2"/>
            <a:r>
              <a:rPr lang="en-US" dirty="0" smtClean="0">
                <a:solidFill>
                  <a:srgbClr val="660033"/>
                </a:solidFill>
              </a:rPr>
              <a:t>A lower temperature allows for more interaction of the compound with the stationary phase resulting in longer retention times with improved separation but also </a:t>
            </a:r>
            <a:r>
              <a:rPr lang="en-US" smtClean="0">
                <a:solidFill>
                  <a:srgbClr val="660033"/>
                </a:solidFill>
              </a:rPr>
              <a:t>peak broadening</a:t>
            </a:r>
            <a:endParaRPr lang="en-US" dirty="0">
              <a:solidFill>
                <a:srgbClr val="660033"/>
              </a:solidFill>
            </a:endParaRPr>
          </a:p>
        </p:txBody>
      </p:sp>
    </p:spTree>
    <p:extLst>
      <p:ext uri="{BB962C8B-B14F-4D97-AF65-F5344CB8AC3E}">
        <p14:creationId xmlns:p14="http://schemas.microsoft.com/office/powerpoint/2010/main" val="1307031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 calcmode="lin" valueType="num">
                                      <p:cBhvr>
                                        <p:cTn id="42"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Theory of Gas </a:t>
            </a:r>
            <a:r>
              <a:rPr lang="en-US" dirty="0" smtClean="0">
                <a:solidFill>
                  <a:srgbClr val="002060"/>
                </a:solidFill>
              </a:rPr>
              <a:t>Chromatography III</a:t>
            </a:r>
            <a:endParaRPr lang="en-US" dirty="0"/>
          </a:p>
        </p:txBody>
      </p:sp>
      <p:sp>
        <p:nvSpPr>
          <p:cNvPr id="2" name="Content Placeholder 1"/>
          <p:cNvSpPr>
            <a:spLocks noGrp="1"/>
          </p:cNvSpPr>
          <p:nvPr>
            <p:ph idx="1"/>
          </p:nvPr>
        </p:nvSpPr>
        <p:spPr>
          <a:xfrm>
            <a:off x="457200" y="1524000"/>
            <a:ext cx="8229600" cy="5105400"/>
          </a:xfrm>
        </p:spPr>
        <p:txBody>
          <a:bodyPr>
            <a:normAutofit fontScale="77500" lnSpcReduction="20000"/>
          </a:bodyPr>
          <a:lstStyle/>
          <a:p>
            <a:pPr lvl="1">
              <a:buFont typeface="Arial" panose="020B0604020202020204" pitchFamily="34" charset="0"/>
              <a:buChar char="•"/>
            </a:pPr>
            <a:r>
              <a:rPr lang="en-US" b="1" i="1" dirty="0">
                <a:solidFill>
                  <a:srgbClr val="002060"/>
                </a:solidFill>
              </a:rPr>
              <a:t>Carrier gas flow rate</a:t>
            </a:r>
          </a:p>
          <a:p>
            <a:pPr lvl="2"/>
            <a:r>
              <a:rPr lang="en-US" dirty="0">
                <a:solidFill>
                  <a:srgbClr val="660033"/>
                </a:solidFill>
              </a:rPr>
              <a:t>A higher flow rate allows for less interaction </a:t>
            </a:r>
            <a:r>
              <a:rPr lang="en-US" dirty="0" smtClean="0">
                <a:solidFill>
                  <a:srgbClr val="660033"/>
                </a:solidFill>
              </a:rPr>
              <a:t>of the compound with </a:t>
            </a:r>
            <a:br>
              <a:rPr lang="en-US" dirty="0" smtClean="0">
                <a:solidFill>
                  <a:srgbClr val="660033"/>
                </a:solidFill>
              </a:rPr>
            </a:br>
            <a:r>
              <a:rPr lang="en-US" dirty="0" smtClean="0">
                <a:solidFill>
                  <a:srgbClr val="660033"/>
                </a:solidFill>
              </a:rPr>
              <a:t>the </a:t>
            </a:r>
            <a:r>
              <a:rPr lang="en-US" dirty="0">
                <a:solidFill>
                  <a:srgbClr val="660033"/>
                </a:solidFill>
              </a:rPr>
              <a:t>stationary </a:t>
            </a:r>
            <a:r>
              <a:rPr lang="en-US" dirty="0" smtClean="0">
                <a:solidFill>
                  <a:srgbClr val="660033"/>
                </a:solidFill>
              </a:rPr>
              <a:t>phase  resulting in shorter </a:t>
            </a:r>
            <a:r>
              <a:rPr lang="en-US" dirty="0">
                <a:solidFill>
                  <a:srgbClr val="660033"/>
                </a:solidFill>
              </a:rPr>
              <a:t>retention times with poorer separation </a:t>
            </a:r>
            <a:r>
              <a:rPr lang="en-US" dirty="0" smtClean="0">
                <a:solidFill>
                  <a:srgbClr val="660033"/>
                </a:solidFill>
              </a:rPr>
              <a:t> </a:t>
            </a:r>
            <a:endParaRPr lang="en-US" dirty="0">
              <a:solidFill>
                <a:srgbClr val="660033"/>
              </a:solidFill>
            </a:endParaRPr>
          </a:p>
          <a:p>
            <a:pPr lvl="1">
              <a:buFont typeface="Arial" panose="020B0604020202020204" pitchFamily="34" charset="0"/>
              <a:buChar char="•"/>
            </a:pPr>
            <a:r>
              <a:rPr lang="en-US" b="1" i="1" dirty="0">
                <a:solidFill>
                  <a:srgbClr val="002060"/>
                </a:solidFill>
              </a:rPr>
              <a:t>Column length</a:t>
            </a:r>
          </a:p>
          <a:p>
            <a:pPr lvl="2"/>
            <a:r>
              <a:rPr lang="en-US" dirty="0">
                <a:solidFill>
                  <a:srgbClr val="660033"/>
                </a:solidFill>
              </a:rPr>
              <a:t>A longer retention time with better </a:t>
            </a:r>
            <a:r>
              <a:rPr lang="en-US" dirty="0" smtClean="0">
                <a:solidFill>
                  <a:srgbClr val="660033"/>
                </a:solidFill>
              </a:rPr>
              <a:t/>
            </a:r>
            <a:br>
              <a:rPr lang="en-US" dirty="0" smtClean="0">
                <a:solidFill>
                  <a:srgbClr val="660033"/>
                </a:solidFill>
              </a:rPr>
            </a:br>
            <a:r>
              <a:rPr lang="en-US" dirty="0" smtClean="0">
                <a:solidFill>
                  <a:srgbClr val="660033"/>
                </a:solidFill>
              </a:rPr>
              <a:t>separation will be observed but also </a:t>
            </a:r>
            <a:br>
              <a:rPr lang="en-US" dirty="0" smtClean="0">
                <a:solidFill>
                  <a:srgbClr val="660033"/>
                </a:solidFill>
              </a:rPr>
            </a:br>
            <a:r>
              <a:rPr lang="en-US" dirty="0" smtClean="0">
                <a:solidFill>
                  <a:srgbClr val="660033"/>
                </a:solidFill>
              </a:rPr>
              <a:t>peak broadening due to increased </a:t>
            </a:r>
            <a:br>
              <a:rPr lang="en-US" dirty="0" smtClean="0">
                <a:solidFill>
                  <a:srgbClr val="660033"/>
                </a:solidFill>
              </a:rPr>
            </a:br>
            <a:r>
              <a:rPr lang="en-US" dirty="0" smtClean="0">
                <a:solidFill>
                  <a:srgbClr val="660033"/>
                </a:solidFill>
              </a:rPr>
              <a:t>longitudinal diffusion</a:t>
            </a:r>
            <a:endParaRPr lang="en-US" dirty="0">
              <a:solidFill>
                <a:srgbClr val="660033"/>
              </a:solidFill>
            </a:endParaRPr>
          </a:p>
          <a:p>
            <a:pPr lvl="1">
              <a:buFont typeface="Arial" panose="020B0604020202020204" pitchFamily="34" charset="0"/>
              <a:buChar char="•"/>
            </a:pPr>
            <a:r>
              <a:rPr lang="en-US" b="1" i="1" dirty="0">
                <a:solidFill>
                  <a:srgbClr val="002060"/>
                </a:solidFill>
              </a:rPr>
              <a:t>Amount of the material injected</a:t>
            </a:r>
          </a:p>
          <a:p>
            <a:pPr lvl="2"/>
            <a:r>
              <a:rPr lang="en-US" dirty="0">
                <a:solidFill>
                  <a:srgbClr val="660033"/>
                </a:solidFill>
              </a:rPr>
              <a:t>If too much material is injected, close peaks will overlap, which makes the identification (i.e., mass spectrometry) and </a:t>
            </a:r>
            <a:r>
              <a:rPr lang="en-US" dirty="0" smtClean="0">
                <a:solidFill>
                  <a:srgbClr val="660033"/>
                </a:solidFill>
              </a:rPr>
              <a:t>the quantitation of the compounds more difficult if not impossible</a:t>
            </a:r>
            <a:endParaRPr lang="en-US" dirty="0">
              <a:solidFill>
                <a:srgbClr val="660033"/>
              </a:solidFill>
            </a:endParaRPr>
          </a:p>
          <a:p>
            <a:pPr lvl="1">
              <a:buFont typeface="Arial" panose="020B0604020202020204" pitchFamily="34" charset="0"/>
              <a:buChar char="•"/>
            </a:pPr>
            <a:r>
              <a:rPr lang="en-US" b="1" dirty="0" smtClean="0">
                <a:solidFill>
                  <a:srgbClr val="FF0000"/>
                </a:solidFill>
              </a:rPr>
              <a:t>The conditions have to be adjusted for each separation problem, which will be very difficult if the compounds </a:t>
            </a:r>
            <a:br>
              <a:rPr lang="en-US" b="1" dirty="0" smtClean="0">
                <a:solidFill>
                  <a:srgbClr val="FF0000"/>
                </a:solidFill>
              </a:rPr>
            </a:br>
            <a:r>
              <a:rPr lang="en-US" b="1" dirty="0" smtClean="0">
                <a:solidFill>
                  <a:srgbClr val="FF0000"/>
                </a:solidFill>
              </a:rPr>
              <a:t>to be separated have similar very properties. The goal </a:t>
            </a:r>
            <a:br>
              <a:rPr lang="en-US" b="1" dirty="0" smtClean="0">
                <a:solidFill>
                  <a:srgbClr val="FF0000"/>
                </a:solidFill>
              </a:rPr>
            </a:br>
            <a:r>
              <a:rPr lang="en-US" b="1" dirty="0" smtClean="0">
                <a:solidFill>
                  <a:srgbClr val="FF0000"/>
                </a:solidFill>
              </a:rPr>
              <a:t>is to optimize the separation and the retention time for </a:t>
            </a:r>
            <a:br>
              <a:rPr lang="en-US" b="1" dirty="0" smtClean="0">
                <a:solidFill>
                  <a:srgbClr val="FF0000"/>
                </a:solidFill>
              </a:rPr>
            </a:br>
            <a:r>
              <a:rPr lang="en-US" b="1" dirty="0" smtClean="0">
                <a:solidFill>
                  <a:srgbClr val="FF0000"/>
                </a:solidFill>
              </a:rPr>
              <a:t>a given separation problem.</a:t>
            </a:r>
            <a:endParaRPr lang="en-US" b="1" dirty="0">
              <a:solidFill>
                <a:srgbClr val="FF0000"/>
              </a:solidFill>
            </a:endParaRPr>
          </a:p>
          <a:p>
            <a:endParaRPr lang="en-US" dirty="0"/>
          </a:p>
        </p:txBody>
      </p:sp>
      <p:pic>
        <p:nvPicPr>
          <p:cNvPr id="5122" name="Picture 2" descr="http://community.asdlib.org/imageandvideoexchangeforum/files/2013/08/Figure12.18.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5257800" y="2590800"/>
            <a:ext cx="3474720" cy="14598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128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p:cTn id="12"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2">
                                            <p:txEl>
                                              <p:pRg st="2" end="2"/>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 calcmode="lin" valueType="num">
                                      <p:cBhvr>
                                        <p:cTn id="24"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2">
                                            <p:txEl>
                                              <p:pRg st="3" end="3"/>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5122"/>
                                        </p:tgtEl>
                                        <p:attrNameLst>
                                          <p:attrName>style.visibility</p:attrName>
                                        </p:attrNameLst>
                                      </p:cBhvr>
                                      <p:to>
                                        <p:strVal val="visible"/>
                                      </p:to>
                                    </p:set>
                                    <p:anim calcmode="lin" valueType="num">
                                      <p:cBhvr>
                                        <p:cTn id="29" dur="500" fill="hold"/>
                                        <p:tgtEl>
                                          <p:spTgt spid="5122"/>
                                        </p:tgtEl>
                                        <p:attrNameLst>
                                          <p:attrName>ppt_w</p:attrName>
                                        </p:attrNameLst>
                                      </p:cBhvr>
                                      <p:tavLst>
                                        <p:tav tm="0">
                                          <p:val>
                                            <p:fltVal val="0"/>
                                          </p:val>
                                        </p:tav>
                                        <p:tav tm="100000">
                                          <p:val>
                                            <p:strVal val="#ppt_w"/>
                                          </p:val>
                                        </p:tav>
                                      </p:tavLst>
                                    </p:anim>
                                    <p:anim calcmode="lin" valueType="num">
                                      <p:cBhvr>
                                        <p:cTn id="30" dur="500" fill="hold"/>
                                        <p:tgtEl>
                                          <p:spTgt spid="5122"/>
                                        </p:tgtEl>
                                        <p:attrNameLst>
                                          <p:attrName>ppt_h</p:attrName>
                                        </p:attrNameLst>
                                      </p:cBhvr>
                                      <p:tavLst>
                                        <p:tav tm="0">
                                          <p:val>
                                            <p:fltVal val="0"/>
                                          </p:val>
                                        </p:tav>
                                        <p:tav tm="100000">
                                          <p:val>
                                            <p:strVal val="#ppt_h"/>
                                          </p:val>
                                        </p:tav>
                                      </p:tavLst>
                                    </p:anim>
                                    <p:animEffect transition="in" filter="fade">
                                      <p:cBhvr>
                                        <p:cTn id="31" dur="500"/>
                                        <p:tgtEl>
                                          <p:spTgt spid="5122"/>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2">
                                            <p:txEl>
                                              <p:pRg st="4" end="4"/>
                                            </p:txEl>
                                          </p:spTgt>
                                        </p:tgtEl>
                                        <p:attrNameLst>
                                          <p:attrName>style.visibility</p:attrName>
                                        </p:attrNameLst>
                                      </p:cBhvr>
                                      <p:to>
                                        <p:strVal val="visible"/>
                                      </p:to>
                                    </p:set>
                                    <p:anim calcmode="lin" valueType="num">
                                      <p:cBhvr>
                                        <p:cTn id="36"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7"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8" dur="500"/>
                                        <p:tgtEl>
                                          <p:spTgt spid="2">
                                            <p:txEl>
                                              <p:pRg st="4" end="4"/>
                                            </p:txEl>
                                          </p:spTgt>
                                        </p:tgtEl>
                                      </p:cBhvr>
                                    </p:animEffect>
                                  </p:childTnLst>
                                </p:cTn>
                              </p:par>
                              <p:par>
                                <p:cTn id="39" presetID="53" presetClass="entr" presetSubtype="16" fill="hold" nodeType="withEffect">
                                  <p:stCondLst>
                                    <p:cond delay="0"/>
                                  </p:stCondLst>
                                  <p:childTnLst>
                                    <p:set>
                                      <p:cBhvr>
                                        <p:cTn id="40" dur="1" fill="hold">
                                          <p:stCondLst>
                                            <p:cond delay="0"/>
                                          </p:stCondLst>
                                        </p:cTn>
                                        <p:tgtEl>
                                          <p:spTgt spid="2">
                                            <p:txEl>
                                              <p:pRg st="5" end="5"/>
                                            </p:txEl>
                                          </p:spTgt>
                                        </p:tgtEl>
                                        <p:attrNameLst>
                                          <p:attrName>style.visibility</p:attrName>
                                        </p:attrNameLst>
                                      </p:cBhvr>
                                      <p:to>
                                        <p:strVal val="visible"/>
                                      </p:to>
                                    </p:set>
                                    <p:anim calcmode="lin" valueType="num">
                                      <p:cBhvr>
                                        <p:cTn id="41"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2"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43" dur="500"/>
                                        <p:tgtEl>
                                          <p:spTgt spid="2">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nodeType="clickEffect">
                                  <p:stCondLst>
                                    <p:cond delay="0"/>
                                  </p:stCondLst>
                                  <p:childTnLst>
                                    <p:set>
                                      <p:cBhvr>
                                        <p:cTn id="47" dur="1" fill="hold">
                                          <p:stCondLst>
                                            <p:cond delay="0"/>
                                          </p:stCondLst>
                                        </p:cTn>
                                        <p:tgtEl>
                                          <p:spTgt spid="2">
                                            <p:txEl>
                                              <p:pRg st="6" end="6"/>
                                            </p:txEl>
                                          </p:spTgt>
                                        </p:tgtEl>
                                        <p:attrNameLst>
                                          <p:attrName>style.visibility</p:attrName>
                                        </p:attrNameLst>
                                      </p:cBhvr>
                                      <p:to>
                                        <p:strVal val="visible"/>
                                      </p:to>
                                    </p:set>
                                    <p:anim calcmode="lin" valueType="num">
                                      <p:cBhvr>
                                        <p:cTn id="48"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9"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5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Detectors I</a:t>
            </a:r>
            <a:endParaRPr lang="en-US" dirty="0">
              <a:solidFill>
                <a:srgbClr val="002060"/>
              </a:solidFill>
            </a:endParaRPr>
          </a:p>
        </p:txBody>
      </p:sp>
      <p:sp>
        <p:nvSpPr>
          <p:cNvPr id="2" name="Content Placeholder 1"/>
          <p:cNvSpPr>
            <a:spLocks noGrp="1"/>
          </p:cNvSpPr>
          <p:nvPr>
            <p:ph idx="1"/>
          </p:nvPr>
        </p:nvSpPr>
        <p:spPr>
          <a:xfrm>
            <a:off x="457200" y="1524000"/>
            <a:ext cx="8229600" cy="2819400"/>
          </a:xfrm>
        </p:spPr>
        <p:txBody>
          <a:bodyPr>
            <a:normAutofit fontScale="77500" lnSpcReduction="20000"/>
          </a:bodyPr>
          <a:lstStyle/>
          <a:p>
            <a:r>
              <a:rPr lang="en-US" dirty="0" smtClean="0"/>
              <a:t>FID (</a:t>
            </a:r>
            <a:r>
              <a:rPr lang="en-US" b="1" dirty="0" smtClean="0">
                <a:solidFill>
                  <a:srgbClr val="FF0000"/>
                </a:solidFill>
              </a:rPr>
              <a:t>F</a:t>
            </a:r>
            <a:r>
              <a:rPr lang="en-US" dirty="0" smtClean="0"/>
              <a:t>lame </a:t>
            </a:r>
            <a:r>
              <a:rPr lang="en-US" b="1" dirty="0" smtClean="0">
                <a:solidFill>
                  <a:srgbClr val="FF0000"/>
                </a:solidFill>
              </a:rPr>
              <a:t>I</a:t>
            </a:r>
            <a:r>
              <a:rPr lang="en-US" dirty="0" smtClean="0"/>
              <a:t>onization </a:t>
            </a:r>
            <a:r>
              <a:rPr lang="en-US" b="1" dirty="0" smtClean="0">
                <a:solidFill>
                  <a:srgbClr val="FF0000"/>
                </a:solidFill>
              </a:rPr>
              <a:t>D</a:t>
            </a:r>
            <a:r>
              <a:rPr lang="en-US" dirty="0" smtClean="0"/>
              <a:t>etector)</a:t>
            </a:r>
          </a:p>
          <a:p>
            <a:pPr lvl="1">
              <a:buFont typeface="Arial" panose="020B0604020202020204" pitchFamily="34" charset="0"/>
              <a:buChar char="•"/>
            </a:pPr>
            <a:r>
              <a:rPr lang="en-US" b="1" dirty="0" smtClean="0">
                <a:solidFill>
                  <a:srgbClr val="002060"/>
                </a:solidFill>
              </a:rPr>
              <a:t>Advantages:</a:t>
            </a:r>
          </a:p>
          <a:p>
            <a:pPr lvl="2"/>
            <a:r>
              <a:rPr lang="en-US" dirty="0" smtClean="0"/>
              <a:t>It is very sensitive for most organic compounds (1 </a:t>
            </a:r>
            <a:r>
              <a:rPr lang="en-US" dirty="0" err="1" smtClean="0"/>
              <a:t>pg</a:t>
            </a:r>
            <a:r>
              <a:rPr lang="en-US" dirty="0" smtClean="0"/>
              <a:t>/s, DLL: 0.1 ppm)</a:t>
            </a:r>
          </a:p>
          <a:p>
            <a:pPr lvl="2"/>
            <a:r>
              <a:rPr lang="en-US" dirty="0" smtClean="0"/>
              <a:t>Low sensitivity for small molecules i.e., N</a:t>
            </a:r>
            <a:r>
              <a:rPr lang="en-US" baseline="-25000" dirty="0" smtClean="0"/>
              <a:t>2</a:t>
            </a:r>
            <a:r>
              <a:rPr lang="en-US" dirty="0" smtClean="0"/>
              <a:t>, CO, CO</a:t>
            </a:r>
            <a:r>
              <a:rPr lang="en-US" baseline="-25000" dirty="0"/>
              <a:t>2</a:t>
            </a:r>
            <a:r>
              <a:rPr lang="en-US" dirty="0" smtClean="0"/>
              <a:t>, H</a:t>
            </a:r>
            <a:r>
              <a:rPr lang="en-US" baseline="-25000" dirty="0" smtClean="0"/>
              <a:t>2</a:t>
            </a:r>
            <a:r>
              <a:rPr lang="en-US" dirty="0" smtClean="0"/>
              <a:t>O</a:t>
            </a:r>
          </a:p>
          <a:p>
            <a:pPr lvl="1">
              <a:buFont typeface="Arial" panose="020B0604020202020204" pitchFamily="34" charset="0"/>
              <a:buChar char="•"/>
            </a:pPr>
            <a:r>
              <a:rPr lang="en-US" b="1" dirty="0" smtClean="0">
                <a:solidFill>
                  <a:srgbClr val="FF0000"/>
                </a:solidFill>
              </a:rPr>
              <a:t>Disadvantages:</a:t>
            </a:r>
          </a:p>
          <a:p>
            <a:pPr lvl="2"/>
            <a:r>
              <a:rPr lang="en-US" dirty="0" smtClean="0"/>
              <a:t>The sample is destroyed </a:t>
            </a:r>
            <a:r>
              <a:rPr lang="en-US" dirty="0" smtClean="0">
                <a:sym typeface="Wingdings" pitchFamily="2" charset="2"/>
              </a:rPr>
              <a:t></a:t>
            </a:r>
            <a:r>
              <a:rPr lang="en-US" dirty="0" smtClean="0"/>
              <a:t> </a:t>
            </a:r>
          </a:p>
          <a:p>
            <a:pPr lvl="2"/>
            <a:r>
              <a:rPr lang="en-US" dirty="0" smtClean="0"/>
              <a:t>It requires three gases (carrier gas (i.e., helium, argon, nitrogen), hydrogen and air/oxygen)</a:t>
            </a:r>
          </a:p>
          <a:p>
            <a:pPr lvl="1">
              <a:buFont typeface="Arial" panose="020B0604020202020204" pitchFamily="34" charset="0"/>
              <a:buChar char="•"/>
            </a:pPr>
            <a:endParaRPr lang="en-US" dirty="0" smtClean="0"/>
          </a:p>
          <a:p>
            <a:endParaRPr lang="en-US" dirty="0"/>
          </a:p>
        </p:txBody>
      </p:sp>
      <p:pic>
        <p:nvPicPr>
          <p:cNvPr id="6146" name="Picture 2"/>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676400" y="4343400"/>
            <a:ext cx="2743200" cy="2054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descr="http://www.chem.ucla.edu/~bacher/Lab%20Picts/GC/MVC-013X.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29200" y="4343399"/>
            <a:ext cx="2739668" cy="205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8808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6146"/>
                                        </p:tgtEl>
                                        <p:attrNameLst>
                                          <p:attrName>style.visibility</p:attrName>
                                        </p:attrNameLst>
                                      </p:cBhvr>
                                      <p:to>
                                        <p:strVal val="visible"/>
                                      </p:to>
                                    </p:set>
                                    <p:anim calcmode="lin" valueType="num">
                                      <p:cBhvr>
                                        <p:cTn id="10" dur="500" fill="hold"/>
                                        <p:tgtEl>
                                          <p:spTgt spid="6146"/>
                                        </p:tgtEl>
                                        <p:attrNameLst>
                                          <p:attrName>ppt_w</p:attrName>
                                        </p:attrNameLst>
                                      </p:cBhvr>
                                      <p:tavLst>
                                        <p:tav tm="0">
                                          <p:val>
                                            <p:fltVal val="0"/>
                                          </p:val>
                                        </p:tav>
                                        <p:tav tm="100000">
                                          <p:val>
                                            <p:strVal val="#ppt_w"/>
                                          </p:val>
                                        </p:tav>
                                      </p:tavLst>
                                    </p:anim>
                                    <p:anim calcmode="lin" valueType="num">
                                      <p:cBhvr>
                                        <p:cTn id="11" dur="500" fill="hold"/>
                                        <p:tgtEl>
                                          <p:spTgt spid="6146"/>
                                        </p:tgtEl>
                                        <p:attrNameLst>
                                          <p:attrName>ppt_h</p:attrName>
                                        </p:attrNameLst>
                                      </p:cBhvr>
                                      <p:tavLst>
                                        <p:tav tm="0">
                                          <p:val>
                                            <p:fltVal val="0"/>
                                          </p:val>
                                        </p:tav>
                                        <p:tav tm="100000">
                                          <p:val>
                                            <p:strVal val="#ppt_h"/>
                                          </p:val>
                                        </p:tav>
                                      </p:tavLst>
                                    </p:anim>
                                    <p:animEffect transition="in" filter="fade">
                                      <p:cBhvr>
                                        <p:cTn id="12" dur="500"/>
                                        <p:tgtEl>
                                          <p:spTgt spid="614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arn(inVertical)">
                                      <p:cBhvr>
                                        <p:cTn id="42" dur="500"/>
                                        <p:tgtEl>
                                          <p:spTgt spid="2">
                                            <p:txEl>
                                              <p:pRg st="6" end="6"/>
                                            </p:txEl>
                                          </p:spTgt>
                                        </p:tgtEl>
                                      </p:cBhvr>
                                    </p:animEffect>
                                  </p:childTnLst>
                                </p:cTn>
                              </p:par>
                              <p:par>
                                <p:cTn id="43" presetID="53" presetClass="entr" presetSubtype="16" fill="hold" nodeType="withEffect">
                                  <p:stCondLst>
                                    <p:cond delay="0"/>
                                  </p:stCondLst>
                                  <p:childTnLst>
                                    <p:set>
                                      <p:cBhvr>
                                        <p:cTn id="44" dur="1" fill="hold">
                                          <p:stCondLst>
                                            <p:cond delay="0"/>
                                          </p:stCondLst>
                                        </p:cTn>
                                        <p:tgtEl>
                                          <p:spTgt spid="5122"/>
                                        </p:tgtEl>
                                        <p:attrNameLst>
                                          <p:attrName>style.visibility</p:attrName>
                                        </p:attrNameLst>
                                      </p:cBhvr>
                                      <p:to>
                                        <p:strVal val="visible"/>
                                      </p:to>
                                    </p:set>
                                    <p:anim calcmode="lin" valueType="num">
                                      <p:cBhvr>
                                        <p:cTn id="45" dur="500" fill="hold"/>
                                        <p:tgtEl>
                                          <p:spTgt spid="5122"/>
                                        </p:tgtEl>
                                        <p:attrNameLst>
                                          <p:attrName>ppt_w</p:attrName>
                                        </p:attrNameLst>
                                      </p:cBhvr>
                                      <p:tavLst>
                                        <p:tav tm="0">
                                          <p:val>
                                            <p:fltVal val="0"/>
                                          </p:val>
                                        </p:tav>
                                        <p:tav tm="100000">
                                          <p:val>
                                            <p:strVal val="#ppt_w"/>
                                          </p:val>
                                        </p:tav>
                                      </p:tavLst>
                                    </p:anim>
                                    <p:anim calcmode="lin" valueType="num">
                                      <p:cBhvr>
                                        <p:cTn id="46" dur="500" fill="hold"/>
                                        <p:tgtEl>
                                          <p:spTgt spid="5122"/>
                                        </p:tgtEl>
                                        <p:attrNameLst>
                                          <p:attrName>ppt_h</p:attrName>
                                        </p:attrNameLst>
                                      </p:cBhvr>
                                      <p:tavLst>
                                        <p:tav tm="0">
                                          <p:val>
                                            <p:fltVal val="0"/>
                                          </p:val>
                                        </p:tav>
                                        <p:tav tm="100000">
                                          <p:val>
                                            <p:strVal val="#ppt_h"/>
                                          </p:val>
                                        </p:tav>
                                      </p:tavLst>
                                    </p:anim>
                                    <p:animEffect transition="in" filter="fade">
                                      <p:cBhvr>
                                        <p:cTn id="4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Detectors </a:t>
            </a:r>
            <a:r>
              <a:rPr lang="en-US" dirty="0" smtClean="0">
                <a:solidFill>
                  <a:srgbClr val="002060"/>
                </a:solidFill>
              </a:rPr>
              <a:t>II</a:t>
            </a:r>
            <a:endParaRPr lang="en-US" dirty="0"/>
          </a:p>
        </p:txBody>
      </p:sp>
      <p:sp>
        <p:nvSpPr>
          <p:cNvPr id="2" name="Content Placeholder 1"/>
          <p:cNvSpPr>
            <a:spLocks noGrp="1"/>
          </p:cNvSpPr>
          <p:nvPr>
            <p:ph idx="1"/>
          </p:nvPr>
        </p:nvSpPr>
        <p:spPr>
          <a:xfrm>
            <a:off x="457200" y="1524000"/>
            <a:ext cx="8229600" cy="4876800"/>
          </a:xfrm>
        </p:spPr>
        <p:txBody>
          <a:bodyPr>
            <a:normAutofit fontScale="62500" lnSpcReduction="20000"/>
          </a:bodyPr>
          <a:lstStyle/>
          <a:p>
            <a:r>
              <a:rPr lang="en-US" dirty="0"/>
              <a:t>TCD (</a:t>
            </a:r>
            <a:r>
              <a:rPr lang="en-US" b="1" dirty="0">
                <a:solidFill>
                  <a:srgbClr val="FF0000"/>
                </a:solidFill>
              </a:rPr>
              <a:t>T</a:t>
            </a:r>
            <a:r>
              <a:rPr lang="en-US" dirty="0"/>
              <a:t>hermal </a:t>
            </a:r>
            <a:r>
              <a:rPr lang="en-US" b="1" dirty="0">
                <a:solidFill>
                  <a:srgbClr val="FF0000"/>
                </a:solidFill>
              </a:rPr>
              <a:t>C</a:t>
            </a:r>
            <a:r>
              <a:rPr lang="en-US" dirty="0"/>
              <a:t>onductivity </a:t>
            </a:r>
            <a:r>
              <a:rPr lang="en-US" b="1" dirty="0">
                <a:solidFill>
                  <a:srgbClr val="FF0000"/>
                </a:solidFill>
              </a:rPr>
              <a:t>D</a:t>
            </a:r>
            <a:r>
              <a:rPr lang="en-US" dirty="0"/>
              <a:t>etector)</a:t>
            </a:r>
          </a:p>
          <a:p>
            <a:pPr lvl="1">
              <a:buFont typeface="Arial" panose="020B0604020202020204" pitchFamily="34" charset="0"/>
              <a:buChar char="•"/>
            </a:pPr>
            <a:r>
              <a:rPr lang="en-US" b="1" dirty="0" smtClean="0">
                <a:solidFill>
                  <a:srgbClr val="002060"/>
                </a:solidFill>
              </a:rPr>
              <a:t>Advantages: </a:t>
            </a:r>
            <a:endParaRPr lang="en-US" b="1" dirty="0">
              <a:solidFill>
                <a:srgbClr val="002060"/>
              </a:solidFill>
            </a:endParaRPr>
          </a:p>
          <a:p>
            <a:pPr lvl="2"/>
            <a:r>
              <a:rPr lang="en-US" dirty="0" smtClean="0"/>
              <a:t>The sample </a:t>
            </a:r>
            <a:r>
              <a:rPr lang="en-US" dirty="0"/>
              <a:t>is </a:t>
            </a:r>
            <a:r>
              <a:rPr lang="en-US" b="1" dirty="0"/>
              <a:t>not </a:t>
            </a:r>
            <a:r>
              <a:rPr lang="en-US" dirty="0"/>
              <a:t>destroyed and can be collected</a:t>
            </a:r>
            <a:r>
              <a:rPr lang="en-US" dirty="0" smtClean="0"/>
              <a:t/>
            </a:r>
            <a:br>
              <a:rPr lang="en-US" dirty="0" smtClean="0"/>
            </a:br>
            <a:r>
              <a:rPr lang="en-US" dirty="0" smtClean="0"/>
              <a:t>after </a:t>
            </a:r>
            <a:r>
              <a:rPr lang="en-US" dirty="0"/>
              <a:t>passing </a:t>
            </a:r>
            <a:r>
              <a:rPr lang="en-US" dirty="0" smtClean="0"/>
              <a:t>through the column</a:t>
            </a:r>
          </a:p>
          <a:p>
            <a:pPr lvl="2"/>
            <a:r>
              <a:rPr lang="en-US" dirty="0" smtClean="0"/>
              <a:t>Only one gas with a high thermal conductivity </a:t>
            </a:r>
            <a:br>
              <a:rPr lang="en-US" dirty="0" smtClean="0"/>
            </a:br>
            <a:r>
              <a:rPr lang="en-US" dirty="0" smtClean="0"/>
              <a:t>needed i.e., helium, hydrogen</a:t>
            </a:r>
            <a:endParaRPr lang="en-US" dirty="0"/>
          </a:p>
          <a:p>
            <a:pPr lvl="1">
              <a:buFont typeface="Arial" panose="020B0604020202020204" pitchFamily="34" charset="0"/>
              <a:buChar char="•"/>
            </a:pPr>
            <a:r>
              <a:rPr lang="en-US" b="1" dirty="0" smtClean="0">
                <a:solidFill>
                  <a:srgbClr val="FF0000"/>
                </a:solidFill>
              </a:rPr>
              <a:t>Disadvantages:</a:t>
            </a:r>
            <a:endParaRPr lang="en-US" b="1" dirty="0">
              <a:solidFill>
                <a:srgbClr val="FF0000"/>
              </a:solidFill>
            </a:endParaRPr>
          </a:p>
          <a:p>
            <a:pPr lvl="2"/>
            <a:r>
              <a:rPr lang="en-US" dirty="0" smtClean="0"/>
              <a:t>The method possesses a significantly </a:t>
            </a:r>
            <a:r>
              <a:rPr lang="en-US" dirty="0"/>
              <a:t>lower sensitivity </a:t>
            </a:r>
            <a:r>
              <a:rPr lang="en-US" dirty="0" smtClean="0"/>
              <a:t/>
            </a:r>
            <a:br>
              <a:rPr lang="en-US" dirty="0" smtClean="0"/>
            </a:br>
            <a:r>
              <a:rPr lang="en-US" dirty="0" smtClean="0"/>
              <a:t>compared </a:t>
            </a:r>
            <a:r>
              <a:rPr lang="en-US" dirty="0"/>
              <a:t>to </a:t>
            </a:r>
            <a:r>
              <a:rPr lang="en-US" dirty="0" smtClean="0"/>
              <a:t>FID </a:t>
            </a:r>
            <a:r>
              <a:rPr lang="en-US" dirty="0" smtClean="0"/>
              <a:t>(</a:t>
            </a:r>
            <a:r>
              <a:rPr lang="en-US" dirty="0" smtClean="0"/>
              <a:t>usually 2-3 magnitudes, DLL: 10 ppm)</a:t>
            </a:r>
            <a:endParaRPr lang="en-US" dirty="0"/>
          </a:p>
          <a:p>
            <a:endParaRPr lang="en-US" dirty="0" smtClean="0"/>
          </a:p>
          <a:p>
            <a:r>
              <a:rPr lang="en-US" dirty="0" smtClean="0"/>
              <a:t>ECD </a:t>
            </a:r>
            <a:r>
              <a:rPr lang="en-US" dirty="0"/>
              <a:t>(</a:t>
            </a:r>
            <a:r>
              <a:rPr lang="en-US" b="1" dirty="0">
                <a:solidFill>
                  <a:srgbClr val="FF0000"/>
                </a:solidFill>
              </a:rPr>
              <a:t>E</a:t>
            </a:r>
            <a:r>
              <a:rPr lang="en-US" dirty="0"/>
              <a:t>lectron </a:t>
            </a:r>
            <a:r>
              <a:rPr lang="en-US" b="1" dirty="0">
                <a:solidFill>
                  <a:srgbClr val="FF0000"/>
                </a:solidFill>
              </a:rPr>
              <a:t>C</a:t>
            </a:r>
            <a:r>
              <a:rPr lang="en-US" dirty="0"/>
              <a:t>apture </a:t>
            </a:r>
            <a:r>
              <a:rPr lang="en-US" b="1" dirty="0">
                <a:solidFill>
                  <a:srgbClr val="FF0000"/>
                </a:solidFill>
              </a:rPr>
              <a:t>D</a:t>
            </a:r>
            <a:r>
              <a:rPr lang="en-US" dirty="0"/>
              <a:t>etector)</a:t>
            </a:r>
          </a:p>
          <a:p>
            <a:pPr lvl="1">
              <a:buFont typeface="Arial" panose="020B0604020202020204" pitchFamily="34" charset="0"/>
              <a:buChar char="•"/>
            </a:pPr>
            <a:r>
              <a:rPr lang="en-US" b="1" dirty="0" smtClean="0">
                <a:solidFill>
                  <a:srgbClr val="002060"/>
                </a:solidFill>
              </a:rPr>
              <a:t>Advantages:</a:t>
            </a:r>
          </a:p>
          <a:p>
            <a:pPr lvl="2"/>
            <a:r>
              <a:rPr lang="en-US" dirty="0" smtClean="0"/>
              <a:t>It is very sensitive for chlorinated compounds </a:t>
            </a:r>
            <a:r>
              <a:rPr lang="en-US" dirty="0"/>
              <a:t>i.e., TCDD, </a:t>
            </a:r>
            <a:r>
              <a:rPr lang="en-US" dirty="0" smtClean="0"/>
              <a:t/>
            </a:r>
            <a:br>
              <a:rPr lang="en-US" dirty="0" smtClean="0"/>
            </a:br>
            <a:r>
              <a:rPr lang="en-US" dirty="0" smtClean="0"/>
              <a:t>PCB, etc. and organometallic compounds (DLL: 0.1 ppb)</a:t>
            </a:r>
          </a:p>
          <a:p>
            <a:pPr lvl="1">
              <a:buFont typeface="Arial" panose="020B0604020202020204" pitchFamily="34" charset="0"/>
              <a:buChar char="•"/>
            </a:pPr>
            <a:r>
              <a:rPr lang="en-US" b="1" dirty="0" smtClean="0">
                <a:solidFill>
                  <a:srgbClr val="FF0000"/>
                </a:solidFill>
              </a:rPr>
              <a:t>Disadvantages:</a:t>
            </a:r>
          </a:p>
          <a:p>
            <a:pPr lvl="2"/>
            <a:r>
              <a:rPr lang="en-US" dirty="0" smtClean="0"/>
              <a:t>Since </a:t>
            </a:r>
            <a:r>
              <a:rPr lang="en-US" dirty="0"/>
              <a:t>a radioactive </a:t>
            </a:r>
            <a:r>
              <a:rPr lang="en-US" dirty="0" smtClean="0"/>
              <a:t>source is used,  a special license and</a:t>
            </a:r>
            <a:br>
              <a:rPr lang="en-US" dirty="0" smtClean="0"/>
            </a:br>
            <a:r>
              <a:rPr lang="en-US" dirty="0" smtClean="0"/>
              <a:t>area is required for its operation</a:t>
            </a:r>
          </a:p>
          <a:p>
            <a:pPr lvl="2"/>
            <a:r>
              <a:rPr lang="en-US" dirty="0" smtClean="0"/>
              <a:t>Several carrier gases needed for the ionization</a:t>
            </a:r>
            <a:br>
              <a:rPr lang="en-US" dirty="0" smtClean="0"/>
            </a:br>
            <a:r>
              <a:rPr lang="en-US" dirty="0" smtClean="0"/>
              <a:t>i.e., argon/methane</a:t>
            </a:r>
          </a:p>
          <a:p>
            <a:pPr lvl="1">
              <a:buFont typeface="Arial" panose="020B0604020202020204" pitchFamily="34" charset="0"/>
              <a:buChar char="•"/>
            </a:pPr>
            <a:endParaRPr lang="en-US" dirty="0"/>
          </a:p>
        </p:txBody>
      </p:sp>
      <p:pic>
        <p:nvPicPr>
          <p:cNvPr id="5" name="Picture 4"/>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6305550" y="4248150"/>
            <a:ext cx="2305050" cy="1924050"/>
          </a:xfrm>
          <a:prstGeom prst="rect">
            <a:avLst/>
          </a:prstGeom>
          <a:noFill/>
          <a:ln>
            <a:noFill/>
          </a:ln>
          <a:effectLst/>
          <a:extLst/>
        </p:spPr>
      </p:pic>
      <p:pic>
        <p:nvPicPr>
          <p:cNvPr id="7172" name="Picture 4" descr="http://upload.wikimedia.org/wikipedia/commons/thumb/c/cb/Thermal_Conductivity_Detector_1.svg/220px-Thermal_Conductivity_Detector_1.svg.png">
            <a:hlinkClick r:id="rId4"/>
          </p:cNvPr>
          <p:cNvPicPr>
            <a:picLocks noChangeAspect="1" noChangeArrowheads="1"/>
          </p:cNvPicPr>
          <p:nvPr/>
        </p:nvPicPr>
        <p:blipFill>
          <a:blip r:embed="rId5">
            <a:extLst>
              <a:ext uri="{BEBA8EAE-BF5A-486C-A8C5-ECC9F3942E4B}">
                <a14:imgProps xmlns:a14="http://schemas.microsoft.com/office/drawing/2010/main">
                  <a14:imgLayer r:embed="rId6">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6165761" y="1905000"/>
            <a:ext cx="2597239" cy="1676400"/>
          </a:xfrm>
          <a:prstGeom prst="rect">
            <a:avLst/>
          </a:prstGeom>
          <a:solidFill>
            <a:schemeClr val="bg1">
              <a:lumMod val="95000"/>
            </a:schemeClr>
          </a:solidFill>
        </p:spPr>
      </p:pic>
    </p:spTree>
    <p:extLst>
      <p:ext uri="{BB962C8B-B14F-4D97-AF65-F5344CB8AC3E}">
        <p14:creationId xmlns:p14="http://schemas.microsoft.com/office/powerpoint/2010/main" val="460957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7172"/>
                                        </p:tgtEl>
                                        <p:attrNameLst>
                                          <p:attrName>style.visibility</p:attrName>
                                        </p:attrNameLst>
                                      </p:cBhvr>
                                      <p:to>
                                        <p:strVal val="visible"/>
                                      </p:to>
                                    </p:set>
                                    <p:anim calcmode="lin" valueType="num">
                                      <p:cBhvr>
                                        <p:cTn id="10" dur="500" fill="hold"/>
                                        <p:tgtEl>
                                          <p:spTgt spid="7172"/>
                                        </p:tgtEl>
                                        <p:attrNameLst>
                                          <p:attrName>ppt_w</p:attrName>
                                        </p:attrNameLst>
                                      </p:cBhvr>
                                      <p:tavLst>
                                        <p:tav tm="0">
                                          <p:val>
                                            <p:fltVal val="0"/>
                                          </p:val>
                                        </p:tav>
                                        <p:tav tm="100000">
                                          <p:val>
                                            <p:strVal val="#ppt_w"/>
                                          </p:val>
                                        </p:tav>
                                      </p:tavLst>
                                    </p:anim>
                                    <p:anim calcmode="lin" valueType="num">
                                      <p:cBhvr>
                                        <p:cTn id="11" dur="500" fill="hold"/>
                                        <p:tgtEl>
                                          <p:spTgt spid="7172"/>
                                        </p:tgtEl>
                                        <p:attrNameLst>
                                          <p:attrName>ppt_h</p:attrName>
                                        </p:attrNameLst>
                                      </p:cBhvr>
                                      <p:tavLst>
                                        <p:tav tm="0">
                                          <p:val>
                                            <p:fltVal val="0"/>
                                          </p:val>
                                        </p:tav>
                                        <p:tav tm="100000">
                                          <p:val>
                                            <p:strVal val="#ppt_h"/>
                                          </p:val>
                                        </p:tav>
                                      </p:tavLst>
                                    </p:anim>
                                    <p:animEffect transition="in" filter="fade">
                                      <p:cBhvr>
                                        <p:cTn id="12" dur="500"/>
                                        <p:tgtEl>
                                          <p:spTgt spid="717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par>
                                <p:cTn id="43" presetID="53" presetClass="entr" presetSubtype="16" fill="hold" nodeType="with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p:cTn id="45" dur="500" fill="hold"/>
                                        <p:tgtEl>
                                          <p:spTgt spid="5"/>
                                        </p:tgtEl>
                                        <p:attrNameLst>
                                          <p:attrName>ppt_w</p:attrName>
                                        </p:attrNameLst>
                                      </p:cBhvr>
                                      <p:tavLst>
                                        <p:tav tm="0">
                                          <p:val>
                                            <p:fltVal val="0"/>
                                          </p:val>
                                        </p:tav>
                                        <p:tav tm="100000">
                                          <p:val>
                                            <p:strVal val="#ppt_w"/>
                                          </p:val>
                                        </p:tav>
                                      </p:tavLst>
                                    </p:anim>
                                    <p:anim calcmode="lin" valueType="num">
                                      <p:cBhvr>
                                        <p:cTn id="46" dur="500" fill="hold"/>
                                        <p:tgtEl>
                                          <p:spTgt spid="5"/>
                                        </p:tgtEl>
                                        <p:attrNameLst>
                                          <p:attrName>ppt_h</p:attrName>
                                        </p:attrNameLst>
                                      </p:cBhvr>
                                      <p:tavLst>
                                        <p:tav tm="0">
                                          <p:val>
                                            <p:fltVal val="0"/>
                                          </p:val>
                                        </p:tav>
                                        <p:tav tm="100000">
                                          <p:val>
                                            <p:strVal val="#ppt_h"/>
                                          </p:val>
                                        </p:tav>
                                      </p:tavLst>
                                    </p:anim>
                                    <p:animEffect transition="in" filter="fade">
                                      <p:cBhvr>
                                        <p:cTn id="47" dur="5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2">
                                            <p:txEl>
                                              <p:pRg st="8" end="8"/>
                                            </p:txEl>
                                          </p:spTgt>
                                        </p:tgtEl>
                                        <p:attrNameLst>
                                          <p:attrName>style.visibility</p:attrName>
                                        </p:attrNameLst>
                                      </p:cBhvr>
                                      <p:to>
                                        <p:strVal val="visible"/>
                                      </p:to>
                                    </p:set>
                                    <p:animEffect transition="in" filter="barn(inVertical)">
                                      <p:cBhvr>
                                        <p:cTn id="52" dur="500"/>
                                        <p:tgtEl>
                                          <p:spTgt spid="2">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2">
                                            <p:txEl>
                                              <p:pRg st="9" end="9"/>
                                            </p:txEl>
                                          </p:spTgt>
                                        </p:tgtEl>
                                        <p:attrNameLst>
                                          <p:attrName>style.visibility</p:attrName>
                                        </p:attrNameLst>
                                      </p:cBhvr>
                                      <p:to>
                                        <p:strVal val="visible"/>
                                      </p:to>
                                    </p:set>
                                    <p:animEffect transition="in" filter="barn(inVertical)">
                                      <p:cBhvr>
                                        <p:cTn id="57" dur="500"/>
                                        <p:tgtEl>
                                          <p:spTgt spid="2">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2">
                                            <p:txEl>
                                              <p:pRg st="10" end="10"/>
                                            </p:txEl>
                                          </p:spTgt>
                                        </p:tgtEl>
                                        <p:attrNameLst>
                                          <p:attrName>style.visibility</p:attrName>
                                        </p:attrNameLst>
                                      </p:cBhvr>
                                      <p:to>
                                        <p:strVal val="visible"/>
                                      </p:to>
                                    </p:set>
                                    <p:animEffect transition="in" filter="barn(inVertical)">
                                      <p:cBhvr>
                                        <p:cTn id="62" dur="500"/>
                                        <p:tgtEl>
                                          <p:spTgt spid="2">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2">
                                            <p:txEl>
                                              <p:pRg st="11" end="11"/>
                                            </p:txEl>
                                          </p:spTgt>
                                        </p:tgtEl>
                                        <p:attrNameLst>
                                          <p:attrName>style.visibility</p:attrName>
                                        </p:attrNameLst>
                                      </p:cBhvr>
                                      <p:to>
                                        <p:strVal val="visible"/>
                                      </p:to>
                                    </p:set>
                                    <p:animEffect transition="in" filter="barn(inVertical)">
                                      <p:cBhvr>
                                        <p:cTn id="67" dur="500"/>
                                        <p:tgtEl>
                                          <p:spTgt spid="2">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2">
                                            <p:txEl>
                                              <p:pRg st="12" end="12"/>
                                            </p:txEl>
                                          </p:spTgt>
                                        </p:tgtEl>
                                        <p:attrNameLst>
                                          <p:attrName>style.visibility</p:attrName>
                                        </p:attrNameLst>
                                      </p:cBhvr>
                                      <p:to>
                                        <p:strVal val="visible"/>
                                      </p:to>
                                    </p:set>
                                    <p:animEffect transition="in" filter="barn(inVertical)">
                                      <p:cBhvr>
                                        <p:cTn id="7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76800"/>
          </a:xfrm>
        </p:spPr>
        <p:txBody>
          <a:bodyPr>
            <a:normAutofit fontScale="92500"/>
          </a:bodyPr>
          <a:lstStyle/>
          <a:p>
            <a:r>
              <a:rPr lang="en-US" sz="2200" dirty="0" smtClean="0"/>
              <a:t>Mass spectrometer</a:t>
            </a:r>
          </a:p>
          <a:p>
            <a:r>
              <a:rPr lang="en-US" sz="2200" b="1" i="1" dirty="0" smtClean="0">
                <a:solidFill>
                  <a:srgbClr val="002060"/>
                </a:solidFill>
              </a:rPr>
              <a:t>Spiking</a:t>
            </a:r>
            <a:r>
              <a:rPr lang="en-US" sz="2200" dirty="0" smtClean="0"/>
              <a:t>: the sample is run with and without the addition of a spike, </a:t>
            </a:r>
            <a:br>
              <a:rPr lang="en-US" sz="2200" dirty="0" smtClean="0"/>
            </a:br>
            <a:r>
              <a:rPr lang="en-US" sz="2200" dirty="0" smtClean="0"/>
              <a:t>which is an authentic sample of compound to be identified</a:t>
            </a:r>
          </a:p>
          <a:p>
            <a:r>
              <a:rPr lang="en-US" sz="2200" i="1" dirty="0" smtClean="0"/>
              <a:t>Original chromatogram</a:t>
            </a:r>
          </a:p>
          <a:p>
            <a:endParaRPr lang="en-US" sz="2200" dirty="0"/>
          </a:p>
          <a:p>
            <a:endParaRPr lang="en-US" sz="2200" dirty="0" smtClean="0"/>
          </a:p>
          <a:p>
            <a:r>
              <a:rPr lang="en-US" sz="2200" i="1" dirty="0" smtClean="0"/>
              <a:t>Spike B added</a:t>
            </a:r>
          </a:p>
          <a:p>
            <a:endParaRPr lang="en-US" sz="2200" i="1" dirty="0" smtClean="0"/>
          </a:p>
          <a:p>
            <a:endParaRPr lang="en-US" sz="2200" dirty="0" smtClean="0"/>
          </a:p>
          <a:p>
            <a:r>
              <a:rPr lang="en-US" sz="2200" dirty="0" smtClean="0"/>
              <a:t>If compound A was added as the spike, peak A would increase in area</a:t>
            </a:r>
          </a:p>
          <a:p>
            <a:r>
              <a:rPr lang="en-US" sz="2200" dirty="0" smtClean="0"/>
              <a:t>If the spike that was added to the mixture was not a compound in the mixture, an additional peak would be observed</a:t>
            </a:r>
          </a:p>
          <a:p>
            <a:r>
              <a:rPr lang="en-US" sz="2200" dirty="0" smtClean="0"/>
              <a:t>This method is semi-quantitative</a:t>
            </a:r>
          </a:p>
          <a:p>
            <a:endParaRPr lang="en-US" sz="2200" dirty="0" smtClean="0"/>
          </a:p>
          <a:p>
            <a:endParaRPr lang="en-US" dirty="0"/>
          </a:p>
          <a:p>
            <a:endParaRPr lang="en-US" dirty="0" smtClean="0"/>
          </a:p>
          <a:p>
            <a:pPr lvl="1"/>
            <a:endParaRPr lang="en-US" dirty="0"/>
          </a:p>
          <a:p>
            <a:endParaRPr lang="en-US" dirty="0"/>
          </a:p>
        </p:txBody>
      </p:sp>
      <p:sp>
        <p:nvSpPr>
          <p:cNvPr id="20" name="Rectangle 19"/>
          <p:cNvSpPr/>
          <p:nvPr/>
        </p:nvSpPr>
        <p:spPr>
          <a:xfrm>
            <a:off x="3422798" y="3810000"/>
            <a:ext cx="3810000" cy="951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pPr algn="ctr"/>
            <a:r>
              <a:rPr lang="en-US" dirty="0" smtClean="0">
                <a:solidFill>
                  <a:srgbClr val="002060"/>
                </a:solidFill>
              </a:rPr>
              <a:t>Sample Identification</a:t>
            </a:r>
            <a:endParaRPr lang="en-US" dirty="0">
              <a:solidFill>
                <a:srgbClr val="002060"/>
              </a:solidFill>
            </a:endParaRPr>
          </a:p>
        </p:txBody>
      </p:sp>
      <p:sp>
        <p:nvSpPr>
          <p:cNvPr id="5" name="Rectangle 4"/>
          <p:cNvSpPr/>
          <p:nvPr/>
        </p:nvSpPr>
        <p:spPr>
          <a:xfrm>
            <a:off x="3468624" y="2971800"/>
            <a:ext cx="3810000" cy="5304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3543300" y="2971800"/>
            <a:ext cx="3581400" cy="457200"/>
            <a:chOff x="2362200" y="3048000"/>
            <a:chExt cx="3581400" cy="457200"/>
          </a:xfrm>
        </p:grpSpPr>
        <p:sp>
          <p:nvSpPr>
            <p:cNvPr id="4" name="Freeform 3"/>
            <p:cNvSpPr/>
            <p:nvPr/>
          </p:nvSpPr>
          <p:spPr>
            <a:xfrm>
              <a:off x="4114800" y="3200400"/>
              <a:ext cx="155448" cy="304800"/>
            </a:xfrm>
            <a:custGeom>
              <a:avLst/>
              <a:gdLst>
                <a:gd name="connsiteX0" fmla="*/ 0 w 353419"/>
                <a:gd name="connsiteY0" fmla="*/ 976119 h 992948"/>
                <a:gd name="connsiteX1" fmla="*/ 201953 w 353419"/>
                <a:gd name="connsiteY1" fmla="*/ 11 h 992948"/>
                <a:gd name="connsiteX2" fmla="*/ 353419 w 353419"/>
                <a:gd name="connsiteY2" fmla="*/ 992948 h 992948"/>
                <a:gd name="connsiteX3" fmla="*/ 353419 w 353419"/>
                <a:gd name="connsiteY3" fmla="*/ 992948 h 992948"/>
                <a:gd name="connsiteX4" fmla="*/ 353419 w 353419"/>
                <a:gd name="connsiteY4" fmla="*/ 992948 h 9929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3419" h="992948">
                  <a:moveTo>
                    <a:pt x="0" y="976119"/>
                  </a:moveTo>
                  <a:cubicBezTo>
                    <a:pt x="71525" y="486662"/>
                    <a:pt x="143050" y="-2794"/>
                    <a:pt x="201953" y="11"/>
                  </a:cubicBezTo>
                  <a:cubicBezTo>
                    <a:pt x="260856" y="2816"/>
                    <a:pt x="353419" y="992948"/>
                    <a:pt x="353419" y="992948"/>
                  </a:cubicBezTo>
                  <a:lnTo>
                    <a:pt x="353419" y="992948"/>
                  </a:lnTo>
                  <a:lnTo>
                    <a:pt x="353419" y="992948"/>
                  </a:lnTo>
                </a:path>
              </a:pathLst>
            </a:custGeom>
            <a:ln>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2060"/>
                </a:solidFill>
              </a:endParaRPr>
            </a:p>
          </p:txBody>
        </p:sp>
        <p:cxnSp>
          <p:nvCxnSpPr>
            <p:cNvPr id="6" name="Straight Connector 5"/>
            <p:cNvCxnSpPr/>
            <p:nvPr/>
          </p:nvCxnSpPr>
          <p:spPr>
            <a:xfrm>
              <a:off x="2362200" y="3505200"/>
              <a:ext cx="17526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5029200" y="3048000"/>
              <a:ext cx="155448" cy="455712"/>
            </a:xfrm>
            <a:custGeom>
              <a:avLst/>
              <a:gdLst>
                <a:gd name="connsiteX0" fmla="*/ 0 w 353419"/>
                <a:gd name="connsiteY0" fmla="*/ 976119 h 992948"/>
                <a:gd name="connsiteX1" fmla="*/ 201953 w 353419"/>
                <a:gd name="connsiteY1" fmla="*/ 11 h 992948"/>
                <a:gd name="connsiteX2" fmla="*/ 353419 w 353419"/>
                <a:gd name="connsiteY2" fmla="*/ 992948 h 992948"/>
                <a:gd name="connsiteX3" fmla="*/ 353419 w 353419"/>
                <a:gd name="connsiteY3" fmla="*/ 992948 h 992948"/>
                <a:gd name="connsiteX4" fmla="*/ 353419 w 353419"/>
                <a:gd name="connsiteY4" fmla="*/ 992948 h 9929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3419" h="992948">
                  <a:moveTo>
                    <a:pt x="0" y="976119"/>
                  </a:moveTo>
                  <a:cubicBezTo>
                    <a:pt x="71525" y="486662"/>
                    <a:pt x="143050" y="-2794"/>
                    <a:pt x="201953" y="11"/>
                  </a:cubicBezTo>
                  <a:cubicBezTo>
                    <a:pt x="260856" y="2816"/>
                    <a:pt x="353419" y="992948"/>
                    <a:pt x="353419" y="992948"/>
                  </a:cubicBezTo>
                  <a:lnTo>
                    <a:pt x="353419" y="992948"/>
                  </a:lnTo>
                  <a:lnTo>
                    <a:pt x="353419" y="992948"/>
                  </a:lnTo>
                </a:path>
              </a:pathLst>
            </a:custGeom>
            <a:ln>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2060"/>
                </a:solidFill>
              </a:endParaRPr>
            </a:p>
          </p:txBody>
        </p:sp>
        <p:cxnSp>
          <p:nvCxnSpPr>
            <p:cNvPr id="12" name="Straight Connector 11"/>
            <p:cNvCxnSpPr/>
            <p:nvPr/>
          </p:nvCxnSpPr>
          <p:spPr>
            <a:xfrm>
              <a:off x="4270248" y="3505200"/>
              <a:ext cx="758952"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184648" y="3505200"/>
              <a:ext cx="758952"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3564636" y="3810000"/>
            <a:ext cx="3617976" cy="843077"/>
            <a:chOff x="2362200" y="3881323"/>
            <a:chExt cx="3617976" cy="843077"/>
          </a:xfrm>
        </p:grpSpPr>
        <p:sp>
          <p:nvSpPr>
            <p:cNvPr id="7" name="Freeform 6"/>
            <p:cNvSpPr/>
            <p:nvPr/>
          </p:nvSpPr>
          <p:spPr>
            <a:xfrm>
              <a:off x="4114800" y="4419600"/>
              <a:ext cx="155448" cy="304800"/>
            </a:xfrm>
            <a:custGeom>
              <a:avLst/>
              <a:gdLst>
                <a:gd name="connsiteX0" fmla="*/ 0 w 353419"/>
                <a:gd name="connsiteY0" fmla="*/ 976119 h 992948"/>
                <a:gd name="connsiteX1" fmla="*/ 201953 w 353419"/>
                <a:gd name="connsiteY1" fmla="*/ 11 h 992948"/>
                <a:gd name="connsiteX2" fmla="*/ 353419 w 353419"/>
                <a:gd name="connsiteY2" fmla="*/ 992948 h 992948"/>
                <a:gd name="connsiteX3" fmla="*/ 353419 w 353419"/>
                <a:gd name="connsiteY3" fmla="*/ 992948 h 992948"/>
                <a:gd name="connsiteX4" fmla="*/ 353419 w 353419"/>
                <a:gd name="connsiteY4" fmla="*/ 992948 h 9929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3419" h="992948">
                  <a:moveTo>
                    <a:pt x="0" y="976119"/>
                  </a:moveTo>
                  <a:cubicBezTo>
                    <a:pt x="71525" y="486662"/>
                    <a:pt x="143050" y="-2794"/>
                    <a:pt x="201953" y="11"/>
                  </a:cubicBezTo>
                  <a:cubicBezTo>
                    <a:pt x="260856" y="2816"/>
                    <a:pt x="353419" y="992948"/>
                    <a:pt x="353419" y="992948"/>
                  </a:cubicBezTo>
                  <a:lnTo>
                    <a:pt x="353419" y="992948"/>
                  </a:lnTo>
                  <a:lnTo>
                    <a:pt x="353419" y="992948"/>
                  </a:lnTo>
                </a:path>
              </a:pathLst>
            </a:custGeom>
            <a:ln>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2060"/>
                </a:solidFill>
              </a:endParaRPr>
            </a:p>
          </p:txBody>
        </p:sp>
        <p:cxnSp>
          <p:nvCxnSpPr>
            <p:cNvPr id="16" name="Straight Connector 15"/>
            <p:cNvCxnSpPr/>
            <p:nvPr/>
          </p:nvCxnSpPr>
          <p:spPr>
            <a:xfrm>
              <a:off x="2362200" y="4724400"/>
              <a:ext cx="17526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270248" y="4724400"/>
              <a:ext cx="722376"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8" name="Freeform 17"/>
            <p:cNvSpPr/>
            <p:nvPr/>
          </p:nvSpPr>
          <p:spPr>
            <a:xfrm>
              <a:off x="4992624" y="3881323"/>
              <a:ext cx="228600" cy="843077"/>
            </a:xfrm>
            <a:custGeom>
              <a:avLst/>
              <a:gdLst>
                <a:gd name="connsiteX0" fmla="*/ 0 w 353419"/>
                <a:gd name="connsiteY0" fmla="*/ 976119 h 992948"/>
                <a:gd name="connsiteX1" fmla="*/ 201953 w 353419"/>
                <a:gd name="connsiteY1" fmla="*/ 11 h 992948"/>
                <a:gd name="connsiteX2" fmla="*/ 353419 w 353419"/>
                <a:gd name="connsiteY2" fmla="*/ 992948 h 992948"/>
                <a:gd name="connsiteX3" fmla="*/ 353419 w 353419"/>
                <a:gd name="connsiteY3" fmla="*/ 992948 h 992948"/>
                <a:gd name="connsiteX4" fmla="*/ 353419 w 353419"/>
                <a:gd name="connsiteY4" fmla="*/ 992948 h 9929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3419" h="992948">
                  <a:moveTo>
                    <a:pt x="0" y="976119"/>
                  </a:moveTo>
                  <a:cubicBezTo>
                    <a:pt x="71525" y="486662"/>
                    <a:pt x="143050" y="-2794"/>
                    <a:pt x="201953" y="11"/>
                  </a:cubicBezTo>
                  <a:cubicBezTo>
                    <a:pt x="260856" y="2816"/>
                    <a:pt x="353419" y="992948"/>
                    <a:pt x="353419" y="992948"/>
                  </a:cubicBezTo>
                  <a:lnTo>
                    <a:pt x="353419" y="992948"/>
                  </a:lnTo>
                  <a:lnTo>
                    <a:pt x="353419" y="992948"/>
                  </a:lnTo>
                </a:path>
              </a:pathLst>
            </a:custGeom>
            <a:ln>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2060"/>
                </a:solidFill>
              </a:endParaRPr>
            </a:p>
          </p:txBody>
        </p:sp>
        <p:cxnSp>
          <p:nvCxnSpPr>
            <p:cNvPr id="19" name="Straight Connector 18"/>
            <p:cNvCxnSpPr/>
            <p:nvPr/>
          </p:nvCxnSpPr>
          <p:spPr>
            <a:xfrm>
              <a:off x="5221224" y="4724400"/>
              <a:ext cx="758952"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3" name="TextBox 22"/>
          <p:cNvSpPr txBox="1"/>
          <p:nvPr/>
        </p:nvSpPr>
        <p:spPr>
          <a:xfrm>
            <a:off x="5253122" y="2743200"/>
            <a:ext cx="314510" cy="307777"/>
          </a:xfrm>
          <a:prstGeom prst="rect">
            <a:avLst/>
          </a:prstGeom>
          <a:noFill/>
        </p:spPr>
        <p:txBody>
          <a:bodyPr wrap="none" rtlCol="0">
            <a:spAutoFit/>
          </a:bodyPr>
          <a:lstStyle/>
          <a:p>
            <a:r>
              <a:rPr lang="en-US" sz="1400" b="1" dirty="0" smtClean="0"/>
              <a:t>A</a:t>
            </a:r>
            <a:endParaRPr lang="en-US" sz="1400" b="1" dirty="0"/>
          </a:p>
        </p:txBody>
      </p:sp>
      <p:sp>
        <p:nvSpPr>
          <p:cNvPr id="25" name="TextBox 24"/>
          <p:cNvSpPr txBox="1"/>
          <p:nvPr/>
        </p:nvSpPr>
        <p:spPr>
          <a:xfrm>
            <a:off x="6130769" y="2743200"/>
            <a:ext cx="314510" cy="307777"/>
          </a:xfrm>
          <a:prstGeom prst="rect">
            <a:avLst/>
          </a:prstGeom>
          <a:noFill/>
        </p:spPr>
        <p:txBody>
          <a:bodyPr wrap="none" rtlCol="0">
            <a:spAutoFit/>
          </a:bodyPr>
          <a:lstStyle/>
          <a:p>
            <a:r>
              <a:rPr lang="en-US" sz="1400" b="1" dirty="0" smtClean="0"/>
              <a:t>B</a:t>
            </a:r>
            <a:endParaRPr lang="en-US" sz="1400" b="1" dirty="0"/>
          </a:p>
        </p:txBody>
      </p:sp>
    </p:spTree>
    <p:extLst>
      <p:ext uri="{BB962C8B-B14F-4D97-AF65-F5344CB8AC3E}">
        <p14:creationId xmlns:p14="http://schemas.microsoft.com/office/powerpoint/2010/main" val="417022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arn(inVertical)">
                                      <p:cBhvr>
                                        <p:cTn id="25" dur="500"/>
                                        <p:tgtEl>
                                          <p:spTgt spid="23"/>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barn(inVertical)">
                                      <p:cBhvr>
                                        <p:cTn id="28" dur="500"/>
                                        <p:tgtEl>
                                          <p:spTgt spid="25"/>
                                        </p:tgtEl>
                                      </p:cBhvr>
                                    </p:animEffect>
                                  </p:childTnLst>
                                </p:cTn>
                              </p:par>
                              <p:par>
                                <p:cTn id="29" presetID="2" presetClass="entr" presetSubtype="8"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0-#ppt_w/2"/>
                                          </p:val>
                                        </p:tav>
                                        <p:tav tm="100000">
                                          <p:val>
                                            <p:strVal val="#ppt_x"/>
                                          </p:val>
                                        </p:tav>
                                      </p:tavLst>
                                    </p:anim>
                                    <p:anim calcmode="lin" valueType="num">
                                      <p:cBhvr additive="base">
                                        <p:cTn id="3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500"/>
                                        <p:tgtEl>
                                          <p:spTgt spid="20"/>
                                        </p:tgtEl>
                                      </p:cBhvr>
                                    </p:animEffect>
                                  </p:childTnLst>
                                </p:cTn>
                              </p:par>
                              <p:par>
                                <p:cTn id="43" presetID="2" presetClass="entr" presetSubtype="2" fill="hold" nodeType="with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additive="base">
                                        <p:cTn id="45" dur="500" fill="hold"/>
                                        <p:tgtEl>
                                          <p:spTgt spid="10"/>
                                        </p:tgtEl>
                                        <p:attrNameLst>
                                          <p:attrName>ppt_x</p:attrName>
                                        </p:attrNameLst>
                                      </p:cBhvr>
                                      <p:tavLst>
                                        <p:tav tm="0">
                                          <p:val>
                                            <p:strVal val="1+#ppt_w/2"/>
                                          </p:val>
                                        </p:tav>
                                        <p:tav tm="100000">
                                          <p:val>
                                            <p:strVal val="#ppt_x"/>
                                          </p:val>
                                        </p:tav>
                                      </p:tavLst>
                                    </p:anim>
                                    <p:anim calcmode="lin" valueType="num">
                                      <p:cBhvr additive="base">
                                        <p:cTn id="4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2">
                                            <p:txEl>
                                              <p:pRg st="8" end="8"/>
                                            </p:txEl>
                                          </p:spTgt>
                                        </p:tgtEl>
                                        <p:attrNameLst>
                                          <p:attrName>style.visibility</p:attrName>
                                        </p:attrNameLst>
                                      </p:cBhvr>
                                      <p:to>
                                        <p:strVal val="visible"/>
                                      </p:to>
                                    </p:set>
                                    <p:animEffect transition="in" filter="barn(inVertical)">
                                      <p:cBhvr>
                                        <p:cTn id="51" dur="500"/>
                                        <p:tgtEl>
                                          <p:spTgt spid="2">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nodeType="clickEffect">
                                  <p:stCondLst>
                                    <p:cond delay="0"/>
                                  </p:stCondLst>
                                  <p:childTnLst>
                                    <p:set>
                                      <p:cBhvr>
                                        <p:cTn id="55" dur="1" fill="hold">
                                          <p:stCondLst>
                                            <p:cond delay="0"/>
                                          </p:stCondLst>
                                        </p:cTn>
                                        <p:tgtEl>
                                          <p:spTgt spid="2">
                                            <p:txEl>
                                              <p:pRg st="9" end="9"/>
                                            </p:txEl>
                                          </p:spTgt>
                                        </p:tgtEl>
                                        <p:attrNameLst>
                                          <p:attrName>style.visibility</p:attrName>
                                        </p:attrNameLst>
                                      </p:cBhvr>
                                      <p:to>
                                        <p:strVal val="visible"/>
                                      </p:to>
                                    </p:set>
                                    <p:animEffect transition="in" filter="barn(inVertical)">
                                      <p:cBhvr>
                                        <p:cTn id="56" dur="500"/>
                                        <p:tgtEl>
                                          <p:spTgt spid="2">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nodeType="clickEffect">
                                  <p:stCondLst>
                                    <p:cond delay="0"/>
                                  </p:stCondLst>
                                  <p:childTnLst>
                                    <p:set>
                                      <p:cBhvr>
                                        <p:cTn id="60" dur="1" fill="hold">
                                          <p:stCondLst>
                                            <p:cond delay="0"/>
                                          </p:stCondLst>
                                        </p:cTn>
                                        <p:tgtEl>
                                          <p:spTgt spid="2">
                                            <p:txEl>
                                              <p:pRg st="10" end="10"/>
                                            </p:txEl>
                                          </p:spTgt>
                                        </p:tgtEl>
                                        <p:attrNameLst>
                                          <p:attrName>style.visibility</p:attrName>
                                        </p:attrNameLst>
                                      </p:cBhvr>
                                      <p:to>
                                        <p:strVal val="visible"/>
                                      </p:to>
                                    </p:set>
                                    <p:animEffect transition="in" filter="barn(inVertical)">
                                      <p:cBhvr>
                                        <p:cTn id="61"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5" grpId="0" animBg="1"/>
      <p:bldP spid="23" grpId="0"/>
      <p:bldP spid="2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3484</TotalTime>
  <Words>516</Words>
  <Application>Microsoft Office PowerPoint</Application>
  <PresentationFormat>On-screen Show (4:3)</PresentationFormat>
  <Paragraphs>146</Paragraphs>
  <Slides>13</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16" baseType="lpstr">
      <vt:lpstr>Office Theme</vt:lpstr>
      <vt:lpstr>Equation</vt:lpstr>
      <vt:lpstr>CS ChemDraw Drawing</vt:lpstr>
      <vt:lpstr>Lecture 4a</vt:lpstr>
      <vt:lpstr>Introduction</vt:lpstr>
      <vt:lpstr>Basic Setup</vt:lpstr>
      <vt:lpstr>Theory of Gas Chromatography I</vt:lpstr>
      <vt:lpstr>Theory of Gas Chromatography II</vt:lpstr>
      <vt:lpstr>Theory of Gas Chromatography III</vt:lpstr>
      <vt:lpstr>Detectors I</vt:lpstr>
      <vt:lpstr>Detectors II</vt:lpstr>
      <vt:lpstr>Sample Identification</vt:lpstr>
      <vt:lpstr>Analysis of Gas Chromatogram I</vt:lpstr>
      <vt:lpstr>Analysis of Gas Chromatogram II</vt:lpstr>
      <vt:lpstr>Chiral GC Column</vt:lpstr>
      <vt:lpstr>Elution Sequence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4a</dc:title>
  <dc:creator>A.Bacher</dc:creator>
  <cp:lastModifiedBy>Alf Bacher</cp:lastModifiedBy>
  <cp:revision>142</cp:revision>
  <cp:lastPrinted>2013-01-23T18:08:33Z</cp:lastPrinted>
  <dcterms:created xsi:type="dcterms:W3CDTF">2010-10-09T21:17:52Z</dcterms:created>
  <dcterms:modified xsi:type="dcterms:W3CDTF">2015-04-08T17:06:53Z</dcterms:modified>
</cp:coreProperties>
</file>