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8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FF"/>
    <a:srgbClr val="66CCFF"/>
    <a:srgbClr val="006600"/>
    <a:srgbClr val="663300"/>
    <a:srgbClr val="003300"/>
    <a:srgbClr val="CC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5" d="100"/>
          <a:sy n="85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99CC4-35AC-4EBA-9C42-B2A68CAD8816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4DF6-FD2A-4C8F-98D1-E4AA4BD6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4DF6-FD2A-4C8F-98D1-E4AA4BD6D6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0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8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3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1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9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9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1ABE-7438-4C55-80D8-025B94F8AE9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1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51ABE-7438-4C55-80D8-025B94F8AE9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44EB5-BB48-48E5-8257-C90575F40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3a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D-(+)-Camphor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457711"/>
              </p:ext>
            </p:extLst>
          </p:nvPr>
        </p:nvGraphicFramePr>
        <p:xfrm>
          <a:off x="1999168" y="4648200"/>
          <a:ext cx="5145663" cy="16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4" imgW="4762500" imgH="1498600" progId="ChemDraw.Document.6.0">
                  <p:embed/>
                </p:oleObj>
              </mc:Choice>
              <mc:Fallback>
                <p:oleObj r:id="rId4" imgW="4762500" imgH="14986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168" y="4648200"/>
                        <a:ext cx="5145663" cy="16459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2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523999"/>
            <a:ext cx="4495800" cy="49530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 the camphor in a small amount of methanol in a 25 mL Erlenmeyer flask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the sodium borohydride in three small portions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 the suspension to 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boil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reaction is completed, place the solution in a cold water bath</a:t>
            </a: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ice-cold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to the reaction mixture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vacuum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through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for at least 10 minutes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831336" cy="48006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setup here?</a:t>
            </a: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water added</a:t>
            </a:r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9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air sucked through the solid?</a:t>
            </a:r>
          </a:p>
          <a:p>
            <a:endParaRPr lang="en-US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/>
          <a:srcRect l="28492" t="985" r="32489" b="9386"/>
          <a:stretch/>
        </p:blipFill>
        <p:spPr bwMode="auto">
          <a:xfrm>
            <a:off x="5442857" y="1371600"/>
            <a:ext cx="15675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37760" y="4572000"/>
            <a:ext cx="4044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complete the hydrolysis and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precipitate the organic compounds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(1.2 mg/mL borneol in water at 25 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7760" y="3697069"/>
            <a:ext cx="4070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have better control over the reaction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addition of the water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0143" y="1551801"/>
            <a:ext cx="1937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glass with ice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2039734"/>
            <a:ext cx="173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boiling stick of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length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00800" y="2178234"/>
            <a:ext cx="838198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7760" y="5906869"/>
            <a:ext cx="392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remove the bulk of the water from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solid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4480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 the solid in a small amount of diethyl ether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a small amount of drying agent (MgSO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drying agent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 the drying agent with a small amount of diethyl ether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solvent using the rotary evaporator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4480"/>
            <a:ext cx="4343400" cy="4572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solid dissolved again?</a:t>
            </a:r>
          </a:p>
          <a:p>
            <a:endParaRPr lang="en-US" sz="18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looking for here? </a:t>
            </a:r>
          </a:p>
          <a:p>
            <a:endParaRPr lang="en-US" sz="18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accomplished?</a:t>
            </a: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step necessary?</a:t>
            </a:r>
          </a:p>
          <a:p>
            <a:endParaRPr lang="en-US" sz="11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drying agent removed?</a:t>
            </a:r>
          </a:p>
          <a:p>
            <a:endParaRPr lang="en-US" sz="2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rotary evaporator used? </a:t>
            </a:r>
          </a:p>
          <a:p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this piece of equipment work?</a:t>
            </a:r>
          </a:p>
          <a:p>
            <a:endParaRPr lang="en-US" sz="20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7760" y="2630269"/>
            <a:ext cx="3514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Some free flowing drying agent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transparent solution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760" y="4407408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drying process is reversible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product and the drying agents are both white solids which makes it impossible to separate them later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7760" y="1905000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dry it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760" y="6260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video for details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760" y="3858768"/>
            <a:ext cx="42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recover some of the adsorbed product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Melting Point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(~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mm in melting point capillary)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 sample will result in a broader melting point range</a:t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heat transfer takes too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long.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Infrared Spectrum </a:t>
            </a:r>
          </a:p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Isoborneol (KBr)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(OH)=3200-3400 cm</a:t>
            </a:r>
            <a:r>
              <a:rPr lang="en-US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(C-OH)=1069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(strong)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(C=O)=1744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absent!</a:t>
            </a: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Borneol (KBr):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)=3200-3400 cm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(C-OH)=1055 cm</a:t>
            </a:r>
            <a:r>
              <a:rPr lang="en-US" baseline="30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(strong)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11623"/>
            <a:ext cx="4495800" cy="183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73251" y="3654623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959423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440" y="3273623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(C=O)</a:t>
            </a:r>
            <a:endParaRPr lang="en-US" sz="1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34100" y="2709055"/>
            <a:ext cx="0" cy="56754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286" y="4505325"/>
            <a:ext cx="44849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38800" y="385949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Isoborneol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867400"/>
            <a:ext cx="86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Borneol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5815948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5864423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(C-OH)</a:t>
            </a:r>
            <a:endParaRPr lang="en-US" sz="14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t0.gstatic.com/images?q=tbn:ANd9GcRBetcwBykk_QPTDFytdC-2GVFbp8gtZ_QDFi_nTnw2FcqV9Tk&amp;t=1&amp;h=167&amp;w=223&amp;usg=__y7uN8yyv6rV7tmfiqAYOdC_-BeY=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6" r="12435"/>
          <a:stretch/>
        </p:blipFill>
        <p:spPr bwMode="auto">
          <a:xfrm>
            <a:off x="7543800" y="1006804"/>
            <a:ext cx="1001486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Chromatography</a:t>
            </a:r>
            <a:endParaRPr lang="en-US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a solution of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in diethyl ether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mg/mL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the GC vial to the 1.5 mL mark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the vial with a cap and submit into tray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 cannot contain any undissolved solids or 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because they will cause significant problems</a:t>
            </a:r>
            <a:b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data acquisition.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the sample in on the sign-in sheet: student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code on the vial (make sure not to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it).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forget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record the code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notebook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 that are not signed in will not be run!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printout is usually available starting the office on the next day. 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r="14844" b="11979"/>
          <a:stretch/>
        </p:blipFill>
        <p:spPr bwMode="auto">
          <a:xfrm>
            <a:off x="7347098" y="3200400"/>
            <a:ext cx="1382568" cy="16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49766" y="3847867"/>
            <a:ext cx="258366" cy="5717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229600" y="3922776"/>
            <a:ext cx="5000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9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activity was discovered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E.L.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1808).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molecules rotate the plane of polarization of polarized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optical rotation is a physical property like a melting point or a boiling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60916"/>
              </p:ext>
            </p:extLst>
          </p:nvPr>
        </p:nvGraphicFramePr>
        <p:xfrm>
          <a:off x="2743200" y="4114800"/>
          <a:ext cx="3840480" cy="2194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81609"/>
                <a:gridCol w="1458871"/>
              </a:tblGrid>
              <a:tr h="0">
                <a:tc>
                  <a:txBody>
                    <a:bodyPr/>
                    <a:lstStyle/>
                    <a:p>
                      <a:pPr marL="228600" marR="457200" indent="-22860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0" algn="l"/>
                          <a:tab pos="5143500" algn="l"/>
                          <a:tab pos="53721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[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 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(1R)-(+)-Camphor</a:t>
                      </a:r>
                      <a:endParaRPr lang="en-US" sz="1800" b="0" i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+44.26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Sucrose</a:t>
                      </a: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+66.47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Cholesterol</a:t>
                      </a: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-31.50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D-(+)-Glucose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+52.70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D-(-)-Fructose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"/>
                          <a:cs typeface="Times New Roman" panose="02020603050405020304" pitchFamily="18" charset="0"/>
                        </a:rPr>
                        <a:t>-92.00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Morphine</a:t>
                      </a: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-132.00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L-Proline (in water)</a:t>
                      </a: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4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-84.00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1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it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Polarized  lenses are used in expensive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sunglasses, photo 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lenses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etc. to reduce glare and reflections from surfaces.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 light is polarized by a Nicol prism (polarizer).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plane-polarized light passes through a polarimetry cell in which 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plane of the light will be rotated if the cells contains a chiral compound.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analyzer at the end of the setup rotates the plane of the light back 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its </a:t>
            </a:r>
            <a:r>
              <a: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orientation.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02" y="4876800"/>
            <a:ext cx="709313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 rot="5400000" flipH="1" flipV="1">
            <a:off x="4572000" y="4700270"/>
            <a:ext cx="139700" cy="1280160"/>
          </a:xfrm>
          <a:prstGeom prst="can">
            <a:avLst>
              <a:gd name="adj" fmla="val 13759"/>
            </a:avLst>
          </a:prstGeom>
          <a:solidFill>
            <a:srgbClr val="FFCC00">
              <a:alpha val="60000"/>
            </a:srgbClr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8" y="5123688"/>
            <a:ext cx="593180" cy="667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4966096"/>
            <a:ext cx="211954" cy="74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0" y="58790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Polarizer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6480" y="58790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Analyzer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6240" y="58674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Analyte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5" descr="http://upload.wikimedia.org/wikipedia/commons/a/af/Animation_polariseur_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58" y="1447800"/>
            <a:ext cx="172719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optical rotation (a) depends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wavelength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subscript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“D” refers to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=589.3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 concentration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 specific optical rotation for the specific enantiomer and to a lesser degree on the temperature (X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 of the optical rotation is independent from the absolute configuration!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absolute value can depend on the solvent because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observer might look at different compounds i.e., cation, anion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neutral specie for amino acids.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rotation can be used to assess the optical purity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chiral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by comparing it with published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0892"/>
            <a:ext cx="5105400" cy="4381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716341"/>
              </p:ext>
            </p:extLst>
          </p:nvPr>
        </p:nvGraphicFramePr>
        <p:xfrm>
          <a:off x="3581400" y="2743200"/>
          <a:ext cx="190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5" imgW="952200" imgH="215640" progId="Equation.3">
                  <p:embed/>
                </p:oleObj>
              </mc:Choice>
              <mc:Fallback>
                <p:oleObj name="Equation" r:id="rId5" imgW="9522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2743200"/>
                        <a:ext cx="1905000" cy="4318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905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7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0" y="5284025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olar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1678" y="1973298"/>
            <a:ext cx="44805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larce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5591" y="1952854"/>
            <a:ext cx="210312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Polarimeter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(located in YH 1096 for Chem 30BL)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Concentration: ~1 % in 95 % ethanol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exact concentration in g/mL has to be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for the correction of the observed 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-value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that there are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air bubbles in the path of the light because they will cause problems in the measurement (i.e., dark sample error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(-)-isoborneol and (+)-borneol can be calculated by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b="1" dirty="0" err="1" smtClean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=x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(-34.6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)+(1-x)(+37.7</a:t>
            </a:r>
            <a:r>
              <a:rPr lang="en-US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=specific optical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of the sample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 =the fraction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isoborneol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+37.7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(+)-borneol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(-)-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isoborneol </a:t>
            </a:r>
          </a:p>
        </p:txBody>
      </p:sp>
    </p:spTree>
    <p:extLst>
      <p:ext uri="{BB962C8B-B14F-4D97-AF65-F5344CB8AC3E}">
        <p14:creationId xmlns:p14="http://schemas.microsoft.com/office/powerpoint/2010/main" val="30863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572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influences the result in the polarimetry measurement?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of the sample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wet sample will yield a less negative value because the concentration is less than assumed, which results in a lower reading for the sample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unreacted camphor ([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4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+44.26</a:t>
            </a:r>
            <a:r>
              <a:rPr 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(-)-isoborneol and (+)-borneol i.e., a 80:20 mixture should result in a value of [</a:t>
            </a:r>
            <a:r>
              <a:rPr lang="en-US" sz="2400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 ~ -20</a:t>
            </a:r>
            <a:r>
              <a:rPr lang="en-US" sz="24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concentration correction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Ketones and Aldehydes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of either two hydrogen atoms from 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an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by disproportion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07260"/>
              </p:ext>
            </p:extLst>
          </p:nvPr>
        </p:nvGraphicFramePr>
        <p:xfrm>
          <a:off x="533400" y="2334232"/>
          <a:ext cx="8321041" cy="26187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0817"/>
                <a:gridCol w="1716128"/>
                <a:gridCol w="1790750"/>
                <a:gridCol w="3223346"/>
              </a:tblGrid>
              <a:tr h="360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Reactant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Reagent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1012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-6858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Zn/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Clemmensen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Wolff-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Kishner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Raney Nickel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Al(OCH(CH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Meerwein-Ponndorf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LiAlH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aseline="-25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06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Aldehyde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Alcohol +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Cannizzaro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08"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Ketone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Mg-metal</a:t>
                      </a:r>
                    </a:p>
                    <a:p>
                      <a:pPr marL="0" marR="4572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dirty="0" err="1" smtClean="0">
                          <a:effectLst/>
                          <a:latin typeface="Symbol" panose="05050102010706020507" pitchFamily="18" charset="2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/(CH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aseline="-25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Pinacol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5720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Pinacol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for aromatic ketones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Chem 30BL, sodium borohydride (NaBH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will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reducing agent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main driving forces for reaction are the formation of a very strong B-O bond vs. the 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-bond of the carbonyl group and the B-H bond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the formation of a new 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(C-H) and a new O-H bond.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elements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often form compounds that possess a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double bond character in the E-X bond, if X has one or more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 pairs i.e., N, O, F, etc.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995765"/>
              </p:ext>
            </p:extLst>
          </p:nvPr>
        </p:nvGraphicFramePr>
        <p:xfrm>
          <a:off x="635831" y="2316480"/>
          <a:ext cx="4926769" cy="219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CS ChemDraw Drawing" r:id="rId3" imgW="3701374" imgH="1648724" progId="ChemDraw.Document.6.0">
                  <p:embed/>
                </p:oleObj>
              </mc:Choice>
              <mc:Fallback>
                <p:oleObj name="CS ChemDraw Drawing" r:id="rId3" imgW="3701374" imgH="164872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31" y="2316480"/>
                        <a:ext cx="4926769" cy="219456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490" y="3688080"/>
            <a:ext cx="3204941" cy="8229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67074"/>
              </p:ext>
            </p:extLst>
          </p:nvPr>
        </p:nvGraphicFramePr>
        <p:xfrm>
          <a:off x="7033632" y="1752600"/>
          <a:ext cx="163830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7700"/>
                <a:gridCol w="9906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Bond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D(kJ/mol)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B-O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C-O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O-H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1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8006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Ultimately, two hydrogen atoms are added to the ketone: one originates from the hydride (</a:t>
            </a:r>
            <a:r>
              <a:rPr lang="en-US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300" b="1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forms the C-H function, and the other one from the protic solvent (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3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that leads to the formation of the hydroxyl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function.</a:t>
            </a:r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6538366" cy="36576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>
            <a:spLocks/>
          </p:cNvSpPr>
          <p:nvPr/>
        </p:nvSpPr>
        <p:spPr>
          <a:xfrm>
            <a:off x="3124200" y="1517469"/>
            <a:ext cx="904570" cy="76853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5867400" y="2885599"/>
            <a:ext cx="1295400" cy="122920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1219200" y="3962400"/>
            <a:ext cx="990600" cy="838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28387"/>
              </p:ext>
            </p:extLst>
          </p:nvPr>
        </p:nvGraphicFramePr>
        <p:xfrm>
          <a:off x="7447064" y="2935991"/>
          <a:ext cx="1315936" cy="102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CS ChemDraw Drawing" r:id="rId4" imgW="1052749" imgH="821127" progId="ChemDraw.Document.6.0">
                  <p:embed/>
                </p:oleObj>
              </mc:Choice>
              <mc:Fallback>
                <p:oleObj name="CS ChemDraw Drawing" r:id="rId4" imgW="1052749" imgH="8211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7064" y="2935991"/>
                        <a:ext cx="1315936" cy="102640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1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(Stereochemistry I)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72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reduction of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-pentanone affords a racemic mixture of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-pentanol because the activation energies (</a:t>
            </a:r>
            <a:r>
              <a:rPr lang="en-US" sz="1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‡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 the two alternate pathways are identical.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reduction of D-(+)-camphor affords a mixture of two diastereomeric alcohols.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(=(-)-isoborneol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in larger quantity compared to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(=(+)-borneol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activation energy for the formation of 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010809"/>
              </p:ext>
            </p:extLst>
          </p:nvPr>
        </p:nvGraphicFramePr>
        <p:xfrm>
          <a:off x="1371600" y="2158630"/>
          <a:ext cx="6400800" cy="78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" name="CS ChemDraw Drawing" r:id="rId3" imgW="5502613" imgH="673130" progId="ChemDraw.Document.6.0">
                  <p:embed/>
                </p:oleObj>
              </mc:Choice>
              <mc:Fallback>
                <p:oleObj name="CS ChemDraw Drawing" r:id="rId3" imgW="5502613" imgH="6731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2158630"/>
                        <a:ext cx="6400800" cy="78300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568334"/>
              </p:ext>
            </p:extLst>
          </p:nvPr>
        </p:nvGraphicFramePr>
        <p:xfrm>
          <a:off x="1371600" y="4188822"/>
          <a:ext cx="6400800" cy="201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" name="CS ChemDraw Drawing" r:id="rId5" imgW="4785198" imgH="1505309" progId="ChemDraw.Document.6.0">
                  <p:embed/>
                </p:oleObj>
              </mc:Choice>
              <mc:Fallback>
                <p:oleObj name="CS ChemDraw Drawing" r:id="rId5" imgW="4785198" imgH="150530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88822"/>
                        <a:ext cx="6400800" cy="201354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0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II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stereochemistry of the reaction can be explained using HOMO-LUMO concept: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hydride is the nucleophile in the reaction that provides </a:t>
            </a:r>
            <a:b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electrons for the newly formed C-H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bond. 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carbonyl group is the electrophile in the reaction and therefore has to provide an empty orbital for the reaction (</a:t>
            </a:r>
            <a:r>
              <a:rPr lang="en-US" sz="2200" dirty="0" smtClean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*(C=O), LUMO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16" y="4267200"/>
            <a:ext cx="2936637" cy="23774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51960"/>
            <a:ext cx="2309024" cy="23774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Arc 7"/>
          <p:cNvSpPr/>
          <p:nvPr/>
        </p:nvSpPr>
        <p:spPr>
          <a:xfrm>
            <a:off x="2998381" y="4955977"/>
            <a:ext cx="1116419" cy="911423"/>
          </a:xfrm>
          <a:prstGeom prst="arc">
            <a:avLst>
              <a:gd name="adj1" fmla="val 16200000"/>
              <a:gd name="adj2" fmla="val 148292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3903" y="4724400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100-120</a:t>
            </a:r>
            <a:r>
              <a:rPr lang="en-US" sz="1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4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III)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Exo approach                     Endo approach                       Exo approach  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 line: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Camphor: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is sterically more hindered resulting in </a:t>
            </a:r>
            <a:b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activation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 and a lower quantity </a:t>
            </a:r>
            <a:b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 (=borneol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-Norbornanone: the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approach is less hindered resulting in </a:t>
            </a:r>
            <a:b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as major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product.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1752600"/>
            <a:ext cx="1945120" cy="1828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0" y="1752600"/>
            <a:ext cx="184229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2295"/>
          <a:stretch/>
        </p:blipFill>
        <p:spPr bwMode="auto">
          <a:xfrm>
            <a:off x="6019802" y="1752600"/>
            <a:ext cx="19202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276600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276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352800"/>
            <a:ext cx="1920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-norbornanone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810000"/>
            <a:ext cx="304800" cy="990600"/>
          </a:xfrm>
          <a:prstGeom prst="rect">
            <a:avLst/>
          </a:prstGeom>
          <a:pattFill prst="horzBrick">
            <a:fgClr>
              <a:schemeClr val="accent2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4206240"/>
            <a:ext cx="304800" cy="594360"/>
          </a:xfrm>
          <a:prstGeom prst="rect">
            <a:avLst/>
          </a:prstGeom>
          <a:pattFill prst="horzBrick">
            <a:fgClr>
              <a:schemeClr val="accent2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4503420"/>
            <a:ext cx="304800" cy="297180"/>
          </a:xfrm>
          <a:prstGeom prst="rect">
            <a:avLst/>
          </a:prstGeom>
          <a:pattFill prst="horzBrick">
            <a:fgClr>
              <a:schemeClr val="accent2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C:\Users\bacher\AppData\Local\Microsoft\Windows\Temporary Internet Files\Content.IE5\DOBZG70U\MC900391038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4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26" y="3868217"/>
            <a:ext cx="837590" cy="8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bacher\AppData\Local\Microsoft\Windows\Temporary Internet Files\Content.IE5\FS8Q0GUO\MC900383572[1].w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69" y="3892143"/>
            <a:ext cx="924458" cy="92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3733800"/>
            <a:ext cx="3352800" cy="10972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3733800"/>
            <a:ext cx="3352800" cy="109728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4" grpId="0" animBg="1"/>
      <p:bldP spid="11" grpId="0" animBg="1"/>
      <p:bldP spid="12" grpId="0" animBg="1"/>
      <p:bldP spid="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(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IV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stereoselectivity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reaction would be higher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-group on the side of the carbonyl function is larger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nucleophile is bulkier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reaction temperature was lowered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54693"/>
              </p:ext>
            </p:extLst>
          </p:nvPr>
        </p:nvGraphicFramePr>
        <p:xfrm>
          <a:off x="914400" y="2971800"/>
          <a:ext cx="7620000" cy="219456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209800"/>
                <a:gridCol w="1905000"/>
                <a:gridCol w="2013358"/>
                <a:gridCol w="1491842"/>
              </a:tblGrid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Reducing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Volume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(Å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2-Norbornanone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Camphor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exo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NaBH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37.77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LiAlH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44.24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LiAlH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126.75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(n-Bu)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255.25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LiBH</a:t>
                      </a:r>
                      <a:r>
                        <a:rPr lang="en-US" sz="18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(sec-Bu)</a:t>
                      </a:r>
                      <a:r>
                        <a:rPr lang="en-US" sz="1800" b="0" i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252.46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99.6 %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LiBH</a:t>
                      </a:r>
                      <a:r>
                        <a:rPr lang="en-US" sz="1800" b="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en-US" sz="1800" b="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-Amyl)</a:t>
                      </a:r>
                      <a:r>
                        <a:rPr lang="en-US" sz="1800" b="0" i="1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308.86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69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&gt;99.5 %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25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99.3 %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Design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>
            <a:no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 of </a:t>
            </a:r>
            <a:r>
              <a:rPr lang="en-US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Agent</a:t>
            </a:r>
            <a:endParaRPr lang="en-US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LiAlH</a:t>
            </a:r>
            <a:r>
              <a:rPr lang="en-US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leads to higher stereoselectivity,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reactive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even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pyrophoric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requires very dry solvent (i.e., diethyl ether,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tetrahydrofuran dried over sodium metal)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NaBH</a:t>
            </a:r>
            <a:r>
              <a:rPr lang="en-US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displays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chemoselectivity,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degree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stereoselectivity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much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safer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enough of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reagent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ketone 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</a:p>
          <a:p>
            <a:r>
              <a:rPr lang="en-US" sz="1800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Choice of Solvent</a:t>
            </a:r>
            <a:endParaRPr lang="en-US" sz="1800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NaBH</a:t>
            </a:r>
            <a:r>
              <a:rPr lang="en-US" sz="16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moderately soluble in water, insoluble in diethyl ether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very poorly soluble in water (0.1 g/100 mL), well soluble in diethyl ether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solvent choice is a compromise in terms of polarity: methanol dissolves both </a:t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 reasonably well (NaBH</a:t>
            </a:r>
            <a:r>
              <a:rPr lang="en-US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g/100 mL, camphor: 63.1 g/100 mL)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borohydride reacts with protic solvents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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excess of the reducing agent is used to ensure the complete reduction of </a:t>
            </a:r>
            <a:b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camphor</a:t>
            </a:r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</a:t>
            </a:r>
            <a:endParaRPr lang="en-US" sz="1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Camphor is dissolved in a small amount of methanol before the NaBH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added, </a:t>
            </a:r>
            <a:b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takes advantage of the fact the reduction of the camphor is faster than </a:t>
            </a:r>
            <a:b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NaBH</a:t>
            </a:r>
            <a:r>
              <a:rPr lang="en-US" sz="16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</a:t>
            </a:r>
            <a:endParaRPr lang="en-US" sz="1600" baseline="-25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520204"/>
              </p:ext>
            </p:extLst>
          </p:nvPr>
        </p:nvGraphicFramePr>
        <p:xfrm>
          <a:off x="2057399" y="4734977"/>
          <a:ext cx="5394960" cy="294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CS ChemDraw Drawing" r:id="rId3" imgW="4097777" imgH="223478" progId="ChemDraw.Document.6.0">
                  <p:embed/>
                </p:oleObj>
              </mc:Choice>
              <mc:Fallback>
                <p:oleObj name="CS ChemDraw Drawing" r:id="rId3" imgW="4097777" imgH="2234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399" y="4734977"/>
                        <a:ext cx="5394960" cy="29422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8654</TotalTime>
  <Words>1082</Words>
  <Application>Microsoft Office PowerPoint</Application>
  <PresentationFormat>On-screen Show (4:3)</PresentationFormat>
  <Paragraphs>325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Symbol</vt:lpstr>
      <vt:lpstr>Times</vt:lpstr>
      <vt:lpstr>Times New Roman</vt:lpstr>
      <vt:lpstr>Wingdings</vt:lpstr>
      <vt:lpstr>Office Theme</vt:lpstr>
      <vt:lpstr>CS ChemDraw Drawing</vt:lpstr>
      <vt:lpstr>Equation</vt:lpstr>
      <vt:lpstr>Lecture 3a</vt:lpstr>
      <vt:lpstr>Introduction</vt:lpstr>
      <vt:lpstr>Mechanism I</vt:lpstr>
      <vt:lpstr>Mechanism II</vt:lpstr>
      <vt:lpstr>Mechanism (Stereochemistry I)</vt:lpstr>
      <vt:lpstr>Mechanism (Stereochemistry II)</vt:lpstr>
      <vt:lpstr>Mechanism (Stereochemistry III)</vt:lpstr>
      <vt:lpstr>Mechanism (Stereochemistry IV)</vt:lpstr>
      <vt:lpstr>Experimental Design</vt:lpstr>
      <vt:lpstr>Experiment I</vt:lpstr>
      <vt:lpstr>Experiment II</vt:lpstr>
      <vt:lpstr>Characterization I</vt:lpstr>
      <vt:lpstr>Characterization II</vt:lpstr>
      <vt:lpstr>Polarimetry I</vt:lpstr>
      <vt:lpstr>Polarimetry II</vt:lpstr>
      <vt:lpstr>Polarimetry III</vt:lpstr>
      <vt:lpstr>Polarimetry IV</vt:lpstr>
      <vt:lpstr>Polarimetry 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A. Bacher</dc:creator>
  <cp:lastModifiedBy>Alf Bacher</cp:lastModifiedBy>
  <cp:revision>242</cp:revision>
  <dcterms:created xsi:type="dcterms:W3CDTF">2010-09-28T18:26:52Z</dcterms:created>
  <dcterms:modified xsi:type="dcterms:W3CDTF">2016-03-30T00:52:25Z</dcterms:modified>
</cp:coreProperties>
</file>