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CCFFFF"/>
    <a:srgbClr val="660033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80" d="100"/>
          <a:sy n="80" d="100"/>
        </p:scale>
        <p:origin x="-15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9CC4-35AC-4EBA-9C42-B2A68CAD881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4DF6-FD2A-4C8F-98D1-E4AA4BD6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4DF6-FD2A-4C8F-98D1-E4AA4BD6D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ABE-7438-4C55-80D8-025B94F8AE9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3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D-(+)-Camphor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22"/>
          <a:stretch/>
        </p:blipFill>
        <p:spPr bwMode="auto">
          <a:xfrm>
            <a:off x="1219200" y="4719452"/>
            <a:ext cx="6677964" cy="1371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792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23999"/>
            <a:ext cx="4495800" cy="49530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camphor in a small amount of methanol in a 25 mL Erlenmeyer flask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the sodium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borohydride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three portions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 suspension to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boil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reaction is completed, place the solution in a cold water bath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to the reaction mixture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through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for at least 10 minutes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31336" cy="48006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setup here?</a:t>
            </a: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water added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air sucked through the solid?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28492" t="985" r="32489" b="9386"/>
          <a:stretch/>
        </p:blipFill>
        <p:spPr bwMode="auto">
          <a:xfrm>
            <a:off x="5442857" y="1371600"/>
            <a:ext cx="15675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37760" y="4572000"/>
            <a:ext cx="404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hydrolysis and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precipitate the organic compounds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(1.2 mg/mL borneol in water at 25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3620869"/>
            <a:ext cx="407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better control over the reaction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addition of the water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3" y="1551801"/>
            <a:ext cx="193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glass with ice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039734"/>
            <a:ext cx="173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Boiling stick of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length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2178234"/>
            <a:ext cx="8381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7760" y="5906869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remove the bulk of the water from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solid in a small amount of diethyl ether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small amount of drying agent (MgSO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drying agent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drying agent with a small amount of diethyl ether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solvent using the rotary evaporator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solid dissolved again?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looking for here? 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accomplished?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step necessary?</a:t>
            </a:r>
          </a:p>
          <a:p>
            <a:endParaRPr lang="en-US" sz="11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drying agent removed?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rotary evaporator used? 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this piece of equipment work?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760" y="2630269"/>
            <a:ext cx="35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Some free flowing drying agent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transparent solution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4407408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drying process is reversible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product and the drying agents are both white solids which makes it impossible to separate them later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19050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dry it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video for details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3858768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recover some of the adsorbed product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 in melting point capillary)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sample will result in a broader melting point range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spectrum 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Isoborneol (KBr)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(OH)=3398 cm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(C-OH)=1069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(C=O)=1744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absent!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Borneol (KBr):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)=3352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)=1055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38400"/>
            <a:ext cx="4495800" cy="18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73251" y="3581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889177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440" y="31974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34100" y="2632855"/>
            <a:ext cx="0" cy="5675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86" y="4505325"/>
            <a:ext cx="4484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385949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940623"/>
            <a:ext cx="8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81594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864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t0.gstatic.com/images?q=tbn:ANd9GcRBetcwBykk_QPTDFytdC-2GVFbp8gtZ_QDFi_nTnw2FcqV9Tk&amp;t=1&amp;h=167&amp;w=223&amp;usg=__y7uN8yyv6rV7tmfiqAYOdC_-BeY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 r="12435"/>
          <a:stretch/>
        </p:blipFill>
        <p:spPr bwMode="auto">
          <a:xfrm>
            <a:off x="7228114" y="914400"/>
            <a:ext cx="1001486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 solution of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in diethyl ether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mg/mL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GC vial to the 1.5 mL mark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vial with a cap and submit into tray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cannot contain any undissolved solids or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because they will cause significant problems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data acquisition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the sample in on the sign-in sheet: student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code on the vial (make sure not to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it).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forget to record the code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notebook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that are not signed in will not be run!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 the printout in YH 3077E during the afternoon 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next day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r="14844" b="11979"/>
          <a:stretch/>
        </p:blipFill>
        <p:spPr bwMode="auto">
          <a:xfrm>
            <a:off x="7347098" y="3200400"/>
            <a:ext cx="1382568" cy="1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49766" y="3847867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29600" y="3922776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activity was discovered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rotate the plane of polarization of polarized light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optical rotation is a physical property like a melting point or boiling point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542066"/>
              </p:ext>
            </p:extLst>
          </p:nvPr>
        </p:nvGraphicFramePr>
        <p:xfrm>
          <a:off x="2819400" y="4191000"/>
          <a:ext cx="384048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1609"/>
                <a:gridCol w="1458871"/>
              </a:tblGrid>
              <a:tr h="0">
                <a:tc>
                  <a:txBody>
                    <a:bodyPr/>
                    <a:lstStyle/>
                    <a:p>
                      <a:pPr marL="228600" marR="45720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  <a:tab pos="5143500" algn="l"/>
                          <a:tab pos="53721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(1R)-(+)-Camphor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+44.26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+66.47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-31.50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(-)-TADDOL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-65.50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L-Proline (in water)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-84.00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)-Jacobsen catalyst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+1175.00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1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  lenses are used in expensive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sunglasses, photo 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 to reduce glare and reflections from surfaces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light is polarized by a Nicol prism (polarizer)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plane-polarized light passes through a polarimetry cell in which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 of the light will be rotated if the cells contains a chiral compound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analyzer at the end of the setup rotates the plane of the light back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its original orientation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2" y="4876800"/>
            <a:ext cx="709313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 flipV="1">
            <a:off x="4572000" y="4700270"/>
            <a:ext cx="139700" cy="1280160"/>
          </a:xfrm>
          <a:prstGeom prst="can">
            <a:avLst>
              <a:gd name="adj" fmla="val 13759"/>
            </a:avLst>
          </a:prstGeom>
          <a:solidFill>
            <a:srgbClr val="FFCC00">
              <a:alpha val="6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" y="5123688"/>
            <a:ext cx="593180" cy="66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966096"/>
            <a:ext cx="211954" cy="7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879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80" y="5879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40" y="5867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 descr="http://upload.wikimedia.org/wikipedia/commons/a/af/Animation_polariseur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58" y="1447800"/>
            <a:ext cx="17271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optical rotation (a) depends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wavelength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subscript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“D” refers to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=589.3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concentration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specific optical rotation for the specific enantiomer and to a lesser degree on the temperature (X)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optical rotation is independent from the absolute configuration!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value can depend on the solvent because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observer might look at different compounds i.e., cation, anion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neutral specie for amino acids.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rotation can be used to assess the optical purity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chiral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by comparing it with published data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892"/>
            <a:ext cx="5105400" cy="4381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83966"/>
              </p:ext>
            </p:extLst>
          </p:nvPr>
        </p:nvGraphicFramePr>
        <p:xfrm>
          <a:off x="3772140" y="2743200"/>
          <a:ext cx="15235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2140" y="2743200"/>
                        <a:ext cx="1523520" cy="43128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7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284025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la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357" y="1881599"/>
            <a:ext cx="4537710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1905000" cy="14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(located in YH 1096 for Chem 30BL)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Concentration: ~1 % in 95 % ethanol (the exact concentration in g/mL has to be known)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that there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bubbles in the path of the light because they will cause problems in the measurement (i.e., dark sample error)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(-)-isoborneol and (+)-borneol can be calculated 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(-34.6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)+(1-x)(+37.7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=specific optical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sample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=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isoborneol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+37.7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(+)-borneol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(-)-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 </a:t>
            </a:r>
          </a:p>
        </p:txBody>
      </p:sp>
    </p:spTree>
    <p:extLst>
      <p:ext uri="{BB962C8B-B14F-4D97-AF65-F5344CB8AC3E}">
        <p14:creationId xmlns:p14="http://schemas.microsoft.com/office/powerpoint/2010/main" val="3086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influences the result in the polarimetry measurement?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wet sample will yield a less negative value because the concentration is less than assumed, which results in a lower reading for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unreacted camphor ([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+44.26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(-)-isoborneol and (+)-borneol i.e., a 80:20 mixture should result in a value of 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~ -20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concentration correction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Ketones and Aldehydes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either two hydrogen atoms from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by disproportion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694"/>
              </p:ext>
            </p:extLst>
          </p:nvPr>
        </p:nvGraphicFramePr>
        <p:xfrm>
          <a:off x="533400" y="2334232"/>
          <a:ext cx="8321041" cy="2618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817"/>
                <a:gridCol w="1716128"/>
                <a:gridCol w="1790750"/>
                <a:gridCol w="3223346"/>
              </a:tblGrid>
              <a:tr h="360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12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-6858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Clemmensen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Wolff-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Kishner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Raney Nickel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Al(OCH(CH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Meerwein-Ponndorf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LiAlH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Aldehyde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+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Cannizzaro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08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Mg-metal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for aromatic ketones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Chem 30BL, sodium borohydride (NaBH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used as the reducing agent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 for reaction is the formation of a very strong B-O bond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the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-bond of the carbonyl group and the B-H bond as well as the formation of a new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(C-H) and a new O-H bond.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elements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form compounds that possess a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double bond character in the E-X bond, if X has one or more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 pairs i.e., N, O, F, etc.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30071"/>
              </p:ext>
            </p:extLst>
          </p:nvPr>
        </p:nvGraphicFramePr>
        <p:xfrm>
          <a:off x="635831" y="2316480"/>
          <a:ext cx="4926769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CS ChemDraw Drawing" r:id="rId3" imgW="3701374" imgH="1648724" progId="ChemDraw.Document.6.0">
                  <p:embed/>
                </p:oleObj>
              </mc:Choice>
              <mc:Fallback>
                <p:oleObj name="CS ChemDraw Drawing" r:id="rId3" imgW="3701374" imgH="164872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31" y="2316480"/>
                        <a:ext cx="4926769" cy="21945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204941" cy="82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0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two hydrogen atoms are added to the ketone: one originates from the hydride (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forms the C-H function, and the other one from the protic solvent (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leads to the formation of the hydroxyl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6538366" cy="36576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/>
          </p:cNvSpPr>
          <p:nvPr/>
        </p:nvSpPr>
        <p:spPr>
          <a:xfrm>
            <a:off x="3124200" y="1517469"/>
            <a:ext cx="904570" cy="7685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5867400" y="2885599"/>
            <a:ext cx="1295400" cy="12292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1219200" y="3962400"/>
            <a:ext cx="9906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8387"/>
              </p:ext>
            </p:extLst>
          </p:nvPr>
        </p:nvGraphicFramePr>
        <p:xfrm>
          <a:off x="7447064" y="2935991"/>
          <a:ext cx="1315936" cy="102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CS ChemDraw Drawing" r:id="rId4" imgW="1052749" imgH="821127" progId="ChemDraw.Document.6.0">
                  <p:embed/>
                </p:oleObj>
              </mc:Choice>
              <mc:Fallback>
                <p:oleObj name="CS ChemDraw Drawing" r:id="rId4" imgW="1052749" imgH="8211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7064" y="2935991"/>
                        <a:ext cx="1315936" cy="102640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(Stereochemistry 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-pentanone affords a racemic mixture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-pentanol because the activation energies (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the two alternate pathways are identical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D-(+)-camphor affords a mixture of two diastereomeric alcohols.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(=(-)-isoborneol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larger quantity compared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(=(+)-borneol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activation energy for the formation of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72527"/>
              </p:ext>
            </p:extLst>
          </p:nvPr>
        </p:nvGraphicFramePr>
        <p:xfrm>
          <a:off x="1883203" y="2286000"/>
          <a:ext cx="6727397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CS ChemDraw Drawing" r:id="rId3" imgW="5502613" imgH="673130" progId="ChemDraw.Document.6.0">
                  <p:embed/>
                </p:oleObj>
              </mc:Choice>
              <mc:Fallback>
                <p:oleObj name="CS ChemDraw Drawing" r:id="rId3" imgW="5502613" imgH="67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203" y="2286000"/>
                        <a:ext cx="6727397" cy="8229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77323"/>
              </p:ext>
            </p:extLst>
          </p:nvPr>
        </p:nvGraphicFramePr>
        <p:xfrm>
          <a:off x="1910913" y="4571999"/>
          <a:ext cx="6394887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name="CS ChemDraw Drawing" r:id="rId5" imgW="4785198" imgH="1505309" progId="ChemDraw.Document.6.0">
                  <p:embed/>
                </p:oleObj>
              </mc:Choice>
              <mc:Fallback>
                <p:oleObj name="CS ChemDraw Drawing" r:id="rId5" imgW="4785198" imgH="150530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913" y="4571999"/>
                        <a:ext cx="6394887" cy="20116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stereochemistry of the reaction can be explained using HOMO-LUMO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hydride is the nucleophile in the reaction which provides </a:t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for the newly formed C-H bond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the electrophile in the reaction and therefore has to provide an empty orbital for the reaction (</a:t>
            </a:r>
            <a:r>
              <a:rPr lang="en-US" sz="22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*(C=O), LUMO)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16" y="4267200"/>
            <a:ext cx="2936637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51960"/>
            <a:ext cx="2309024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>
          <a:xfrm>
            <a:off x="2998381" y="4955977"/>
            <a:ext cx="1116419" cy="911423"/>
          </a:xfrm>
          <a:prstGeom prst="arc">
            <a:avLst>
              <a:gd name="adj1" fmla="val 16200000"/>
              <a:gd name="adj2" fmla="val 148292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903" y="472440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100-120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4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Exo approach                     Endo approach                       Exo approach 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line: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Camphor: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is sterically more hindered resulting in </a:t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activation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and a lower quantity </a:t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 (=borneol)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-norbornanone: 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is less hindered resulting in 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as major product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1752600"/>
            <a:ext cx="1945120" cy="1828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0" y="1752600"/>
            <a:ext cx="18422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295"/>
          <a:stretch/>
        </p:blipFill>
        <p:spPr bwMode="auto">
          <a:xfrm>
            <a:off x="6019802" y="1752600"/>
            <a:ext cx="19202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2766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76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192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0"/>
            <a:ext cx="304800" cy="99060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206240"/>
            <a:ext cx="304800" cy="59436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4503420"/>
            <a:ext cx="304800" cy="29718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:\Users\bacher\AppData\Local\Microsoft\Windows\Temporary Internet Files\Content.IE5\DOBZG70U\MC900391038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26" y="3868217"/>
            <a:ext cx="837590" cy="8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acher\AppData\Local\Microsoft\Windows\Temporary Internet Files\Content.IE5\FS8Q0GUO\MC90038357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69" y="3892143"/>
            <a:ext cx="924458" cy="9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733800"/>
            <a:ext cx="3352800" cy="1097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3352800" cy="109728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4" grpId="0" animBg="1"/>
      <p:bldP spid="11" grpId="0" animBg="1"/>
      <p:bldP spid="12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IV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stereoselectivity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reaction would be higher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-group on the side of the carbonyl function was increased in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size of the nucleophile was increased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reaction temperature was lowered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8642"/>
              </p:ext>
            </p:extLst>
          </p:nvPr>
        </p:nvGraphicFramePr>
        <p:xfrm>
          <a:off x="1371600" y="3291840"/>
          <a:ext cx="6096000" cy="21945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367700"/>
                <a:gridCol w="2071278"/>
                <a:gridCol w="1657022"/>
              </a:tblGrid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Reducing 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2-Norbornanone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Camphor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(sec-Bu)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99.6 %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-amyl)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&gt;99.5 %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LiAlH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leads to higher stereoselectivity,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even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pyrophoric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requires very dry diethyl ether 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dry tetrahydrofuran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solvent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lower degree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stereoselectivity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much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enough 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reagent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ketone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 </a:t>
            </a:r>
            <a:endParaRPr lang="en-US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US" sz="18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Choice of Solvent</a:t>
            </a:r>
            <a:endParaRPr lang="en-US" sz="18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moderately soluble in water, insoluble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very poorly soluble in water (0.1 g/100 mL), well 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solvent choice is a compromise in terms of polarity: methanol dissolves both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reasonably well (NaBH</a:t>
            </a:r>
            <a:r>
              <a:rPr lang="en-US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g/100 mL, camphor: 63.1 g/100 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borohydride reacts with protic solvents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excess of the reducing agent is used to ensure the complete reduction of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camphor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 is dissolved in a small amount of methanol before the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added,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takes advantage of the fact the reduction of the camphor is faster than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baseline="-25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20204"/>
              </p:ext>
            </p:extLst>
          </p:nvPr>
        </p:nvGraphicFramePr>
        <p:xfrm>
          <a:off x="2057399" y="4734977"/>
          <a:ext cx="5394960" cy="29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CS ChemDraw Drawing" r:id="rId3" imgW="4097777" imgH="223478" progId="ChemDraw.Document.6.0">
                  <p:embed/>
                </p:oleObj>
              </mc:Choice>
              <mc:Fallback>
                <p:oleObj name="CS ChemDraw Drawing" r:id="rId3" imgW="4097777" imgH="2234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399" y="4734977"/>
                        <a:ext cx="5394960" cy="29422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7375</TotalTime>
  <Words>1004</Words>
  <Application>Microsoft Office PowerPoint</Application>
  <PresentationFormat>On-screen Show (4:3)</PresentationFormat>
  <Paragraphs>308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CS ChemDraw Drawing</vt:lpstr>
      <vt:lpstr>Equation</vt:lpstr>
      <vt:lpstr>Lecture 3</vt:lpstr>
      <vt:lpstr>Introduction</vt:lpstr>
      <vt:lpstr>Mechanism I</vt:lpstr>
      <vt:lpstr>Mechanism II</vt:lpstr>
      <vt:lpstr>Mechanism (Stereochemistry I)</vt:lpstr>
      <vt:lpstr>Mechanism (Stereochemistry II)</vt:lpstr>
      <vt:lpstr>Mechanism (Stereochemistry III)</vt:lpstr>
      <vt:lpstr>Mechanism (Stereochemistry IV)</vt:lpstr>
      <vt:lpstr>Experimental Design</vt:lpstr>
      <vt:lpstr>Experiment I</vt:lpstr>
      <vt:lpstr>Experiment II</vt:lpstr>
      <vt:lpstr>Characterization I</vt:lpstr>
      <vt:lpstr>Characterization II</vt:lpstr>
      <vt:lpstr>Polarimetry I</vt:lpstr>
      <vt:lpstr>Polarimetry II</vt:lpstr>
      <vt:lpstr>Polarimetry III</vt:lpstr>
      <vt:lpstr>Polarimetry IV</vt:lpstr>
      <vt:lpstr>Polarimetry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A. Bacher</dc:creator>
  <cp:lastModifiedBy>Alf Bacher</cp:lastModifiedBy>
  <cp:revision>213</cp:revision>
  <dcterms:created xsi:type="dcterms:W3CDTF">2010-09-28T18:26:52Z</dcterms:created>
  <dcterms:modified xsi:type="dcterms:W3CDTF">2015-04-03T21:03:10Z</dcterms:modified>
</cp:coreProperties>
</file>