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3" r:id="rId10"/>
    <p:sldId id="262" r:id="rId11"/>
    <p:sldId id="269" r:id="rId12"/>
    <p:sldId id="278" r:id="rId13"/>
    <p:sldId id="272" r:id="rId14"/>
    <p:sldId id="264" r:id="rId15"/>
    <p:sldId id="266" r:id="rId16"/>
    <p:sldId id="268" r:id="rId17"/>
    <p:sldId id="271" r:id="rId18"/>
    <p:sldId id="265" r:id="rId19"/>
    <p:sldId id="26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006600"/>
    <a:srgbClr val="99CCFF"/>
    <a:srgbClr val="660066"/>
    <a:srgbClr val="FF3300"/>
    <a:srgbClr val="FFCC66"/>
    <a:srgbClr val="663300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4660"/>
  </p:normalViewPr>
  <p:slideViewPr>
    <p:cSldViewPr>
      <p:cViewPr varScale="1">
        <p:scale>
          <a:sx n="85" d="100"/>
          <a:sy n="85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6CFD-A5F0-4CE6-8937-55360ABDD27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3F50-27F5-4B31-8ADB-991B9B36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2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 Catalyzed Dehydration of </a:t>
            </a:r>
            <a:b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2-Methylcyclohexanol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6936"/>
              </p:ext>
            </p:extLst>
          </p:nvPr>
        </p:nvGraphicFramePr>
        <p:xfrm>
          <a:off x="914400" y="5166360"/>
          <a:ext cx="7340869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S ChemDraw Drawing" r:id="rId3" imgW="6513209" imgH="891217" progId="ChemDraw.Document.6.0">
                  <p:embed/>
                </p:oleObj>
              </mc:Choice>
              <mc:Fallback>
                <p:oleObj name="CS ChemDraw Drawing" r:id="rId3" imgW="6513209" imgH="891217" progId="ChemDraw.Document.6.0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66360"/>
                        <a:ext cx="7340869" cy="100584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Experimental Design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3300"/>
                </a:solidFill>
              </a:rPr>
              <a:t>Example: Elimination from Cyclohexanol </a:t>
            </a:r>
          </a:p>
          <a:p>
            <a:r>
              <a:rPr lang="en-US" sz="1800" dirty="0" smtClean="0"/>
              <a:t>The equilibrium constant for many elimination reactions is low because neither the enthalpy (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H=23.9 kJ, </a:t>
            </a:r>
            <a:r>
              <a:rPr lang="en-US" sz="1800" dirty="0" smtClean="0">
                <a:sym typeface="Wingdings"/>
              </a:rPr>
              <a:t></a:t>
            </a:r>
            <a:r>
              <a:rPr lang="en-US" sz="1800" dirty="0" smtClean="0"/>
              <a:t>) nor the entropy </a:t>
            </a:r>
            <a:r>
              <a:rPr lang="en-US" sz="1800" dirty="0"/>
              <a:t>(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S=84.91 </a:t>
            </a:r>
            <a:r>
              <a:rPr lang="en-US" sz="1800" dirty="0" smtClean="0"/>
              <a:t>J, </a:t>
            </a:r>
            <a:r>
              <a:rPr lang="en-US" sz="1800" dirty="0" smtClean="0">
                <a:sym typeface="Wingdings"/>
              </a:rPr>
              <a:t></a:t>
            </a:r>
            <a:r>
              <a:rPr lang="en-US" sz="1800" dirty="0" smtClean="0"/>
              <a:t>) </a:t>
            </a:r>
            <a:r>
              <a:rPr lang="en-US" sz="1800" dirty="0"/>
              <a:t>changes much </a:t>
            </a:r>
            <a:r>
              <a:rPr lang="en-US" sz="1800" dirty="0" smtClean="0"/>
              <a:t>and they also display opposing trends. Thus, the equilibrium constant </a:t>
            </a:r>
            <a:r>
              <a:rPr lang="en-US" sz="1800" dirty="0"/>
              <a:t>is </a:t>
            </a:r>
            <a:r>
              <a:rPr lang="en-US" sz="1800" dirty="0" err="1"/>
              <a:t>K</a:t>
            </a:r>
            <a:r>
              <a:rPr lang="en-US" sz="1800" baseline="-25000" dirty="0" err="1"/>
              <a:t>eq</a:t>
            </a:r>
            <a:r>
              <a:rPr lang="en-US" sz="1800" dirty="0"/>
              <a:t>=1.8 </a:t>
            </a:r>
            <a:r>
              <a:rPr lang="en-US" sz="1800" dirty="0" smtClean="0"/>
              <a:t> at 25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 and 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eq</a:t>
            </a:r>
            <a:r>
              <a:rPr lang="en-US" sz="1800" dirty="0" smtClean="0"/>
              <a:t>=8 at 80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C, which are both low. </a:t>
            </a:r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1800" dirty="0" smtClean="0"/>
              <a:t>If the reaction was carried out at room temperature, the yield of the reaction </a:t>
            </a:r>
            <a:br>
              <a:rPr lang="en-US" sz="1800" dirty="0" smtClean="0"/>
            </a:br>
            <a:r>
              <a:rPr lang="en-US" sz="1800" dirty="0" smtClean="0"/>
              <a:t>will be poor (theoretically: 73 % at 25 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C).</a:t>
            </a:r>
          </a:p>
          <a:p>
            <a:r>
              <a:rPr lang="en-US" sz="1800" dirty="0" smtClean="0">
                <a:sym typeface="Wingdings" pitchFamily="2" charset="2"/>
              </a:rPr>
              <a:t>T</a:t>
            </a:r>
            <a:r>
              <a:rPr lang="en-US" sz="1800" dirty="0" smtClean="0"/>
              <a:t>he </a:t>
            </a:r>
            <a:r>
              <a:rPr lang="en-US" sz="1800" dirty="0"/>
              <a:t>literature reports </a:t>
            </a:r>
            <a:r>
              <a:rPr lang="en-US" sz="1800" dirty="0" smtClean="0"/>
              <a:t>an isolated </a:t>
            </a:r>
            <a:r>
              <a:rPr lang="en-US" sz="1800" dirty="0"/>
              <a:t>yield of </a:t>
            </a:r>
            <a:r>
              <a:rPr lang="en-US" sz="1800" dirty="0" smtClean="0"/>
              <a:t>85 % </a:t>
            </a:r>
            <a:r>
              <a:rPr lang="en-US" sz="1800" dirty="0"/>
              <a:t>for the </a:t>
            </a:r>
            <a:r>
              <a:rPr lang="en-US" sz="1800" dirty="0" smtClean="0"/>
              <a:t>reaction when using </a:t>
            </a:r>
            <a:br>
              <a:rPr lang="en-US" sz="1800" dirty="0" smtClean="0"/>
            </a:br>
            <a:r>
              <a:rPr lang="en-US" sz="1800" dirty="0" smtClean="0"/>
              <a:t>concentrated phosphoric acid as catalyst. </a:t>
            </a:r>
            <a:r>
              <a:rPr lang="en-US" sz="1800" b="1" i="1" dirty="0" smtClean="0"/>
              <a:t>How?</a:t>
            </a:r>
            <a:endParaRPr lang="en-US" sz="1800" b="1" i="1" dirty="0"/>
          </a:p>
          <a:p>
            <a:r>
              <a:rPr lang="en-US" sz="1800" dirty="0" smtClean="0"/>
              <a:t>The yield can be improved using the </a:t>
            </a:r>
            <a:r>
              <a:rPr lang="en-US" sz="1800" b="1" i="1" dirty="0" smtClean="0">
                <a:solidFill>
                  <a:srgbClr val="C00000"/>
                </a:solidFill>
              </a:rPr>
              <a:t>Le Châtelier Principle:</a:t>
            </a:r>
            <a:endParaRPr lang="en-US" sz="1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Applying the stress from the reactant side is not possible because there is only one reactant, cyclohexanol! 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Applying the stress on the product side by removing the product(s) is an option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because the products of the reaction (cyclohexene and water) have a lower boiling 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point than the reactant.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237977"/>
              </p:ext>
            </p:extLst>
          </p:nvPr>
        </p:nvGraphicFramePr>
        <p:xfrm>
          <a:off x="3200400" y="3048000"/>
          <a:ext cx="285292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3" imgW="1485720" imgH="380880" progId="Equation.3">
                  <p:embed/>
                </p:oleObj>
              </mc:Choice>
              <mc:Fallback>
                <p:oleObj name="Equation" r:id="rId3" imgW="148572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3048000"/>
                        <a:ext cx="2852928" cy="7315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7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Solid-State Catalysts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1800" dirty="0"/>
              <a:t>The catalyst that is used in this experiment (</a:t>
            </a:r>
            <a:r>
              <a:rPr lang="en-US" sz="1800" i="1" dirty="0"/>
              <a:t>Montmorillonite K10</a:t>
            </a:r>
            <a:r>
              <a:rPr lang="en-US" sz="1800" dirty="0"/>
              <a:t>) is a clay catalyst that consists of </a:t>
            </a:r>
            <a:r>
              <a:rPr lang="en-US" sz="1800" dirty="0" err="1"/>
              <a:t>aluminosilicates</a:t>
            </a:r>
            <a:r>
              <a:rPr lang="en-US" sz="1800" dirty="0"/>
              <a:t> </a:t>
            </a:r>
            <a:r>
              <a:rPr lang="en-US" sz="1800" dirty="0" smtClean="0"/>
              <a:t>(Na</a:t>
            </a:r>
            <a:r>
              <a:rPr lang="en-US" sz="1800" baseline="-25000" dirty="0" smtClean="0"/>
              <a:t>0.33</a:t>
            </a:r>
            <a:r>
              <a:rPr lang="en-US" sz="1800" dirty="0"/>
              <a:t>((Al</a:t>
            </a:r>
            <a:r>
              <a:rPr lang="en-US" sz="1800" baseline="-25000" dirty="0"/>
              <a:t>1.67</a:t>
            </a:r>
            <a:r>
              <a:rPr lang="en-US" sz="1800" dirty="0"/>
              <a:t>Mg</a:t>
            </a:r>
            <a:r>
              <a:rPr lang="en-US" sz="1800" baseline="-25000" dirty="0"/>
              <a:t>0.33</a:t>
            </a:r>
            <a:r>
              <a:rPr lang="en-US" sz="1800" dirty="0"/>
              <a:t>)(OH)</a:t>
            </a:r>
            <a:r>
              <a:rPr lang="en-US" sz="1800" baseline="-25000" dirty="0"/>
              <a:t>2</a:t>
            </a:r>
            <a:r>
              <a:rPr lang="en-US" sz="1800" dirty="0"/>
              <a:t>(Si</a:t>
            </a:r>
            <a:r>
              <a:rPr lang="en-US" sz="1800" baseline="-25000" dirty="0"/>
              <a:t>4</a:t>
            </a:r>
            <a:r>
              <a:rPr lang="en-US" sz="1800" dirty="0"/>
              <a:t>O</a:t>
            </a:r>
            <a:r>
              <a:rPr lang="en-US" sz="1800" baseline="-25000" dirty="0"/>
              <a:t>10</a:t>
            </a:r>
            <a:r>
              <a:rPr lang="en-US" sz="1800" dirty="0"/>
              <a:t>)*n H</a:t>
            </a:r>
            <a:r>
              <a:rPr lang="en-US" sz="1800" baseline="-25000" dirty="0"/>
              <a:t>2</a:t>
            </a:r>
            <a:r>
              <a:rPr lang="en-US" sz="1800" dirty="0"/>
              <a:t>O). 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It is an acid-treated clay and its acidity compares with the strength of some mineral acids.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err="1" smtClean="0">
                <a:solidFill>
                  <a:schemeClr val="tx1"/>
                </a:solidFill>
              </a:rPr>
              <a:t>Montmorillonites</a:t>
            </a:r>
            <a:r>
              <a:rPr lang="en-US" sz="1800" dirty="0" smtClean="0">
                <a:solidFill>
                  <a:schemeClr val="tx1"/>
                </a:solidFill>
              </a:rPr>
              <a:t> are used in cosmetics, as a base in cat litter products, in cracking processes and demolition because they expand when reacted with water.</a:t>
            </a:r>
            <a:endParaRPr lang="en-US" sz="1800" dirty="0" smtClean="0"/>
          </a:p>
          <a:p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8198" name="Picture 6" descr="http://upload.wikimedia.org/wikipedia/commons/thumb/0/0c/Montmorillonite-en.svg/1280px-Montmorillonite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1767"/>
            <a:ext cx="4648200" cy="281161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4" name="Picture 2" descr="C:\Users\bacher\Desktop\Lectures\Chem 30BL\Diagrams\M_K10_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27706" r="19741" b="37662"/>
          <a:stretch/>
        </p:blipFill>
        <p:spPr bwMode="auto">
          <a:xfrm>
            <a:off x="6400800" y="3396940"/>
            <a:ext cx="1828800" cy="151970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Solid-State Catalysts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6600"/>
                </a:solidFill>
              </a:rPr>
              <a:t>Amberlyst</a:t>
            </a:r>
            <a:r>
              <a:rPr lang="en-US" b="1" dirty="0">
                <a:solidFill>
                  <a:srgbClr val="006600"/>
                </a:solidFill>
              </a:rPr>
              <a:t> </a:t>
            </a:r>
          </a:p>
          <a:p>
            <a:pPr marL="512763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Amberlyst catalysts are based on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substituted polystyrenes: </a:t>
            </a:r>
            <a:endParaRPr lang="en-US" dirty="0">
              <a:solidFill>
                <a:srgbClr val="002060"/>
              </a:solidFill>
            </a:endParaRPr>
          </a:p>
          <a:p>
            <a:pPr marL="803275" lvl="2">
              <a:tabLst>
                <a:tab pos="969963" algn="l"/>
                <a:tab pos="1025525" algn="l"/>
              </a:tabLst>
            </a:pPr>
            <a:r>
              <a:rPr lang="en-US" dirty="0" smtClean="0">
                <a:solidFill>
                  <a:srgbClr val="660066"/>
                </a:solidFill>
              </a:rPr>
              <a:t>R</a:t>
            </a:r>
            <a:r>
              <a:rPr lang="en-US" dirty="0">
                <a:solidFill>
                  <a:srgbClr val="660066"/>
                </a:solidFill>
              </a:rPr>
              <a:t>= -SO</a:t>
            </a:r>
            <a:r>
              <a:rPr lang="en-US" baseline="-25000" dirty="0">
                <a:solidFill>
                  <a:srgbClr val="660066"/>
                </a:solidFill>
              </a:rPr>
              <a:t>3</a:t>
            </a:r>
            <a:r>
              <a:rPr lang="en-US" dirty="0">
                <a:solidFill>
                  <a:srgbClr val="660066"/>
                </a:solidFill>
              </a:rPr>
              <a:t>H (</a:t>
            </a:r>
            <a:r>
              <a:rPr lang="en-US" dirty="0" smtClean="0">
                <a:solidFill>
                  <a:srgbClr val="660066"/>
                </a:solidFill>
              </a:rPr>
              <a:t>A 15</a:t>
            </a:r>
            <a:r>
              <a:rPr lang="en-US" dirty="0">
                <a:solidFill>
                  <a:srgbClr val="660066"/>
                </a:solidFill>
              </a:rPr>
              <a:t>, strongly acidic. pK</a:t>
            </a:r>
            <a:r>
              <a:rPr lang="en-US" baseline="-25000" dirty="0">
                <a:solidFill>
                  <a:srgbClr val="660066"/>
                </a:solidFill>
              </a:rPr>
              <a:t>a</a:t>
            </a:r>
            <a:r>
              <a:rPr lang="en-US" dirty="0">
                <a:solidFill>
                  <a:srgbClr val="660066"/>
                </a:solidFill>
              </a:rPr>
              <a:t>= ~-</a:t>
            </a:r>
            <a:r>
              <a:rPr lang="en-US" dirty="0" smtClean="0">
                <a:solidFill>
                  <a:srgbClr val="660066"/>
                </a:solidFill>
              </a:rPr>
              <a:t>2,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max. temp.: 120 </a:t>
            </a:r>
            <a:r>
              <a:rPr lang="en-US" baseline="30000" dirty="0" smtClean="0">
                <a:solidFill>
                  <a:srgbClr val="660066"/>
                </a:solidFill>
              </a:rPr>
              <a:t>o</a:t>
            </a:r>
            <a:r>
              <a:rPr lang="en-US" dirty="0" smtClean="0">
                <a:solidFill>
                  <a:srgbClr val="660066"/>
                </a:solidFill>
              </a:rPr>
              <a:t>C) </a:t>
            </a:r>
          </a:p>
          <a:p>
            <a:pPr marL="803275" lvl="2">
              <a:tabLst>
                <a:tab pos="969963" algn="l"/>
                <a:tab pos="1025525" algn="l"/>
              </a:tabLst>
            </a:pPr>
            <a:r>
              <a:rPr lang="en-US" dirty="0" smtClean="0">
                <a:solidFill>
                  <a:srgbClr val="660066"/>
                </a:solidFill>
              </a:rPr>
              <a:t>R= -CH</a:t>
            </a:r>
            <a:r>
              <a:rPr lang="en-US" baseline="-25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N(CH</a:t>
            </a:r>
            <a:r>
              <a:rPr lang="en-US" baseline="-25000" dirty="0" smtClean="0">
                <a:solidFill>
                  <a:srgbClr val="660066"/>
                </a:solidFill>
              </a:rPr>
              <a:t>3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  <a:r>
              <a:rPr lang="en-US" baseline="-25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(</a:t>
            </a:r>
            <a:r>
              <a:rPr lang="en-US" dirty="0" smtClean="0">
                <a:solidFill>
                  <a:srgbClr val="660066"/>
                </a:solidFill>
              </a:rPr>
              <a:t>A 21</a:t>
            </a:r>
            <a:r>
              <a:rPr lang="en-US" dirty="0">
                <a:solidFill>
                  <a:srgbClr val="660066"/>
                </a:solidFill>
              </a:rPr>
              <a:t>, weakly </a:t>
            </a:r>
            <a:r>
              <a:rPr lang="en-US" dirty="0" smtClean="0">
                <a:solidFill>
                  <a:srgbClr val="660066"/>
                </a:solidFill>
              </a:rPr>
              <a:t>basic,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max. temp: 100 </a:t>
            </a:r>
            <a:r>
              <a:rPr lang="en-US" baseline="30000" dirty="0" smtClean="0">
                <a:solidFill>
                  <a:srgbClr val="660066"/>
                </a:solidFill>
              </a:rPr>
              <a:t>o</a:t>
            </a:r>
            <a:r>
              <a:rPr lang="en-US" dirty="0" smtClean="0">
                <a:solidFill>
                  <a:srgbClr val="660066"/>
                </a:solidFill>
              </a:rPr>
              <a:t>C)        </a:t>
            </a:r>
          </a:p>
          <a:p>
            <a:pPr marL="803275" lvl="2">
              <a:tabLst>
                <a:tab pos="969963" algn="l"/>
                <a:tab pos="1025525" algn="l"/>
              </a:tabLst>
            </a:pPr>
            <a:r>
              <a:rPr lang="en-US" dirty="0" smtClean="0">
                <a:solidFill>
                  <a:srgbClr val="660066"/>
                </a:solidFill>
              </a:rPr>
              <a:t>R= -CH</a:t>
            </a:r>
            <a:r>
              <a:rPr lang="en-US" baseline="-25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N(CH</a:t>
            </a:r>
            <a:r>
              <a:rPr lang="en-US" baseline="-25000" dirty="0" smtClean="0">
                <a:solidFill>
                  <a:srgbClr val="660066"/>
                </a:solidFill>
              </a:rPr>
              <a:t>3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  <a:r>
              <a:rPr lang="en-US" baseline="-25000" dirty="0" smtClean="0">
                <a:solidFill>
                  <a:srgbClr val="660066"/>
                </a:solidFill>
              </a:rPr>
              <a:t>3</a:t>
            </a:r>
            <a:r>
              <a:rPr lang="en-US" baseline="30000" dirty="0" smtClean="0">
                <a:solidFill>
                  <a:srgbClr val="660066"/>
                </a:solidFill>
              </a:rPr>
              <a:t>+</a:t>
            </a:r>
            <a:r>
              <a:rPr lang="en-US" dirty="0" smtClean="0">
                <a:solidFill>
                  <a:srgbClr val="660066"/>
                </a:solidFill>
              </a:rPr>
              <a:t>OH</a:t>
            </a:r>
            <a:r>
              <a:rPr lang="en-US" baseline="30000" dirty="0" smtClean="0">
                <a:solidFill>
                  <a:srgbClr val="660066"/>
                </a:solidFill>
              </a:rPr>
              <a:t>-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(</a:t>
            </a:r>
            <a:r>
              <a:rPr lang="en-US" dirty="0" smtClean="0">
                <a:solidFill>
                  <a:srgbClr val="660066"/>
                </a:solidFill>
              </a:rPr>
              <a:t>A 26</a:t>
            </a:r>
            <a:r>
              <a:rPr lang="en-US" dirty="0">
                <a:solidFill>
                  <a:srgbClr val="660066"/>
                </a:solidFill>
              </a:rPr>
              <a:t>, strongly basic</a:t>
            </a:r>
            <a:r>
              <a:rPr lang="en-US" dirty="0" smtClean="0">
                <a:solidFill>
                  <a:srgbClr val="660066"/>
                </a:solidFill>
              </a:rPr>
              <a:t>),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max. temp.: 60 </a:t>
            </a:r>
            <a:r>
              <a:rPr lang="en-US" baseline="30000" dirty="0" smtClean="0">
                <a:solidFill>
                  <a:srgbClr val="660066"/>
                </a:solidFill>
              </a:rPr>
              <a:t>o</a:t>
            </a:r>
            <a:r>
              <a:rPr lang="en-US" dirty="0" smtClean="0">
                <a:solidFill>
                  <a:srgbClr val="660066"/>
                </a:solidFill>
              </a:rPr>
              <a:t>C)</a:t>
            </a:r>
            <a:endParaRPr lang="en-US" dirty="0">
              <a:solidFill>
                <a:srgbClr val="660066"/>
              </a:solidFill>
            </a:endParaRPr>
          </a:p>
          <a:p>
            <a:endParaRPr lang="en-US" sz="1800" dirty="0">
              <a:solidFill>
                <a:srgbClr val="7030A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49609"/>
              </p:ext>
            </p:extLst>
          </p:nvPr>
        </p:nvGraphicFramePr>
        <p:xfrm>
          <a:off x="6949440" y="2283595"/>
          <a:ext cx="1737360" cy="212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3" imgW="2430294" imgH="2976113" progId="">
                  <p:embed/>
                </p:oleObj>
              </mc:Choice>
              <mc:Fallback>
                <p:oleObj r:id="rId3" imgW="2430294" imgH="297611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9440" y="2283595"/>
                        <a:ext cx="1737360" cy="21277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55" y="4724400"/>
            <a:ext cx="173736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1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Green Chemistry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Why is the chosen approach “greener”?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Less decomposition of the organic material: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no strong mineral acid (conc.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3</a:t>
            </a:r>
            <a:r>
              <a:rPr lang="en-US" i="1" dirty="0" smtClean="0">
                <a:solidFill>
                  <a:srgbClr val="002060"/>
                </a:solidFill>
              </a:rPr>
              <a:t>PO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, 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SO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Safer chemicals are used which reduces the dangers in cases of accidents: </a:t>
            </a:r>
            <a:r>
              <a:rPr lang="en-US" i="1" dirty="0" smtClean="0">
                <a:solidFill>
                  <a:srgbClr val="002060"/>
                </a:solidFill>
              </a:rPr>
              <a:t>no strong mineral acid </a:t>
            </a:r>
            <a:br>
              <a:rPr lang="en-US" i="1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(conc.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3</a:t>
            </a:r>
            <a:r>
              <a:rPr lang="en-US" i="1" dirty="0" smtClean="0">
                <a:solidFill>
                  <a:srgbClr val="002060"/>
                </a:solidFill>
              </a:rPr>
              <a:t>PO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, conc. H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</a:rPr>
              <a:t>SO</a:t>
            </a:r>
            <a:r>
              <a:rPr lang="en-US" i="1" baseline="-25000" dirty="0" smtClean="0">
                <a:solidFill>
                  <a:srgbClr val="002060"/>
                </a:solidFill>
              </a:rPr>
              <a:t>4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Dangerous waste prevention: </a:t>
            </a:r>
            <a:r>
              <a:rPr lang="en-US" i="1" dirty="0" smtClean="0">
                <a:solidFill>
                  <a:srgbClr val="002060"/>
                </a:solidFill>
              </a:rPr>
              <a:t>no strong mineral acid, catalyst is recycled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Procedure 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3999"/>
            <a:ext cx="6748463" cy="4989611"/>
          </a:xfrm>
        </p:spPr>
        <p:txBody>
          <a:bodyPr>
            <a:noAutofit/>
          </a:bodyPr>
          <a:lstStyle/>
          <a:p>
            <a:r>
              <a:rPr lang="en-US" sz="2200" dirty="0" smtClean="0"/>
              <a:t>Assemble the setup as shown in the picture. </a:t>
            </a:r>
            <a:r>
              <a:rPr lang="en-US" sz="2200" b="1" dirty="0" smtClean="0"/>
              <a:t>An O-ring has to be placed </a:t>
            </a:r>
            <a:r>
              <a:rPr lang="en-US" sz="2200" b="1" i="1" dirty="0" smtClean="0">
                <a:solidFill>
                  <a:srgbClr val="FF0000"/>
                </a:solidFill>
              </a:rPr>
              <a:t>below</a:t>
            </a:r>
            <a:r>
              <a:rPr lang="en-US" sz="2200" b="1" dirty="0" smtClean="0"/>
              <a:t> the compression cap!</a:t>
            </a:r>
          </a:p>
          <a:p>
            <a:r>
              <a:rPr lang="en-US" sz="2200" dirty="0" smtClean="0"/>
              <a:t>Place the 2-methylcyclohexanol, the assigned catalyst and a properly placed spin vane in the conical vial. </a:t>
            </a:r>
          </a:p>
          <a:p>
            <a:r>
              <a:rPr lang="en-US" sz="2200" dirty="0" smtClean="0"/>
              <a:t>If the conical vial and the Al-block have poor contact, use Al-foil on the sides and the bottom to improve the heat transfer.</a:t>
            </a:r>
          </a:p>
          <a:p>
            <a:r>
              <a:rPr lang="en-US" sz="2200" dirty="0" smtClean="0"/>
              <a:t>Wrap a wet paper towel around </a:t>
            </a:r>
            <a:r>
              <a:rPr lang="en-US" sz="2200" dirty="0"/>
              <a:t>the upper part of the </a:t>
            </a:r>
            <a:r>
              <a:rPr lang="en-US" sz="2200" dirty="0" smtClean="0"/>
              <a:t>Hickman </a:t>
            </a:r>
            <a:r>
              <a:rPr lang="en-US" sz="2200" dirty="0"/>
              <a:t>head and </a:t>
            </a:r>
            <a:r>
              <a:rPr lang="en-US" sz="2200" dirty="0" smtClean="0"/>
              <a:t>the </a:t>
            </a:r>
            <a:r>
              <a:rPr lang="en-US" sz="2200" dirty="0"/>
              <a:t>air </a:t>
            </a:r>
            <a:r>
              <a:rPr lang="en-US" sz="2200" dirty="0" smtClean="0"/>
              <a:t>condenser.</a:t>
            </a:r>
          </a:p>
          <a:p>
            <a:r>
              <a:rPr lang="en-US" sz="2200" dirty="0" smtClean="0"/>
              <a:t>Gently boil the mixture for </a:t>
            </a:r>
            <a:r>
              <a:rPr lang="en-US" sz="2200" i="1" dirty="0" smtClean="0"/>
              <a:t>30 minutes </a:t>
            </a:r>
            <a:r>
              <a:rPr lang="en-US" sz="2200" dirty="0" smtClean="0"/>
              <a:t>before heating the mixture to a gentle boil to </a:t>
            </a:r>
            <a:r>
              <a:rPr lang="en-US" sz="2200" b="1" i="1" dirty="0" smtClean="0">
                <a:solidFill>
                  <a:srgbClr val="C00000"/>
                </a:solidFill>
              </a:rPr>
              <a:t>slowly</a:t>
            </a:r>
            <a:r>
              <a:rPr lang="en-US" sz="2200" dirty="0" smtClean="0"/>
              <a:t> distill the products (~60 minutes). Once the distillation started, the temperature should </a:t>
            </a:r>
            <a:r>
              <a:rPr lang="en-US" sz="2200" b="1" i="1" dirty="0" smtClean="0"/>
              <a:t>not</a:t>
            </a:r>
            <a:r>
              <a:rPr lang="en-US" sz="2200" dirty="0" smtClean="0"/>
              <a:t> be raised.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8000"/>
          <a:stretch/>
        </p:blipFill>
        <p:spPr bwMode="auto">
          <a:xfrm>
            <a:off x="7162800" y="1219200"/>
            <a:ext cx="175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598987"/>
            <a:ext cx="4143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153400" y="35814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53400" y="4724400"/>
            <a:ext cx="60960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>
            <a:off x="7696200" y="2852928"/>
            <a:ext cx="76200" cy="1109472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/>
          <a:srcRect t="17157" b="14303"/>
          <a:stretch/>
        </p:blipFill>
        <p:spPr bwMode="auto">
          <a:xfrm>
            <a:off x="7768590" y="5638800"/>
            <a:ext cx="918210" cy="8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5663" y="2644474"/>
            <a:ext cx="430887" cy="15263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Wet paper towel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2922" y="121920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cap on the top!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967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Procedure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524000"/>
            <a:ext cx="4527697" cy="4572000"/>
          </a:xfrm>
        </p:spPr>
        <p:txBody>
          <a:bodyPr>
            <a:noAutofit/>
          </a:bodyPr>
          <a:lstStyle/>
          <a:p>
            <a:r>
              <a:rPr lang="en-US" sz="1800" dirty="0"/>
              <a:t>If the lip of the Hickman head fills up, remove the product using the Pasteur pipette from the top or via the side port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if </a:t>
            </a:r>
            <a:r>
              <a:rPr lang="en-US" sz="1800" dirty="0"/>
              <a:t>available. The group should collect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three </a:t>
            </a:r>
            <a:r>
              <a:rPr lang="en-US" sz="1800" dirty="0"/>
              <a:t>fractions (~0.5 mL each).</a:t>
            </a:r>
          </a:p>
          <a:p>
            <a:r>
              <a:rPr lang="en-US" sz="1800" dirty="0" smtClean="0"/>
              <a:t>Store the distillate in a closed vial.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200" dirty="0" smtClean="0"/>
          </a:p>
          <a:p>
            <a:r>
              <a:rPr lang="en-US" sz="1800" dirty="0" smtClean="0"/>
              <a:t>After </a:t>
            </a:r>
            <a:r>
              <a:rPr lang="en-US" sz="1800" dirty="0"/>
              <a:t>the distillation is completed, collect </a:t>
            </a:r>
            <a:r>
              <a:rPr lang="en-US" sz="1800" dirty="0" smtClean="0"/>
              <a:t>the product </a:t>
            </a:r>
            <a:r>
              <a:rPr lang="en-US" sz="1800" dirty="0"/>
              <a:t>by rinsing the Hickman head with saturated sodium chloride </a:t>
            </a:r>
            <a:r>
              <a:rPr lang="en-US" sz="1800" dirty="0" smtClean="0"/>
              <a:t>solution. </a:t>
            </a:r>
            <a:endParaRPr lang="en-US" sz="1800" dirty="0"/>
          </a:p>
          <a:p>
            <a:r>
              <a:rPr lang="en-US" sz="1800" dirty="0" smtClean="0"/>
              <a:t>Combine the rinse with the third fraction.</a:t>
            </a:r>
          </a:p>
          <a:p>
            <a:r>
              <a:rPr lang="en-US" sz="1800" dirty="0" smtClean="0"/>
              <a:t>After </a:t>
            </a:r>
            <a:r>
              <a:rPr lang="en-US" sz="1800" dirty="0"/>
              <a:t>closing the vial </a:t>
            </a:r>
            <a:r>
              <a:rPr lang="en-US" sz="1800" dirty="0" smtClean="0"/>
              <a:t>with a plastic </a:t>
            </a:r>
            <a:r>
              <a:rPr lang="en-US" sz="1800" dirty="0"/>
              <a:t>cap, gently shake the </a:t>
            </a:r>
            <a:r>
              <a:rPr lang="en-US" sz="1800" dirty="0" smtClean="0"/>
              <a:t>mixture to extract the water.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064" y="1523999"/>
            <a:ext cx="4059936" cy="4857697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rgbClr val="663300"/>
              </a:solidFill>
            </a:endParaRPr>
          </a:p>
          <a:p>
            <a:endParaRPr lang="en-US" sz="2000" dirty="0" smtClean="0">
              <a:solidFill>
                <a:srgbClr val="663300"/>
              </a:solidFill>
            </a:endParaRPr>
          </a:p>
          <a:p>
            <a:endParaRPr lang="en-US" sz="1800" dirty="0">
              <a:solidFill>
                <a:srgbClr val="663300"/>
              </a:solidFill>
            </a:endParaRPr>
          </a:p>
          <a:p>
            <a:r>
              <a:rPr lang="en-US" sz="2000" dirty="0" smtClean="0">
                <a:solidFill>
                  <a:srgbClr val="663300"/>
                </a:solidFill>
              </a:rPr>
              <a:t>Why is the distillate stored in a closed vial?</a:t>
            </a:r>
          </a:p>
          <a:p>
            <a:endParaRPr lang="en-US" sz="2800" dirty="0">
              <a:solidFill>
                <a:srgbClr val="663300"/>
              </a:solidFill>
            </a:endParaRPr>
          </a:p>
          <a:p>
            <a:r>
              <a:rPr lang="en-US" sz="2000" dirty="0" smtClean="0">
                <a:solidFill>
                  <a:srgbClr val="663300"/>
                </a:solidFill>
              </a:rPr>
              <a:t>How do you know that the distillation is completed?</a:t>
            </a:r>
          </a:p>
          <a:p>
            <a:endParaRPr lang="en-US" sz="20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rgbClr val="663300"/>
              </a:solidFill>
            </a:endParaRPr>
          </a:p>
          <a:p>
            <a:endParaRPr lang="en-US" sz="2800" dirty="0" smtClean="0">
              <a:solidFill>
                <a:srgbClr val="663300"/>
              </a:solidFill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rgbClr val="663300"/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581400"/>
            <a:ext cx="39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methylcyclohexenes possess a low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boiling point and are very volatile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4897" y="4800600"/>
            <a:ext cx="3604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more distillate can be collected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unless the temperature is raised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significantly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Procedure </a:t>
            </a:r>
            <a:r>
              <a:rPr lang="en-US" sz="4400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Tilt the vial and separate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organic layer </a:t>
            </a:r>
            <a:r>
              <a:rPr lang="en-US" sz="2400" dirty="0" smtClean="0"/>
              <a:t>and </a:t>
            </a:r>
            <a:r>
              <a:rPr lang="en-US" sz="2400" dirty="0"/>
              <a:t>the aqueous layer </a:t>
            </a:r>
            <a:r>
              <a:rPr lang="en-US" sz="2400" dirty="0" smtClean="0"/>
              <a:t>using </a:t>
            </a:r>
            <a:r>
              <a:rPr lang="en-US" sz="2400" dirty="0"/>
              <a:t>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Pasteur pipette.</a:t>
            </a:r>
            <a:endParaRPr lang="en-US" sz="2400" dirty="0"/>
          </a:p>
          <a:p>
            <a:r>
              <a:rPr lang="en-US" sz="2400" dirty="0" smtClean="0"/>
              <a:t>Dry </a:t>
            </a:r>
            <a:r>
              <a:rPr lang="en-US" sz="2400" dirty="0"/>
              <a:t>the organic layer over a small amount of anhydrous sodium </a:t>
            </a:r>
            <a:r>
              <a:rPr lang="en-US" sz="2400" dirty="0" smtClean="0"/>
              <a:t>sulfate.</a:t>
            </a:r>
            <a:endParaRPr lang="en-US" sz="2400" dirty="0"/>
          </a:p>
          <a:p>
            <a:pPr marL="0" indent="0">
              <a:buNone/>
            </a:pPr>
            <a:endParaRPr lang="en-US" sz="3500" dirty="0"/>
          </a:p>
          <a:p>
            <a:r>
              <a:rPr lang="en-US" sz="2400" dirty="0" smtClean="0"/>
              <a:t>Add </a:t>
            </a:r>
            <a:r>
              <a:rPr lang="en-US" sz="2400" dirty="0"/>
              <a:t>some saturated sodium chloride solution to the other fractions as </a:t>
            </a:r>
            <a:r>
              <a:rPr lang="en-US" sz="2400" dirty="0" smtClean="0"/>
              <a:t>well.</a:t>
            </a:r>
          </a:p>
          <a:p>
            <a:r>
              <a:rPr lang="en-US" sz="2400" dirty="0" smtClean="0"/>
              <a:t>Submit a GC sample for each fraction isolated (~1 mg/mL).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How could a given layer be identified?</a:t>
            </a:r>
          </a:p>
          <a:p>
            <a:endParaRPr lang="en-US" sz="1500" dirty="0" smtClean="0">
              <a:solidFill>
                <a:srgbClr val="663300"/>
              </a:solidFill>
            </a:endParaRPr>
          </a:p>
          <a:p>
            <a:endParaRPr lang="en-US" sz="2400" dirty="0" smtClean="0">
              <a:solidFill>
                <a:srgbClr val="663300"/>
              </a:solidFill>
            </a:endParaRPr>
          </a:p>
          <a:p>
            <a:r>
              <a:rPr lang="en-US" sz="2400" dirty="0" smtClean="0">
                <a:solidFill>
                  <a:srgbClr val="663300"/>
                </a:solidFill>
              </a:rPr>
              <a:t>How do you  </a:t>
            </a:r>
            <a:r>
              <a:rPr lang="en-US" sz="2400" dirty="0">
                <a:solidFill>
                  <a:srgbClr val="663300"/>
                </a:solidFill>
              </a:rPr>
              <a:t>know </a:t>
            </a:r>
            <a:r>
              <a:rPr lang="en-US" sz="2400" dirty="0" smtClean="0">
                <a:solidFill>
                  <a:srgbClr val="663300"/>
                </a:solidFill>
              </a:rPr>
              <a:t>that </a:t>
            </a:r>
            <a:r>
              <a:rPr lang="en-US" sz="2400" dirty="0">
                <a:solidFill>
                  <a:srgbClr val="663300"/>
                </a:solidFill>
              </a:rPr>
              <a:t>the solution is dry?</a:t>
            </a:r>
          </a:p>
          <a:p>
            <a:endParaRPr lang="en-US" sz="3500" dirty="0" smtClean="0"/>
          </a:p>
          <a:p>
            <a:r>
              <a:rPr lang="en-US" sz="2400" dirty="0" smtClean="0">
                <a:solidFill>
                  <a:srgbClr val="663300"/>
                </a:solidFill>
              </a:rPr>
              <a:t>Why </a:t>
            </a:r>
            <a:r>
              <a:rPr lang="en-US" sz="2400" dirty="0">
                <a:solidFill>
                  <a:srgbClr val="663300"/>
                </a:solidFill>
              </a:rPr>
              <a:t>is it removed?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483114"/>
            <a:ext cx="348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The solution is clear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Free flowing drying agent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9" y="2286000"/>
            <a:ext cx="419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Density: Methylcyclohexenes: ~0.8 g/mL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sat. </a:t>
            </a:r>
            <a:r>
              <a:rPr lang="en-US" b="1" dirty="0" err="1" smtClean="0">
                <a:solidFill>
                  <a:srgbClr val="FF0000"/>
                </a:solidFill>
              </a:rPr>
              <a:t>NaCl</a:t>
            </a:r>
            <a:r>
              <a:rPr lang="en-US" b="1" dirty="0" smtClean="0">
                <a:solidFill>
                  <a:srgbClr val="FF0000"/>
                </a:solidFill>
              </a:rPr>
              <a:t> solution: ~1.2 g/mL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91132" y="2438400"/>
            <a:ext cx="638068" cy="4740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343400" y="2565242"/>
            <a:ext cx="609597" cy="165179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rot="1347903">
            <a:off x="4054698" y="1626594"/>
            <a:ext cx="499844" cy="988292"/>
            <a:chOff x="4034042" y="1676400"/>
            <a:chExt cx="499844" cy="988292"/>
          </a:xfrm>
        </p:grpSpPr>
        <p:sp>
          <p:nvSpPr>
            <p:cNvPr id="15" name="Rectangle 14"/>
            <p:cNvSpPr/>
            <p:nvPr/>
          </p:nvSpPr>
          <p:spPr>
            <a:xfrm>
              <a:off x="4114889" y="1676400"/>
              <a:ext cx="348907" cy="9882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034042" y="2379151"/>
              <a:ext cx="499844" cy="278333"/>
              <a:chOff x="4034042" y="2379151"/>
              <a:chExt cx="499844" cy="278333"/>
            </a:xfrm>
          </p:grpSpPr>
          <p:sp>
            <p:nvSpPr>
              <p:cNvPr id="14" name="Isosceles Triangle 13"/>
              <p:cNvSpPr/>
              <p:nvPr/>
            </p:nvSpPr>
            <p:spPr>
              <a:xfrm rot="16200000" flipH="1">
                <a:off x="4144798" y="2349154"/>
                <a:ext cx="278333" cy="338328"/>
              </a:xfrm>
              <a:prstGeom prst="triangle">
                <a:avLst>
                  <a:gd name="adj" fmla="val 100000"/>
                </a:avLst>
              </a:prstGeom>
              <a:ln>
                <a:noFill/>
              </a:ln>
              <a:scene3d>
                <a:camera prst="orthographicFront">
                  <a:rot lat="0" lon="0" rev="2142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/>
              <p:cNvSpPr/>
              <p:nvPr/>
            </p:nvSpPr>
            <p:spPr>
              <a:xfrm rot="19897945" flipH="1" flipV="1">
                <a:off x="4034042" y="2389748"/>
                <a:ext cx="499844" cy="163621"/>
              </a:xfrm>
              <a:prstGeom prst="parallelogram">
                <a:avLst>
                  <a:gd name="adj" fmla="val 4860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061098" y="4419600"/>
            <a:ext cx="3647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drying process is reversible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at elevated temperatures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Procedure IV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Clean-up (for clay and Amberlyst catalyst)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After </a:t>
            </a:r>
            <a:r>
              <a:rPr lang="en-US" b="1" i="1" dirty="0">
                <a:solidFill>
                  <a:srgbClr val="FF0000"/>
                </a:solidFill>
              </a:rPr>
              <a:t>removing the spin vane from the conical vial, some acetone is used to rinse the clay out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of </a:t>
            </a:r>
            <a:r>
              <a:rPr lang="en-US" b="1" i="1" dirty="0">
                <a:solidFill>
                  <a:srgbClr val="FF0000"/>
                </a:solidFill>
              </a:rPr>
              <a:t>the vial. This rinse </a:t>
            </a:r>
            <a:r>
              <a:rPr lang="en-US" b="1" i="1" dirty="0" smtClean="0">
                <a:solidFill>
                  <a:srgbClr val="FF0000"/>
                </a:solidFill>
              </a:rPr>
              <a:t>is </a:t>
            </a:r>
            <a:r>
              <a:rPr lang="en-US" b="1" i="1" dirty="0">
                <a:solidFill>
                  <a:srgbClr val="FF0000"/>
                </a:solidFill>
              </a:rPr>
              <a:t>collected in a specially marked </a:t>
            </a:r>
            <a:r>
              <a:rPr lang="en-US" b="1" i="1" dirty="0" smtClean="0">
                <a:solidFill>
                  <a:srgbClr val="FF0000"/>
                </a:solidFill>
              </a:rPr>
              <a:t>container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Nothing else should be placed in </a:t>
            </a:r>
            <a:r>
              <a:rPr lang="en-US" b="1" i="1" dirty="0">
                <a:solidFill>
                  <a:srgbClr val="FF0000"/>
                </a:solidFill>
              </a:rPr>
              <a:t>this </a:t>
            </a:r>
            <a:r>
              <a:rPr lang="en-US" b="1" i="1" dirty="0" smtClean="0">
                <a:solidFill>
                  <a:srgbClr val="FF0000"/>
                </a:solidFill>
              </a:rPr>
              <a:t>container     (i.e., spin vane) because the </a:t>
            </a:r>
            <a:r>
              <a:rPr lang="en-US" b="1" i="1" dirty="0">
                <a:solidFill>
                  <a:srgbClr val="FF0000"/>
                </a:solidFill>
              </a:rPr>
              <a:t>lab support will recycle </a:t>
            </a: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clay for future </a:t>
            </a:r>
            <a:r>
              <a:rPr lang="en-US" b="1" i="1" dirty="0" smtClean="0">
                <a:solidFill>
                  <a:srgbClr val="FF0000"/>
                </a:solidFill>
              </a:rPr>
              <a:t>experiment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Characterization 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Qualitative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These tests exploit the high reactivity of the alkene function towards bromine (or potassium permanganate, not performed in the lab anymore but the student still needs to know this test).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bromination</a:t>
            </a:r>
            <a:r>
              <a:rPr lang="en-US" sz="2000" dirty="0" smtClean="0">
                <a:solidFill>
                  <a:schemeClr val="tx1"/>
                </a:solidFill>
              </a:rPr>
              <a:t> affords a </a:t>
            </a:r>
            <a:r>
              <a:rPr lang="en-US" sz="2000" i="1" dirty="0" smtClean="0">
                <a:solidFill>
                  <a:schemeClr val="tx1"/>
                </a:solidFill>
              </a:rPr>
              <a:t>trans</a:t>
            </a:r>
            <a:r>
              <a:rPr lang="en-US" sz="2000" dirty="0" smtClean="0">
                <a:solidFill>
                  <a:schemeClr val="tx1"/>
                </a:solidFill>
              </a:rPr>
              <a:t> dibromide via a </a:t>
            </a:r>
            <a:r>
              <a:rPr lang="en-US" sz="2000" dirty="0" err="1" smtClean="0">
                <a:solidFill>
                  <a:schemeClr val="tx1"/>
                </a:solidFill>
              </a:rPr>
              <a:t>bromonium</a:t>
            </a:r>
            <a:r>
              <a:rPr lang="en-US" sz="2000" dirty="0" smtClean="0">
                <a:solidFill>
                  <a:schemeClr val="tx1"/>
                </a:solidFill>
              </a:rPr>
              <a:t> ion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and the reaction with KMnO</a:t>
            </a:r>
            <a:r>
              <a:rPr 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i="1" dirty="0" smtClean="0">
                <a:solidFill>
                  <a:schemeClr val="tx1"/>
                </a:solidFill>
              </a:rPr>
              <a:t>cis</a:t>
            </a:r>
            <a:r>
              <a:rPr lang="en-US" sz="2000" dirty="0" smtClean="0">
                <a:solidFill>
                  <a:schemeClr val="tx1"/>
                </a:solidFill>
              </a:rPr>
              <a:t> diol via a five-membered ring intermediate.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When adding the bromine solution, make sure to do this drop wise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and not a large amount at a time because the test will fail. </a:t>
            </a:r>
            <a:r>
              <a:rPr lang="en-US" sz="2000" b="1" i="1" dirty="0" smtClean="0">
                <a:solidFill>
                  <a:srgbClr val="C00000"/>
                </a:solidFill>
              </a:rPr>
              <a:t>Why?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835907"/>
              </p:ext>
            </p:extLst>
          </p:nvPr>
        </p:nvGraphicFramePr>
        <p:xfrm>
          <a:off x="2257425" y="2971800"/>
          <a:ext cx="46291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S ChemDraw Drawing" r:id="rId3" imgW="6529962" imgH="2314575" progId="ChemDraw.Document.6.0">
                  <p:embed/>
                </p:oleObj>
              </mc:Choice>
              <mc:Fallback>
                <p:oleObj name="CS ChemDraw Drawing" r:id="rId3" imgW="6529962" imgH="231457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2971800"/>
                        <a:ext cx="4629150" cy="163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14800" y="2971800"/>
            <a:ext cx="1905000" cy="777240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14800" y="3776685"/>
            <a:ext cx="2819400" cy="871515"/>
          </a:xfrm>
          <a:prstGeom prst="round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Characterization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Infrared Spectroscopy</a:t>
            </a:r>
          </a:p>
          <a:p>
            <a:r>
              <a:rPr lang="en-US" sz="2000" b="1" dirty="0" smtClean="0"/>
              <a:t>Reactant</a:t>
            </a:r>
            <a:r>
              <a:rPr lang="en-US" sz="2000" dirty="0" smtClean="0"/>
              <a:t>: </a:t>
            </a:r>
            <a:r>
              <a:rPr lang="en-US" sz="2000" i="1" dirty="0" smtClean="0"/>
              <a:t>cis</a:t>
            </a:r>
            <a:r>
              <a:rPr lang="en-US" sz="2000" dirty="0" smtClean="0"/>
              <a:t> 2-Methylcyclohexanol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7030A0"/>
                </a:solidFill>
              </a:rPr>
              <a:t>(OH)= ~ 3100-3500 cm</a:t>
            </a:r>
            <a:r>
              <a:rPr lang="en-US" sz="1800" baseline="30000" dirty="0" smtClean="0">
                <a:solidFill>
                  <a:srgbClr val="7030A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2060"/>
                </a:solidFill>
              </a:rPr>
              <a:t>(C-OH)=977 cm</a:t>
            </a:r>
            <a:r>
              <a:rPr lang="en-US" sz="1800" baseline="30000" dirty="0" smtClean="0">
                <a:solidFill>
                  <a:srgbClr val="00206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(CH,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8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)=2863-2931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cm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</a:rPr>
              <a:t>-1</a:t>
            </a:r>
          </a:p>
          <a:p>
            <a:endParaRPr lang="en-US" sz="3200" dirty="0" smtClean="0"/>
          </a:p>
          <a:p>
            <a:r>
              <a:rPr lang="en-US" sz="2000" b="1" dirty="0" smtClean="0"/>
              <a:t>Product</a:t>
            </a:r>
            <a:r>
              <a:rPr lang="en-US" sz="2000" dirty="0" smtClean="0"/>
              <a:t>: 1-Methylcyclohexene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003300"/>
                </a:solidFill>
              </a:rPr>
              <a:t>(CH, </a:t>
            </a:r>
            <a:r>
              <a:rPr lang="en-US" sz="1800" i="1" dirty="0" smtClean="0">
                <a:solidFill>
                  <a:srgbClr val="003300"/>
                </a:solidFill>
              </a:rPr>
              <a:t>sp</a:t>
            </a:r>
            <a:r>
              <a:rPr lang="en-US" sz="1800" i="1" baseline="30000" dirty="0" smtClean="0">
                <a:solidFill>
                  <a:srgbClr val="003300"/>
                </a:solidFill>
              </a:rPr>
              <a:t>2</a:t>
            </a:r>
            <a:r>
              <a:rPr lang="en-US" sz="1800" dirty="0" smtClean="0">
                <a:solidFill>
                  <a:srgbClr val="003300"/>
                </a:solidFill>
              </a:rPr>
              <a:t>)= 3043 </a:t>
            </a:r>
            <a:r>
              <a:rPr lang="en-US" sz="1800" dirty="0">
                <a:solidFill>
                  <a:srgbClr val="003300"/>
                </a:solidFill>
              </a:rPr>
              <a:t>cm</a:t>
            </a:r>
            <a:r>
              <a:rPr lang="en-US" sz="1800" baseline="30000" dirty="0">
                <a:solidFill>
                  <a:srgbClr val="0033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(CH,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800" i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)=2835-3001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cm</a:t>
            </a:r>
            <a:r>
              <a:rPr lang="en-US" sz="1800" baseline="30000" dirty="0">
                <a:solidFill>
                  <a:schemeClr val="accent2">
                    <a:lumMod val="50000"/>
                  </a:schemeClr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0066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660066"/>
                </a:solidFill>
              </a:rPr>
              <a:t>(C=C)=1674 </a:t>
            </a:r>
            <a:r>
              <a:rPr lang="en-US" sz="1800" dirty="0">
                <a:solidFill>
                  <a:srgbClr val="660066"/>
                </a:solidFill>
              </a:rPr>
              <a:t>cm</a:t>
            </a:r>
            <a:r>
              <a:rPr lang="en-US" sz="1800" baseline="30000" dirty="0">
                <a:solidFill>
                  <a:srgbClr val="660066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oop </a:t>
            </a:r>
            <a:r>
              <a:rPr lang="en-US" sz="1800" dirty="0" err="1" smtClean="0">
                <a:solidFill>
                  <a:srgbClr val="C00000"/>
                </a:solidFill>
              </a:rPr>
              <a:t>trisubstituted</a:t>
            </a:r>
            <a:r>
              <a:rPr lang="en-US" sz="1800" dirty="0" smtClean="0">
                <a:solidFill>
                  <a:srgbClr val="C00000"/>
                </a:solidFill>
              </a:rPr>
              <a:t> alkene=795 </a:t>
            </a:r>
            <a:r>
              <a:rPr lang="en-US" sz="1800" dirty="0">
                <a:solidFill>
                  <a:srgbClr val="C00000"/>
                </a:solidFill>
              </a:rPr>
              <a:t>cm</a:t>
            </a:r>
            <a:r>
              <a:rPr lang="en-US" sz="1800" baseline="30000" dirty="0">
                <a:solidFill>
                  <a:srgbClr val="C0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Acquired using ATR setup </a:t>
            </a:r>
            <a:r>
              <a:rPr lang="en-US" sz="1800" dirty="0">
                <a:solidFill>
                  <a:srgbClr val="FF0000"/>
                </a:solidFill>
              </a:rPr>
              <a:t>(review the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procedure in SKR, </a:t>
            </a:r>
            <a:r>
              <a:rPr lang="en-US" sz="1800" b="1" dirty="0">
                <a:solidFill>
                  <a:srgbClr val="FF0000"/>
                </a:solidFill>
              </a:rPr>
              <a:t>Hint</a:t>
            </a:r>
            <a:r>
              <a:rPr lang="en-US" sz="1800" dirty="0">
                <a:solidFill>
                  <a:srgbClr val="FF0000"/>
                </a:solidFill>
              </a:rPr>
              <a:t>: Place a cap 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on </a:t>
            </a:r>
            <a:r>
              <a:rPr lang="en-US" sz="1800" dirty="0" smtClean="0">
                <a:solidFill>
                  <a:srgbClr val="FF0000"/>
                </a:solidFill>
              </a:rPr>
              <a:t>the sample </a:t>
            </a:r>
            <a:r>
              <a:rPr lang="en-US" sz="1800" dirty="0">
                <a:solidFill>
                  <a:srgbClr val="FF0000"/>
                </a:solidFill>
              </a:rPr>
              <a:t>to reduce </a:t>
            </a:r>
            <a:r>
              <a:rPr lang="en-US" sz="1800" dirty="0" smtClean="0">
                <a:solidFill>
                  <a:srgbClr val="FF0000"/>
                </a:solidFill>
              </a:rPr>
              <a:t>its evaporation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/>
          <a:stretch/>
        </p:blipFill>
        <p:spPr bwMode="auto">
          <a:xfrm>
            <a:off x="4953000" y="1343946"/>
            <a:ext cx="3657600" cy="23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8783" y="256921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(OH)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4266" y="258997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(CH,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4881" y="2589979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2060"/>
                </a:solidFill>
              </a:rPr>
              <a:t>(C-OH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AutoShape 5" descr="https://mail.chem.ucla.edu/service/home/~/1_methylcyclohexene.jpg?auth=co&amp;loc=en_US&amp;id=268414&amp;part=2"/>
          <p:cNvSpPr>
            <a:spLocks noChangeAspect="1" noChangeArrowheads="1"/>
          </p:cNvSpPr>
          <p:nvPr/>
        </p:nvSpPr>
        <p:spPr bwMode="auto">
          <a:xfrm>
            <a:off x="155575" y="-3429000"/>
            <a:ext cx="108013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https://mail.chem.ucla.edu/service/home/~/1_methylcyclohexene.jpg?auth=co&amp;loc=en_US&amp;id=268414&amp;part=2"/>
          <p:cNvSpPr>
            <a:spLocks noChangeAspect="1" noChangeArrowheads="1"/>
          </p:cNvSpPr>
          <p:nvPr/>
        </p:nvSpPr>
        <p:spPr bwMode="auto">
          <a:xfrm>
            <a:off x="307975" y="-3276600"/>
            <a:ext cx="108013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07888"/>
            <a:ext cx="3657600" cy="241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4717" y="476195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003300"/>
                </a:solidFill>
              </a:rPr>
              <a:t>(CH,</a:t>
            </a:r>
            <a:r>
              <a:rPr lang="en-US" sz="1400" i="1" dirty="0" smtClean="0">
                <a:solidFill>
                  <a:srgbClr val="003300"/>
                </a:solidFill>
              </a:rPr>
              <a:t>sp</a:t>
            </a:r>
            <a:r>
              <a:rPr lang="en-US" sz="1400" i="1" baseline="30000" dirty="0" smtClean="0">
                <a:solidFill>
                  <a:srgbClr val="003300"/>
                </a:solidFill>
              </a:rPr>
              <a:t>2</a:t>
            </a:r>
            <a:r>
              <a:rPr lang="en-US" sz="1400" dirty="0" smtClean="0">
                <a:solidFill>
                  <a:srgbClr val="003300"/>
                </a:solidFill>
              </a:rPr>
              <a:t>)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5317" y="58674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(CH,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4454176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660066"/>
                </a:solidFill>
              </a:rPr>
              <a:t>(C=C)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3381" y="541020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oop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8" grpId="0"/>
      <p:bldP spid="9" grpId="0"/>
      <p:bldP spid="1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Formation of Alkenes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an alkyl halide using a strong base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Catalytic reduction of an alkyne i.e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catalyst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to form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-alkenes, Na/NH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3(l)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-alkenes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Wittig reaction (R’R”C=PR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from an aldehyde 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ketone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Tebbe’s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reagent (</a:t>
            </a:r>
            <a:r>
              <a:rPr lang="en-US" dirty="0" smtClean="0">
                <a:solidFill>
                  <a:schemeClr val="tx1"/>
                </a:solidFill>
              </a:rPr>
              <a:t>(C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Ti(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-CH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)(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-Cl)Al(CH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an aldehyde or ketone (the CH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group is transferred here to for a termina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alkene)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Catalytic cracking process (from larger an alkane using catalysts)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Hofmann elimination, Cope reaction (from amines)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Chugaev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elimination (from alcohols </a:t>
            </a:r>
            <a:r>
              <a:rPr lang="en-US" dirty="0">
                <a:solidFill>
                  <a:schemeClr val="tx1"/>
                </a:solidFill>
              </a:rPr>
              <a:t>via </a:t>
            </a:r>
            <a:r>
              <a:rPr lang="en-US" dirty="0" err="1">
                <a:solidFill>
                  <a:schemeClr val="tx1"/>
                </a:solidFill>
              </a:rPr>
              <a:t>xanthate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06381"/>
              </p:ext>
            </p:extLst>
          </p:nvPr>
        </p:nvGraphicFramePr>
        <p:xfrm>
          <a:off x="3200400" y="3429000"/>
          <a:ext cx="248507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CS ChemDraw Drawing" r:id="rId3" imgW="2338962" imgH="1290458" progId="ChemDraw.Document.6.0">
                  <p:embed/>
                </p:oleObj>
              </mc:Choice>
              <mc:Fallback>
                <p:oleObj name="CS ChemDraw Drawing" r:id="rId3" imgW="2338962" imgH="129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3429000"/>
                        <a:ext cx="2485076" cy="1371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9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baseline="30000" dirty="0" smtClean="0"/>
              <a:t>1</a:t>
            </a:r>
            <a:r>
              <a:rPr lang="en-US" sz="2800" b="1" dirty="0" smtClean="0"/>
              <a:t>H-NMR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2060"/>
                </a:solidFill>
              </a:rPr>
              <a:t>1-Methylcyclohexene</a:t>
            </a: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=1.63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(3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H,  s, H7)</a:t>
            </a:r>
          </a:p>
          <a:p>
            <a:pPr lvl="2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=1.9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to 2.0 ppm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(4 H, m, H3 and H6)</a:t>
            </a:r>
          </a:p>
          <a:p>
            <a:pPr lvl="2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=1.5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(4 H, m, H1 and H2)</a:t>
            </a:r>
          </a:p>
          <a:p>
            <a:pPr lvl="2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=5.4 ppm (1 H,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dd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, H4)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2060"/>
                </a:solidFill>
              </a:rPr>
              <a:t>3-Methylcyclohexene</a:t>
            </a:r>
            <a:endParaRPr lang="en-US" sz="2400" i="1" dirty="0">
              <a:solidFill>
                <a:srgbClr val="002060"/>
              </a:solidFill>
            </a:endParaRP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=0.98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(3 H,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d, 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H7)</a:t>
            </a: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=1.35 ppm (2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H,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m, H6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=1.55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(2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H,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m, H1)</a:t>
            </a: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=2.10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(2 H,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m, H2)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=5.45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(1 H,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, H4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=5.55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ppm (1 H,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ddd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, H3)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endParaRPr lang="en-US" sz="1800" dirty="0">
              <a:solidFill>
                <a:srgbClr val="002060"/>
              </a:solidFill>
            </a:endParaRPr>
          </a:p>
          <a:p>
            <a:pPr lvl="2"/>
            <a:endParaRPr lang="en-US" sz="18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8477"/>
              </p:ext>
            </p:extLst>
          </p:nvPr>
        </p:nvGraphicFramePr>
        <p:xfrm>
          <a:off x="4733925" y="1600200"/>
          <a:ext cx="42576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8" name="ChemSketch" r:id="rId3" imgW="6877185" imgH="7305765" progId="ACD.ChemSketch.20">
                  <p:embed/>
                </p:oleObj>
              </mc:Choice>
              <mc:Fallback>
                <p:oleObj name="ChemSketch" r:id="rId3" imgW="6877185" imgH="7305765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1600200"/>
                        <a:ext cx="4257675" cy="2362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870984"/>
              </p:ext>
            </p:extLst>
          </p:nvPr>
        </p:nvGraphicFramePr>
        <p:xfrm>
          <a:off x="5791200" y="1600200"/>
          <a:ext cx="14763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CS ChemDraw Drawing" r:id="rId5" imgW="1474821" imgH="1249213" progId="ChemDraw.Document.6.0">
                  <p:embed/>
                </p:oleObj>
              </mc:Choice>
              <mc:Fallback>
                <p:oleObj name="CS ChemDraw Drawing" r:id="rId5" imgW="1474821" imgH="124921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147637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855693"/>
              </p:ext>
            </p:extLst>
          </p:nvPr>
        </p:nvGraphicFramePr>
        <p:xfrm>
          <a:off x="4724400" y="4038600"/>
          <a:ext cx="4267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0" name="ChemSketch" r:id="rId7" imgW="9162360" imgH="9412920" progId="ACD.ChemSketch.20">
                  <p:embed/>
                </p:oleObj>
              </mc:Choice>
              <mc:Fallback>
                <p:oleObj name="ChemSketch" r:id="rId7" imgW="9162360" imgH="941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4038600"/>
                        <a:ext cx="42672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52420"/>
              </p:ext>
            </p:extLst>
          </p:nvPr>
        </p:nvGraphicFramePr>
        <p:xfrm>
          <a:off x="5791200" y="4038600"/>
          <a:ext cx="1474787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" name="CS ChemDraw Drawing" r:id="rId9" imgW="1474821" imgH="1249213" progId="ChemDraw.Document.6.0">
                  <p:embed/>
                </p:oleObj>
              </mc:Choice>
              <mc:Fallback>
                <p:oleObj name="CS ChemDraw Drawing" r:id="rId9" imgW="1474821" imgH="12492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1200" y="4038600"/>
                        <a:ext cx="1474787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3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Mass Spectra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02060"/>
                </a:solidFill>
              </a:rPr>
              <a:t>m/z</a:t>
            </a:r>
            <a:r>
              <a:rPr lang="en-US" sz="1800" dirty="0" smtClean="0">
                <a:solidFill>
                  <a:srgbClr val="002060"/>
                </a:solidFill>
              </a:rPr>
              <a:t>=96 (M</a:t>
            </a:r>
            <a:r>
              <a:rPr lang="en-US" sz="1800" baseline="30000" dirty="0" smtClean="0">
                <a:solidFill>
                  <a:srgbClr val="002060"/>
                </a:solidFill>
              </a:rPr>
              <a:t>+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02060"/>
                </a:solidFill>
              </a:rPr>
              <a:t>m/z</a:t>
            </a:r>
            <a:r>
              <a:rPr lang="en-US" sz="1800" dirty="0" smtClean="0">
                <a:solidFill>
                  <a:srgbClr val="002060"/>
                </a:solidFill>
              </a:rPr>
              <a:t>=81 ([M-CH</a:t>
            </a:r>
            <a:r>
              <a:rPr lang="en-US" sz="1800" baseline="-25000" dirty="0" smtClean="0">
                <a:solidFill>
                  <a:srgbClr val="002060"/>
                </a:solidFill>
              </a:rPr>
              <a:t>3</a:t>
            </a:r>
            <a:r>
              <a:rPr lang="en-US" sz="1800" dirty="0" smtClean="0">
                <a:solidFill>
                  <a:srgbClr val="002060"/>
                </a:solidFill>
              </a:rPr>
              <a:t>]</a:t>
            </a:r>
            <a:r>
              <a:rPr lang="en-US" sz="1800" baseline="30000" dirty="0" smtClean="0">
                <a:solidFill>
                  <a:srgbClr val="002060"/>
                </a:solidFill>
              </a:rPr>
              <a:t>+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02060"/>
                </a:solidFill>
              </a:rPr>
              <a:t>m/z</a:t>
            </a:r>
            <a:r>
              <a:rPr lang="en-US" sz="1800" dirty="0" smtClean="0">
                <a:solidFill>
                  <a:srgbClr val="002060"/>
                </a:solidFill>
              </a:rPr>
              <a:t>=68 ([C</a:t>
            </a:r>
            <a:r>
              <a:rPr lang="en-US" sz="1800" baseline="-25000" dirty="0" smtClean="0">
                <a:solidFill>
                  <a:srgbClr val="002060"/>
                </a:solidFill>
              </a:rPr>
              <a:t>5</a:t>
            </a:r>
            <a:r>
              <a:rPr lang="en-US" sz="1800" dirty="0" smtClean="0">
                <a:solidFill>
                  <a:srgbClr val="002060"/>
                </a:solidFill>
              </a:rPr>
              <a:t>H</a:t>
            </a:r>
            <a:r>
              <a:rPr lang="en-US" sz="1800" baseline="-25000" dirty="0" smtClean="0">
                <a:solidFill>
                  <a:srgbClr val="002060"/>
                </a:solidFill>
              </a:rPr>
              <a:t>8</a:t>
            </a:r>
            <a:r>
              <a:rPr lang="en-US" sz="1800" dirty="0" smtClean="0">
                <a:solidFill>
                  <a:srgbClr val="002060"/>
                </a:solidFill>
              </a:rPr>
              <a:t>]</a:t>
            </a:r>
            <a:r>
              <a:rPr lang="en-US" sz="1800" baseline="30000" dirty="0" smtClean="0">
                <a:solidFill>
                  <a:srgbClr val="002060"/>
                </a:solidFill>
              </a:rPr>
              <a:t>+</a:t>
            </a:r>
            <a:r>
              <a:rPr lang="en-US" sz="1800" dirty="0" smtClean="0">
                <a:solidFill>
                  <a:srgbClr val="002060"/>
                </a:solidFill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02060"/>
                </a:solidFill>
              </a:rPr>
              <a:t>m/z</a:t>
            </a:r>
            <a:r>
              <a:rPr lang="en-US" sz="1800" dirty="0" smtClean="0">
                <a:solidFill>
                  <a:srgbClr val="002060"/>
                </a:solidFill>
              </a:rPr>
              <a:t>=67 </a:t>
            </a:r>
            <a:r>
              <a:rPr lang="en-US" sz="1800" dirty="0">
                <a:solidFill>
                  <a:srgbClr val="002060"/>
                </a:solidFill>
              </a:rPr>
              <a:t>([C</a:t>
            </a:r>
            <a:r>
              <a:rPr lang="en-US" sz="1800" baseline="-25000" dirty="0">
                <a:solidFill>
                  <a:srgbClr val="002060"/>
                </a:solidFill>
              </a:rPr>
              <a:t>5</a:t>
            </a:r>
            <a:r>
              <a:rPr lang="en-US" sz="1800" dirty="0">
                <a:solidFill>
                  <a:srgbClr val="002060"/>
                </a:solidFill>
              </a:rPr>
              <a:t>H</a:t>
            </a:r>
            <a:r>
              <a:rPr lang="en-US" sz="1800" baseline="-25000" dirty="0">
                <a:solidFill>
                  <a:srgbClr val="002060"/>
                </a:solidFill>
              </a:rPr>
              <a:t>7</a:t>
            </a:r>
            <a:r>
              <a:rPr lang="en-US" sz="1800" dirty="0" smtClean="0">
                <a:solidFill>
                  <a:srgbClr val="002060"/>
                </a:solidFill>
              </a:rPr>
              <a:t>]</a:t>
            </a:r>
            <a:r>
              <a:rPr lang="en-US" sz="1800" baseline="30000" dirty="0" smtClean="0">
                <a:solidFill>
                  <a:srgbClr val="002060"/>
                </a:solidFill>
              </a:rPr>
              <a:t>+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002060"/>
                </a:solidFill>
              </a:rPr>
              <a:t>m/z</a:t>
            </a:r>
            <a:r>
              <a:rPr lang="en-US" sz="1800" dirty="0" smtClean="0">
                <a:solidFill>
                  <a:srgbClr val="002060"/>
                </a:solidFill>
              </a:rPr>
              <a:t>=55 </a:t>
            </a:r>
            <a:r>
              <a:rPr lang="en-US" sz="1800" dirty="0">
                <a:solidFill>
                  <a:srgbClr val="002060"/>
                </a:solidFill>
              </a:rPr>
              <a:t>([</a:t>
            </a:r>
            <a:r>
              <a:rPr lang="en-US" sz="1800" dirty="0" smtClean="0">
                <a:solidFill>
                  <a:srgbClr val="002060"/>
                </a:solidFill>
              </a:rPr>
              <a:t>C</a:t>
            </a:r>
            <a:r>
              <a:rPr lang="en-US" sz="1800" baseline="-25000" dirty="0" smtClean="0">
                <a:solidFill>
                  <a:srgbClr val="002060"/>
                </a:solidFill>
              </a:rPr>
              <a:t>4</a:t>
            </a:r>
            <a:r>
              <a:rPr lang="en-US" sz="1800" dirty="0" smtClean="0">
                <a:solidFill>
                  <a:srgbClr val="002060"/>
                </a:solidFill>
              </a:rPr>
              <a:t>H</a:t>
            </a:r>
            <a:r>
              <a:rPr lang="en-US" sz="1800" baseline="-25000" dirty="0" smtClean="0">
                <a:solidFill>
                  <a:srgbClr val="002060"/>
                </a:solidFill>
              </a:rPr>
              <a:t>7</a:t>
            </a:r>
            <a:r>
              <a:rPr lang="en-US" sz="1800" dirty="0">
                <a:solidFill>
                  <a:srgbClr val="002060"/>
                </a:solidFill>
              </a:rPr>
              <a:t>]</a:t>
            </a:r>
            <a:r>
              <a:rPr lang="en-US" sz="1800" baseline="30000" dirty="0">
                <a:solidFill>
                  <a:srgbClr val="002060"/>
                </a:solidFill>
              </a:rPr>
              <a:t>+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r>
              <a:rPr lang="en-US" sz="2000" dirty="0" smtClean="0"/>
              <a:t>The mass spectra for the </a:t>
            </a:r>
            <a:br>
              <a:rPr lang="en-US" sz="2000" dirty="0" smtClean="0"/>
            </a:br>
            <a:r>
              <a:rPr lang="en-US" sz="2000" dirty="0" smtClean="0"/>
              <a:t>methylcyclohexenes display</a:t>
            </a:r>
            <a:br>
              <a:rPr lang="en-US" sz="2000" dirty="0" smtClean="0"/>
            </a:br>
            <a:r>
              <a:rPr lang="en-US" sz="2000" dirty="0" smtClean="0"/>
              <a:t>the same base peak (</a:t>
            </a:r>
            <a:r>
              <a:rPr lang="en-US" sz="2000" i="1" dirty="0" smtClean="0"/>
              <a:t>m/z</a:t>
            </a:r>
            <a:r>
              <a:rPr lang="en-US" sz="2000" dirty="0" smtClean="0"/>
              <a:t>=81),</a:t>
            </a:r>
            <a:br>
              <a:rPr lang="en-US" sz="2000" dirty="0" smtClean="0"/>
            </a:br>
            <a:r>
              <a:rPr lang="en-US" sz="2000" dirty="0" smtClean="0"/>
              <a:t>look very similar otherwise.</a:t>
            </a:r>
          </a:p>
          <a:p>
            <a:r>
              <a:rPr lang="en-US" sz="2000" dirty="0"/>
              <a:t>The mass spectra for the </a:t>
            </a:r>
            <a:br>
              <a:rPr lang="en-US" sz="2000" dirty="0"/>
            </a:br>
            <a:r>
              <a:rPr lang="en-US" sz="2000" dirty="0" err="1" smtClean="0"/>
              <a:t>ethylcyclopentenes</a:t>
            </a:r>
            <a:r>
              <a:rPr lang="en-US" sz="2000" dirty="0" smtClean="0"/>
              <a:t> </a:t>
            </a:r>
            <a:r>
              <a:rPr lang="en-US" sz="2000" dirty="0"/>
              <a:t>display</a:t>
            </a:r>
            <a:br>
              <a:rPr lang="en-US" sz="2000" dirty="0"/>
            </a:br>
            <a:r>
              <a:rPr lang="en-US" sz="2000" dirty="0"/>
              <a:t>the same base peak (</a:t>
            </a:r>
            <a:r>
              <a:rPr lang="en-US" sz="2000" i="1" dirty="0" smtClean="0"/>
              <a:t>m/z</a:t>
            </a:r>
            <a:r>
              <a:rPr lang="en-US" sz="2000" dirty="0" smtClean="0"/>
              <a:t>=67),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look very similar otherwise.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1800" dirty="0"/>
          </a:p>
        </p:txBody>
      </p:sp>
      <p:pic>
        <p:nvPicPr>
          <p:cNvPr id="15362" name="Picture 2" descr="http://www.chem.ucla.edu/~bacher/General/30BL/hints/Alkene_Elimination/3-Methylcyclohexene_MS_SDBS.jpg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/>
        </p:blipFill>
        <p:spPr bwMode="auto">
          <a:xfrm>
            <a:off x="4008120" y="2836968"/>
            <a:ext cx="47548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chem.ucla.edu/~bacher/General/30BL/hints/Alkene_Elimination/1_methylcyclohexene_SDBS.jpg"/>
          <p:cNvPicPr>
            <a:picLocks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36"/>
          <a:stretch/>
        </p:blipFill>
        <p:spPr bwMode="auto">
          <a:xfrm>
            <a:off x="4008120" y="1392494"/>
            <a:ext cx="47548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959016"/>
              </p:ext>
            </p:extLst>
          </p:nvPr>
        </p:nvGraphicFramePr>
        <p:xfrm>
          <a:off x="4495800" y="1674866"/>
          <a:ext cx="1828800" cy="61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7" imgW="3782168" imgH="1262961" progId="">
                  <p:embed/>
                </p:oleObj>
              </mc:Choice>
              <mc:Fallback>
                <p:oleObj r:id="rId7" imgW="3782168" imgH="126296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1674866"/>
                        <a:ext cx="1828800" cy="6111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00" y="4289438"/>
            <a:ext cx="41148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3860" y="4345714"/>
            <a:ext cx="118494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1-Ethylcyclopentene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454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Alkenes as Reactants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714500"/>
            <a:ext cx="7702206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10000" y="1714500"/>
            <a:ext cx="1066800" cy="7239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32152" y="3886200"/>
            <a:ext cx="1532054" cy="6858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81200" y="1828800"/>
            <a:ext cx="1066800" cy="1143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2000" b="1" i="1" dirty="0"/>
              <a:t>Primary </a:t>
            </a:r>
            <a:r>
              <a:rPr lang="en-US" sz="2000" b="1" i="1" dirty="0" smtClean="0"/>
              <a:t>Alcohols (E2)</a:t>
            </a:r>
            <a:endParaRPr lang="en-US" sz="2000" b="1" i="1" dirty="0"/>
          </a:p>
          <a:p>
            <a:endParaRPr lang="en-US" sz="1400" i="1" dirty="0"/>
          </a:p>
          <a:p>
            <a:endParaRPr lang="en-US" sz="1400" dirty="0"/>
          </a:p>
          <a:p>
            <a:r>
              <a:rPr lang="en-US" sz="2000" b="1" i="1" dirty="0" smtClean="0"/>
              <a:t>Secondary Alcohols (E1 and/or E2)</a:t>
            </a:r>
            <a:endParaRPr lang="en-US" sz="2000" b="1" i="1" dirty="0"/>
          </a:p>
          <a:p>
            <a:pPr marL="0" indent="0">
              <a:buNone/>
            </a:pPr>
            <a:r>
              <a:rPr lang="en-US" sz="1400" dirty="0"/>
              <a:t>	 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000" dirty="0"/>
              <a:t>     </a:t>
            </a:r>
            <a:endParaRPr lang="en-US" sz="1000" dirty="0" smtClean="0"/>
          </a:p>
          <a:p>
            <a:pPr marL="0" indent="0">
              <a:buNone/>
            </a:pPr>
            <a:r>
              <a:rPr lang="en-US" sz="1200" b="1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sz="1200" b="1" dirty="0" smtClean="0"/>
              <a:t>	          </a:t>
            </a:r>
            <a:r>
              <a:rPr lang="en-US" sz="1400" b="1" dirty="0" smtClean="0"/>
              <a:t>    </a:t>
            </a:r>
            <a:r>
              <a:rPr lang="en-US" sz="1400" b="1" dirty="0" err="1" smtClean="0"/>
              <a:t>b.p</a:t>
            </a:r>
            <a:r>
              <a:rPr lang="en-US" sz="1400" b="1" dirty="0" smtClean="0"/>
              <a:t>.=165 °C                  </a:t>
            </a:r>
            <a:r>
              <a:rPr lang="en-US" sz="1400" b="1" dirty="0" err="1" smtClean="0"/>
              <a:t>b.p</a:t>
            </a:r>
            <a:r>
              <a:rPr lang="en-US" sz="1400" b="1" dirty="0"/>
              <a:t>.=</a:t>
            </a:r>
            <a:r>
              <a:rPr lang="en-US" sz="1400" b="1" dirty="0" smtClean="0"/>
              <a:t>110 </a:t>
            </a:r>
            <a:r>
              <a:rPr lang="en-US" sz="1400" b="1" dirty="0"/>
              <a:t>°</a:t>
            </a:r>
            <a:r>
              <a:rPr lang="en-US" sz="1400" b="1" dirty="0" smtClean="0"/>
              <a:t>C      </a:t>
            </a:r>
            <a:r>
              <a:rPr lang="en-US" sz="1400" b="1" dirty="0" err="1" smtClean="0"/>
              <a:t>b.p</a:t>
            </a:r>
            <a:r>
              <a:rPr lang="en-US" sz="1400" b="1" dirty="0"/>
              <a:t>.=</a:t>
            </a:r>
            <a:r>
              <a:rPr lang="en-US" sz="1400" b="1" dirty="0" smtClean="0"/>
              <a:t>104 </a:t>
            </a:r>
            <a:r>
              <a:rPr lang="en-US" sz="1400" b="1" dirty="0"/>
              <a:t>°C</a:t>
            </a:r>
            <a:r>
              <a:rPr lang="en-US" sz="1400" b="1" dirty="0" smtClean="0"/>
              <a:t>       </a:t>
            </a:r>
            <a:r>
              <a:rPr lang="en-US" sz="1400" b="1" dirty="0" err="1"/>
              <a:t>b.p</a:t>
            </a:r>
            <a:r>
              <a:rPr lang="en-US" sz="1400" b="1" dirty="0" smtClean="0"/>
              <a:t>.=101 °C </a:t>
            </a:r>
            <a:endParaRPr lang="en-US" sz="1400" b="1" dirty="0"/>
          </a:p>
          <a:p>
            <a:r>
              <a:rPr lang="en-US" sz="2000" b="1" i="1" dirty="0" smtClean="0"/>
              <a:t>Tertiary Alcohols (E1)</a:t>
            </a:r>
          </a:p>
          <a:p>
            <a:endParaRPr lang="en-US" sz="2000" b="1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051560" lvl="3" indent="0">
              <a:buNone/>
            </a:pPr>
            <a:r>
              <a:rPr lang="en-US" sz="1300" b="1" dirty="0" smtClean="0"/>
              <a:t>	</a:t>
            </a:r>
          </a:p>
          <a:p>
            <a:pPr marL="1051560" lvl="3" indent="0">
              <a:buNone/>
            </a:pPr>
            <a:r>
              <a:rPr lang="en-US" sz="1400" b="1" dirty="0" smtClean="0"/>
              <a:t>	    </a:t>
            </a:r>
            <a:r>
              <a:rPr lang="en-US" sz="1400" b="1" dirty="0" err="1" smtClean="0"/>
              <a:t>b.p</a:t>
            </a:r>
            <a:r>
              <a:rPr lang="en-US" sz="1400" b="1" dirty="0"/>
              <a:t>.=83 </a:t>
            </a:r>
            <a:r>
              <a:rPr lang="en-US" sz="1400" b="1" baseline="30000" dirty="0"/>
              <a:t>o</a:t>
            </a:r>
            <a:r>
              <a:rPr lang="en-US" sz="1400" b="1" dirty="0"/>
              <a:t>C                             </a:t>
            </a:r>
            <a:r>
              <a:rPr lang="en-US" sz="1400" b="1" dirty="0" smtClean="0"/>
              <a:t>           </a:t>
            </a:r>
            <a:r>
              <a:rPr lang="en-US" sz="1400" b="1" dirty="0" err="1"/>
              <a:t>b.p</a:t>
            </a:r>
            <a:r>
              <a:rPr lang="en-US" sz="1400" b="1" dirty="0"/>
              <a:t>.= -7 </a:t>
            </a:r>
            <a:r>
              <a:rPr lang="en-US" sz="1400" b="1" baseline="30000" dirty="0"/>
              <a:t>o</a:t>
            </a:r>
            <a:r>
              <a:rPr lang="en-US" sz="1400" b="1" dirty="0"/>
              <a:t>C</a:t>
            </a:r>
            <a:endParaRPr lang="en-US" sz="1400" b="1" i="1" dirty="0" smtClean="0"/>
          </a:p>
          <a:p>
            <a:r>
              <a:rPr lang="en-US" sz="2000" b="1" i="1" dirty="0"/>
              <a:t>Benzylic </a:t>
            </a:r>
            <a:r>
              <a:rPr lang="en-US" sz="2000" b="1" i="1" dirty="0" smtClean="0"/>
              <a:t>Alcohols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2060"/>
                </a:solidFill>
              </a:rPr>
              <a:t>Many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benzylic</a:t>
            </a:r>
            <a:r>
              <a:rPr lang="en-US" sz="1800" b="1" i="1" dirty="0" smtClean="0">
                <a:solidFill>
                  <a:srgbClr val="002060"/>
                </a:solidFill>
              </a:rPr>
              <a:t> alcohols can be dehydrated with weak acids (i.e., silica, </a:t>
            </a:r>
            <a:br>
              <a:rPr lang="en-US" sz="1800" b="1" i="1" dirty="0" smtClean="0">
                <a:solidFill>
                  <a:srgbClr val="002060"/>
                </a:solidFill>
              </a:rPr>
            </a:br>
            <a:r>
              <a:rPr lang="en-US" sz="1800" b="1" i="1" dirty="0" smtClean="0">
                <a:solidFill>
                  <a:srgbClr val="002060"/>
                </a:solidFill>
              </a:rPr>
              <a:t>oxalic acid, acetic acid/iodine), sometimes even at room temperature  </a:t>
            </a:r>
            <a:r>
              <a:rPr lang="en-US" sz="1400" dirty="0" smtClean="0"/>
              <a:t>	</a:t>
            </a:r>
            <a:endParaRPr lang="en-US" sz="1400" dirty="0"/>
          </a:p>
          <a:p>
            <a:endParaRPr lang="en-US" sz="1400" i="1" dirty="0" smtClean="0"/>
          </a:p>
          <a:p>
            <a:endParaRPr lang="en-US" sz="2000" b="1" dirty="0"/>
          </a:p>
          <a:p>
            <a:r>
              <a:rPr lang="en-US" sz="2000" b="1" dirty="0" smtClean="0"/>
              <a:t>	l</a:t>
            </a:r>
            <a:endParaRPr lang="en-US" sz="1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Mechanistic Considerations I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1905000"/>
            <a:ext cx="4585063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34840"/>
            <a:ext cx="4433906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733800" y="1905000"/>
            <a:ext cx="1447800" cy="54864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33800" y="4572000"/>
            <a:ext cx="1219200" cy="5334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70204"/>
              </p:ext>
            </p:extLst>
          </p:nvPr>
        </p:nvGraphicFramePr>
        <p:xfrm>
          <a:off x="2057400" y="2971800"/>
          <a:ext cx="533881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CS ChemDraw Drawing" r:id="rId5" imgW="6513209" imgH="891217" progId="ChemDraw.Document.6.0">
                  <p:embed/>
                </p:oleObj>
              </mc:Choice>
              <mc:Fallback>
                <p:oleObj name="CS ChemDraw Drawing" r:id="rId5" imgW="6513209" imgH="891217" progId="ChemDraw.Document.6.0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5338813" cy="73152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09900" y="3048000"/>
            <a:ext cx="800100" cy="5334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Mechanistic Considerations </a:t>
            </a:r>
            <a:r>
              <a:rPr lang="en-US" sz="4000" dirty="0" smtClean="0">
                <a:solidFill>
                  <a:srgbClr val="002060"/>
                </a:solidFill>
              </a:rPr>
              <a:t>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solidFill>
                  <a:srgbClr val="660066"/>
                </a:solidFill>
              </a:rPr>
              <a:t>E1 Mechanism  </a:t>
            </a:r>
          </a:p>
          <a:p>
            <a:endParaRPr lang="en-US" sz="6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b="1" i="1" dirty="0" smtClean="0"/>
          </a:p>
          <a:p>
            <a:endParaRPr lang="en-US" sz="1400" b="1" i="1" dirty="0" smtClean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0066"/>
                </a:solidFill>
              </a:rPr>
              <a:t>The type of cation form in the reaction determines the overall rate of the reaction: benzylic &gt; allylic &gt; tertiary &gt; secondary (&gt;&gt; primary &gt;&gt;&gt; methyl)</a:t>
            </a:r>
          </a:p>
          <a:p>
            <a:r>
              <a:rPr lang="en-US" sz="1600" b="1" i="1" dirty="0" smtClean="0">
                <a:solidFill>
                  <a:srgbClr val="002060"/>
                </a:solidFill>
              </a:rPr>
              <a:t>Rearrangements</a:t>
            </a:r>
            <a:endParaRPr lang="en-US" sz="1600" b="1" i="1" dirty="0">
              <a:solidFill>
                <a:srgbClr val="002060"/>
              </a:solidFill>
            </a:endParaRPr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The product with the highest degree of substitution on the double bond is favored under thermodynamic conditions according to </a:t>
            </a:r>
            <a:r>
              <a:rPr lang="en-US" sz="1600" b="1" dirty="0" err="1" smtClean="0">
                <a:solidFill>
                  <a:srgbClr val="FF0000"/>
                </a:solidFill>
              </a:rPr>
              <a:t>Zaitsev’s</a:t>
            </a:r>
            <a:r>
              <a:rPr lang="en-US" sz="1600" b="1" dirty="0" smtClean="0">
                <a:solidFill>
                  <a:srgbClr val="FF0000"/>
                </a:solidFill>
              </a:rPr>
              <a:t> Rule.</a:t>
            </a:r>
            <a:endParaRPr lang="en-US" sz="16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-1" r="-1762" b="-12188"/>
          <a:stretch/>
        </p:blipFill>
        <p:spPr bwMode="auto">
          <a:xfrm>
            <a:off x="1600201" y="3566160"/>
            <a:ext cx="5892115" cy="256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69243"/>
              </p:ext>
            </p:extLst>
          </p:nvPr>
        </p:nvGraphicFramePr>
        <p:xfrm>
          <a:off x="1143000" y="1828800"/>
          <a:ext cx="72652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CS ChemDraw Drawing" r:id="rId4" imgW="6470515" imgH="814927" progId="ChemDraw.Document.6.0">
                  <p:embed/>
                </p:oleObj>
              </mc:Choice>
              <mc:Fallback>
                <p:oleObj name="CS ChemDraw Drawing" r:id="rId4" imgW="6470515" imgH="8149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7265297" cy="914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5925979"/>
            <a:ext cx="2178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Symbol" panose="05050102010706020507" pitchFamily="18" charset="2"/>
              </a:rPr>
              <a:t>D</a:t>
            </a:r>
            <a:r>
              <a:rPr lang="en-US" sz="1000" b="1" dirty="0" err="1" smtClean="0"/>
              <a:t>H</a:t>
            </a:r>
            <a:r>
              <a:rPr lang="en-US" sz="1000" b="1" baseline="-25000" dirty="0" err="1" smtClean="0"/>
              <a:t>f</a:t>
            </a:r>
            <a:r>
              <a:rPr lang="en-US" sz="1000" b="1" dirty="0" smtClean="0"/>
              <a:t>= -103 kJ/mol     </a:t>
            </a:r>
            <a:r>
              <a:rPr lang="en-US" sz="1000" b="1" dirty="0" err="1" smtClean="0">
                <a:latin typeface="Symbol" panose="05050102010706020507" pitchFamily="18" charset="2"/>
              </a:rPr>
              <a:t>D</a:t>
            </a:r>
            <a:r>
              <a:rPr lang="en-US" sz="1000" b="1" dirty="0" err="1" smtClean="0"/>
              <a:t>H</a:t>
            </a:r>
            <a:r>
              <a:rPr lang="en-US" sz="1000" b="1" baseline="-25000" dirty="0" err="1" smtClean="0"/>
              <a:t>f</a:t>
            </a:r>
            <a:r>
              <a:rPr lang="en-US" sz="1000" b="1" dirty="0" smtClean="0"/>
              <a:t>= -95 kJ/mol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33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Mechanistic Considerations </a:t>
            </a:r>
            <a:r>
              <a:rPr lang="en-US" sz="4000" dirty="0" smtClean="0">
                <a:solidFill>
                  <a:srgbClr val="002060"/>
                </a:solidFill>
              </a:rPr>
              <a:t>III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The </a:t>
            </a:r>
            <a:r>
              <a:rPr lang="en-US" sz="1800" dirty="0" err="1" smtClean="0"/>
              <a:t>regiocontrol</a:t>
            </a:r>
            <a:r>
              <a:rPr lang="en-US" sz="1800" dirty="0" smtClean="0"/>
              <a:t> in the elimination from </a:t>
            </a:r>
            <a:r>
              <a:rPr lang="en-US" sz="1800" dirty="0" smtClean="0">
                <a:latin typeface="Symbol" panose="05050102010706020507" pitchFamily="18" charset="2"/>
              </a:rPr>
              <a:t>a</a:t>
            </a:r>
            <a:r>
              <a:rPr lang="en-US" sz="1800" dirty="0" smtClean="0"/>
              <a:t>-</a:t>
            </a:r>
            <a:r>
              <a:rPr lang="en-US" sz="1800" dirty="0" err="1" smtClean="0"/>
              <a:t>terpineol</a:t>
            </a:r>
            <a:r>
              <a:rPr lang="en-US" sz="1800" dirty="0" smtClean="0"/>
              <a:t> is observed due </a:t>
            </a:r>
            <a:r>
              <a:rPr lang="en-US" sz="1800" dirty="0"/>
              <a:t>to </a:t>
            </a:r>
            <a:r>
              <a:rPr lang="en-US" sz="1800" dirty="0" smtClean="0"/>
              <a:t>pre-existing </a:t>
            </a:r>
            <a:r>
              <a:rPr lang="en-US" sz="1800" dirty="0"/>
              <a:t>double </a:t>
            </a:r>
            <a:r>
              <a:rPr lang="en-US" sz="1800" dirty="0" smtClean="0"/>
              <a:t>bonds: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 smtClean="0"/>
              <a:t>     </a:t>
            </a:r>
          </a:p>
          <a:p>
            <a:pPr>
              <a:spcBef>
                <a:spcPts val="600"/>
              </a:spcBef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1800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10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i="1" dirty="0" smtClean="0">
                <a:solidFill>
                  <a:srgbClr val="FF0000"/>
                </a:solidFill>
              </a:rPr>
              <a:t>The product distribution follows more or less the degree of stability of the product because the reaction is carried out under thermodynamic conditions (elevated temperature).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The product distribution will change significantly if a different catalyst or different conditions are used for the reaction. 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Only the five most abundant products </a:t>
            </a:r>
            <a:r>
              <a:rPr lang="en-US" sz="1800" dirty="0"/>
              <a:t>(</a:t>
            </a:r>
            <a:r>
              <a:rPr lang="en-US" sz="1800" dirty="0" smtClean="0"/>
              <a:t>of nine products) are shown above.</a:t>
            </a: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6001933" cy="16459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09961"/>
              </p:ext>
            </p:extLst>
          </p:nvPr>
        </p:nvGraphicFramePr>
        <p:xfrm>
          <a:off x="2442115" y="3757960"/>
          <a:ext cx="592201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923"/>
                <a:gridCol w="832019"/>
                <a:gridCol w="832019"/>
                <a:gridCol w="832019"/>
                <a:gridCol w="832019"/>
                <a:gridCol w="832019"/>
              </a:tblGrid>
              <a:tr h="32722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Yield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29 %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19 %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15 %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6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1600" dirty="0" err="1" smtClean="0"/>
                        <a:t>H</a:t>
                      </a:r>
                      <a:r>
                        <a:rPr lang="en-US" sz="1600" baseline="-25000" dirty="0" err="1" smtClean="0"/>
                        <a:t>f</a:t>
                      </a:r>
                      <a:r>
                        <a:rPr lang="en-US" sz="1600" dirty="0" smtClean="0"/>
                        <a:t>(kJ/mol)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-9.4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-2.5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-20.5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-17.8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Mechanistic Considerations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If the reaction in the lab would follow an </a:t>
            </a:r>
            <a:r>
              <a:rPr lang="en-US" sz="1600" i="1" dirty="0"/>
              <a:t>E1</a:t>
            </a:r>
            <a:r>
              <a:rPr lang="en-US" sz="1600" dirty="0"/>
              <a:t> mechanism, the initially formed </a:t>
            </a:r>
            <a:r>
              <a:rPr lang="en-US" sz="1600" dirty="0" smtClean="0"/>
              <a:t>secondary </a:t>
            </a:r>
            <a:r>
              <a:rPr lang="en-US" sz="1600" dirty="0"/>
              <a:t>carbocation </a:t>
            </a:r>
            <a:r>
              <a:rPr lang="en-US" sz="1600" b="1" dirty="0"/>
              <a:t>(1)</a:t>
            </a:r>
            <a:r>
              <a:rPr lang="en-US" sz="1600" dirty="0"/>
              <a:t> </a:t>
            </a:r>
            <a:r>
              <a:rPr lang="en-US" sz="1600" dirty="0" smtClean="0"/>
              <a:t>rearranges </a:t>
            </a:r>
            <a:r>
              <a:rPr lang="en-US" sz="1600" dirty="0"/>
              <a:t>into a tertiary carbocation </a:t>
            </a:r>
            <a:r>
              <a:rPr lang="en-US" sz="1600" b="1" dirty="0"/>
              <a:t>(2)</a:t>
            </a:r>
            <a:r>
              <a:rPr lang="en-US" sz="1600" dirty="0"/>
              <a:t> via </a:t>
            </a:r>
            <a:r>
              <a:rPr lang="en-US" sz="1600" dirty="0" smtClean="0"/>
              <a:t>a </a:t>
            </a:r>
            <a:r>
              <a:rPr lang="en-US" sz="1600" dirty="0"/>
              <a:t>hydride </a:t>
            </a:r>
            <a:r>
              <a:rPr lang="en-US" sz="1600" dirty="0" smtClean="0"/>
              <a:t>shift.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elimination of a proton from cation </a:t>
            </a:r>
            <a:r>
              <a:rPr lang="en-US" sz="1600" b="1" dirty="0"/>
              <a:t>(1)</a:t>
            </a:r>
            <a:r>
              <a:rPr lang="en-US" sz="1600" dirty="0"/>
              <a:t> leads to the formation of </a:t>
            </a:r>
            <a:r>
              <a:rPr lang="en-US" sz="1600" dirty="0" smtClean="0"/>
              <a:t>1-methylcyclohexene </a:t>
            </a:r>
            <a:r>
              <a:rPr lang="en-US" sz="1600" b="1" dirty="0"/>
              <a:t>(4)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and 3-methylcyclohexene </a:t>
            </a:r>
            <a:r>
              <a:rPr lang="en-US" sz="1600" b="1" dirty="0"/>
              <a:t>(3)</a:t>
            </a:r>
            <a:r>
              <a:rPr lang="en-US" sz="1600" dirty="0"/>
              <a:t>, while the elimination </a:t>
            </a:r>
            <a:r>
              <a:rPr lang="en-US" sz="1600" dirty="0" smtClean="0"/>
              <a:t>from </a:t>
            </a:r>
            <a:r>
              <a:rPr lang="en-US" sz="1600" dirty="0"/>
              <a:t>cation </a:t>
            </a:r>
            <a:r>
              <a:rPr lang="en-US" sz="1600" b="1" dirty="0"/>
              <a:t>(2)</a:t>
            </a:r>
            <a:r>
              <a:rPr lang="en-US" sz="1600" dirty="0"/>
              <a:t> leads to the formation of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1-methylcyclohexene </a:t>
            </a:r>
            <a:r>
              <a:rPr lang="en-US" sz="1600" b="1" dirty="0"/>
              <a:t>(4)</a:t>
            </a:r>
            <a:r>
              <a:rPr lang="en-US" sz="1600" dirty="0"/>
              <a:t> and </a:t>
            </a:r>
            <a:r>
              <a:rPr lang="en-US" sz="1600" dirty="0" err="1"/>
              <a:t>methylenecyclohexane</a:t>
            </a:r>
            <a:r>
              <a:rPr lang="en-US" sz="1600" dirty="0"/>
              <a:t> </a:t>
            </a:r>
            <a:r>
              <a:rPr lang="en-US" sz="1600" b="1" dirty="0"/>
              <a:t>(5</a:t>
            </a:r>
            <a:r>
              <a:rPr lang="en-US" sz="1600" b="1" dirty="0" smtClean="0"/>
              <a:t>)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Based </a:t>
            </a:r>
            <a:r>
              <a:rPr lang="en-US" sz="1600" dirty="0"/>
              <a:t>on </a:t>
            </a:r>
            <a:r>
              <a:rPr lang="en-US" sz="1600" dirty="0" err="1"/>
              <a:t>Zaitsev’s</a:t>
            </a:r>
            <a:r>
              <a:rPr lang="en-US" sz="1600" dirty="0"/>
              <a:t> Rule, compound </a:t>
            </a:r>
            <a:r>
              <a:rPr lang="en-US" sz="1600" b="1" dirty="0"/>
              <a:t>(4)</a:t>
            </a:r>
            <a:r>
              <a:rPr lang="en-US" sz="1600" dirty="0"/>
              <a:t> is expected to be the major product. </a:t>
            </a:r>
            <a:r>
              <a:rPr lang="en-US" sz="1600" dirty="0" smtClean="0"/>
              <a:t> In addition, some cyclopentene derivatives are formed by a ring contraction via a alkyl shift in the carbocation </a:t>
            </a:r>
            <a:r>
              <a:rPr lang="en-US" sz="1600" b="1" dirty="0" smtClean="0"/>
              <a:t>(2)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product distribution should remain constant during the progress of the </a:t>
            </a:r>
            <a:r>
              <a:rPr lang="en-US" sz="1600" dirty="0" smtClean="0"/>
              <a:t>reaction: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                                         </a:t>
            </a:r>
            <a:r>
              <a:rPr lang="en-US" sz="1600" b="1" dirty="0" err="1" smtClean="0">
                <a:latin typeface="Symbol" panose="05050102010706020507" pitchFamily="18" charset="2"/>
              </a:rPr>
              <a:t>D</a:t>
            </a:r>
            <a:r>
              <a:rPr lang="en-US" sz="1600" b="1" dirty="0" err="1" smtClean="0"/>
              <a:t>H</a:t>
            </a:r>
            <a:r>
              <a:rPr lang="en-US" sz="1600" b="1" baseline="-25000" dirty="0" err="1" smtClean="0"/>
              <a:t>f</a:t>
            </a:r>
            <a:r>
              <a:rPr lang="en-US" sz="1600" b="1" dirty="0" smtClean="0"/>
              <a:t>= -75.3 kJ/mol       -81.2 kJ/mol    -61.3 kJ/mol</a:t>
            </a:r>
            <a:endParaRPr lang="en-US" sz="1600" b="1" dirty="0"/>
          </a:p>
          <a:p>
            <a:endParaRPr 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851221"/>
              </p:ext>
            </p:extLst>
          </p:nvPr>
        </p:nvGraphicFramePr>
        <p:xfrm>
          <a:off x="2743200" y="3657600"/>
          <a:ext cx="4434207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r:id="rId3" imgW="5758774" imgH="3206061" progId="">
                  <p:embed/>
                </p:oleObj>
              </mc:Choice>
              <mc:Fallback>
                <p:oleObj r:id="rId3" imgW="5758774" imgH="320606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657600"/>
                        <a:ext cx="4434207" cy="2468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7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Mechanistic Considerations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006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Problem: The </a:t>
            </a:r>
            <a:r>
              <a:rPr lang="en-US" sz="1400" b="1" dirty="0">
                <a:solidFill>
                  <a:srgbClr val="FF0000"/>
                </a:solidFill>
              </a:rPr>
              <a:t>composition of the product mixture changes over time.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This phenomenon -sometimes referred to as Evelyn effect- contradicts the fundamental principle </a:t>
            </a:r>
            <a:r>
              <a:rPr lang="en-US" sz="1400" dirty="0" smtClean="0">
                <a:solidFill>
                  <a:srgbClr val="C00000"/>
                </a:solidFill>
              </a:rPr>
              <a:t>in </a:t>
            </a:r>
            <a:r>
              <a:rPr lang="en-US" sz="1400" dirty="0">
                <a:solidFill>
                  <a:srgbClr val="C00000"/>
                </a:solidFill>
              </a:rPr>
              <a:t>organic chemistry by which reactions always go by the lowest energy pathway. 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2-methylcyclohexanol provided is a mixture of </a:t>
            </a:r>
            <a:r>
              <a:rPr lang="en-US" sz="1400" i="1" dirty="0"/>
              <a:t>cis</a:t>
            </a:r>
            <a:r>
              <a:rPr lang="en-US" sz="1400" dirty="0"/>
              <a:t> and </a:t>
            </a:r>
            <a:r>
              <a:rPr lang="en-US" sz="1400" i="1" dirty="0"/>
              <a:t>trans</a:t>
            </a:r>
            <a:r>
              <a:rPr lang="en-US" sz="1400" dirty="0"/>
              <a:t> isomers (~47:53 by </a:t>
            </a:r>
            <a:r>
              <a:rPr lang="en-US" sz="1400" dirty="0" smtClean="0"/>
              <a:t>GC).</a:t>
            </a:r>
          </a:p>
          <a:p>
            <a:r>
              <a:rPr lang="en-US" sz="1400" dirty="0" smtClean="0"/>
              <a:t>For </a:t>
            </a:r>
            <a:r>
              <a:rPr lang="en-US" sz="1400" dirty="0"/>
              <a:t>both isomers the conformer on the left is the </a:t>
            </a:r>
            <a:r>
              <a:rPr lang="en-US" sz="1400" dirty="0" smtClean="0"/>
              <a:t>major conformer </a:t>
            </a:r>
            <a:r>
              <a:rPr lang="en-US" sz="1400" dirty="0"/>
              <a:t>because it is energetically lower </a:t>
            </a:r>
            <a:r>
              <a:rPr lang="en-US" sz="1400" dirty="0" smtClean="0"/>
              <a:t>(</a:t>
            </a:r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/>
              <a:t>G</a:t>
            </a:r>
            <a:r>
              <a:rPr lang="en-US" sz="1400" baseline="30000" dirty="0"/>
              <a:t>‡</a:t>
            </a:r>
            <a:r>
              <a:rPr lang="en-US" sz="1400" dirty="0"/>
              <a:t>(axial-equatorial): </a:t>
            </a:r>
            <a:r>
              <a:rPr lang="en-US" sz="1400" dirty="0" smtClean="0"/>
              <a:t>CH</a:t>
            </a:r>
            <a:r>
              <a:rPr lang="en-US" sz="1400" baseline="-25000" dirty="0" smtClean="0"/>
              <a:t>3</a:t>
            </a:r>
            <a:r>
              <a:rPr lang="en-US" sz="1400" dirty="0"/>
              <a:t>: 7.28 kJ/mol, OH: 3.90 kJ/mol). </a:t>
            </a:r>
            <a:r>
              <a:rPr lang="en-US" sz="1400" dirty="0" smtClean="0"/>
              <a:t>The </a:t>
            </a:r>
            <a:r>
              <a:rPr lang="en-US" sz="1400" dirty="0"/>
              <a:t>leaving </a:t>
            </a:r>
            <a:r>
              <a:rPr lang="en-US" sz="1400" dirty="0" smtClean="0"/>
              <a:t>group</a:t>
            </a:r>
            <a:r>
              <a:rPr lang="en-US" sz="1400" baseline="-25000" dirty="0" smtClean="0"/>
              <a:t> </a:t>
            </a:r>
            <a:r>
              <a:rPr lang="en-US" sz="1400" dirty="0"/>
              <a:t>has to be in </a:t>
            </a:r>
            <a:r>
              <a:rPr lang="en-US" sz="1400" dirty="0" smtClean="0"/>
              <a:t>axial position </a:t>
            </a:r>
            <a:r>
              <a:rPr lang="en-US" sz="1400" dirty="0"/>
              <a:t>for the elimination </a:t>
            </a:r>
            <a:r>
              <a:rPr lang="en-US" sz="1400" dirty="0" smtClean="0"/>
              <a:t>to </a:t>
            </a:r>
            <a:r>
              <a:rPr lang="en-US" sz="1400" dirty="0"/>
              <a:t>occur.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i="1" dirty="0"/>
              <a:t>cis</a:t>
            </a:r>
            <a:r>
              <a:rPr lang="en-US" sz="1400" dirty="0"/>
              <a:t> isomer of the protonated alcohol reacts out  its </a:t>
            </a:r>
            <a:r>
              <a:rPr lang="en-US" sz="1400" dirty="0" smtClean="0"/>
              <a:t>major conformer </a:t>
            </a:r>
            <a:r>
              <a:rPr lang="en-US" sz="1400" dirty="0"/>
              <a:t>to yield primarily </a:t>
            </a:r>
            <a:r>
              <a:rPr lang="en-US" sz="1400" dirty="0" smtClean="0"/>
              <a:t>to 1-methylcyclohexene </a:t>
            </a:r>
            <a:r>
              <a:rPr lang="en-US" sz="1400" b="1" dirty="0" smtClean="0"/>
              <a:t>(</a:t>
            </a:r>
            <a:r>
              <a:rPr lang="en-US" sz="1400" b="1" dirty="0"/>
              <a:t>4)</a:t>
            </a:r>
            <a:r>
              <a:rPr lang="en-US" sz="1400" dirty="0"/>
              <a:t> </a:t>
            </a:r>
            <a:r>
              <a:rPr lang="en-US" sz="1400" dirty="0" smtClean="0"/>
              <a:t>and some  </a:t>
            </a:r>
            <a:r>
              <a:rPr lang="en-US" sz="1400" dirty="0"/>
              <a:t>3-methylcyclohexene </a:t>
            </a:r>
            <a:r>
              <a:rPr lang="en-US" sz="1400" b="1" dirty="0"/>
              <a:t>(3</a:t>
            </a:r>
            <a:r>
              <a:rPr lang="en-US" sz="1400" b="1" dirty="0" smtClean="0"/>
              <a:t>) </a:t>
            </a:r>
            <a:r>
              <a:rPr lang="en-US" sz="1400" dirty="0" smtClean="0"/>
              <a:t>because there </a:t>
            </a:r>
            <a:r>
              <a:rPr lang="en-US" sz="1400" dirty="0"/>
              <a:t>are</a:t>
            </a:r>
            <a:r>
              <a:rPr lang="en-US" sz="1400" b="1" dirty="0"/>
              <a:t> </a:t>
            </a:r>
            <a:r>
              <a:rPr lang="en-US" sz="1400" dirty="0" smtClean="0"/>
              <a:t>two hydrogen </a:t>
            </a:r>
            <a:r>
              <a:rPr lang="en-US" sz="1400" dirty="0"/>
              <a:t>atoms </a:t>
            </a:r>
            <a:r>
              <a:rPr lang="en-US" sz="1400" dirty="0" smtClean="0"/>
              <a:t> located </a:t>
            </a:r>
            <a:r>
              <a:rPr lang="en-US" sz="1400" dirty="0" err="1" smtClean="0"/>
              <a:t>antiperiplanar</a:t>
            </a:r>
            <a:r>
              <a:rPr lang="en-US" sz="1400" dirty="0" smtClean="0"/>
              <a:t> </a:t>
            </a:r>
            <a:r>
              <a:rPr lang="en-US" sz="1400" dirty="0"/>
              <a:t>to the </a:t>
            </a:r>
            <a:r>
              <a:rPr lang="en-US" sz="1400" dirty="0" smtClean="0"/>
              <a:t>leaving group.</a:t>
            </a:r>
          </a:p>
          <a:p>
            <a:r>
              <a:rPr lang="en-US" sz="1400" dirty="0" smtClean="0"/>
              <a:t>In </a:t>
            </a:r>
            <a:r>
              <a:rPr lang="en-US" sz="1400" dirty="0"/>
              <a:t>the minor </a:t>
            </a:r>
            <a:r>
              <a:rPr lang="en-US" sz="1400" dirty="0" smtClean="0"/>
              <a:t>conformer </a:t>
            </a:r>
            <a:r>
              <a:rPr lang="en-US" sz="1400" dirty="0"/>
              <a:t>of the </a:t>
            </a:r>
            <a:r>
              <a:rPr lang="en-US" sz="1400" i="1" dirty="0"/>
              <a:t>trans</a:t>
            </a:r>
            <a:r>
              <a:rPr lang="en-US" sz="1400" dirty="0"/>
              <a:t> isomer, there is only one hydrogen atom </a:t>
            </a:r>
            <a:r>
              <a:rPr lang="en-US" sz="1400" dirty="0" err="1"/>
              <a:t>antiperiplanar</a:t>
            </a:r>
            <a:r>
              <a:rPr lang="en-US" sz="1400" dirty="0"/>
              <a:t> to the leaving group </a:t>
            </a:r>
            <a:r>
              <a:rPr lang="en-US" sz="1400" dirty="0" smtClean="0"/>
              <a:t>leading </a:t>
            </a:r>
            <a:r>
              <a:rPr lang="en-US" sz="1400" dirty="0"/>
              <a:t>to only one </a:t>
            </a:r>
            <a:r>
              <a:rPr lang="en-US" sz="1400" dirty="0" smtClean="0"/>
              <a:t>product, </a:t>
            </a:r>
            <a:r>
              <a:rPr lang="en-US" sz="1400" dirty="0"/>
              <a:t>3-methylcyclohexene </a:t>
            </a:r>
            <a:r>
              <a:rPr lang="en-US" sz="1400" b="1" dirty="0"/>
              <a:t>(3</a:t>
            </a:r>
            <a:r>
              <a:rPr lang="en-US" sz="1400" b="1" dirty="0" smtClean="0"/>
              <a:t>).</a:t>
            </a:r>
            <a:endParaRPr lang="en-US" sz="1400" dirty="0"/>
          </a:p>
          <a:p>
            <a:r>
              <a:rPr lang="en-US" sz="1400" dirty="0" smtClean="0"/>
              <a:t>Thus, the  </a:t>
            </a:r>
            <a:r>
              <a:rPr lang="en-US" sz="1400" dirty="0"/>
              <a:t>two isomers display different rates of elimination (</a:t>
            </a:r>
            <a:r>
              <a:rPr lang="en-US" sz="1400" i="1" dirty="0" err="1"/>
              <a:t>cis</a:t>
            </a:r>
            <a:r>
              <a:rPr lang="en-US" sz="1400" dirty="0" err="1"/>
              <a:t>:</a:t>
            </a:r>
            <a:r>
              <a:rPr lang="en-US" sz="1400" i="1" dirty="0" err="1"/>
              <a:t>trans</a:t>
            </a:r>
            <a:r>
              <a:rPr lang="en-US" sz="1400" dirty="0"/>
              <a:t>=~8.5:1), a strong evidence for a preferential </a:t>
            </a:r>
            <a:br>
              <a:rPr lang="en-US" sz="1400" dirty="0"/>
            </a:br>
            <a:r>
              <a:rPr lang="en-US" sz="1400" i="1" dirty="0"/>
              <a:t>E2 </a:t>
            </a:r>
            <a:r>
              <a:rPr lang="en-US" sz="1400" dirty="0"/>
              <a:t>mechanism. </a:t>
            </a:r>
          </a:p>
          <a:p>
            <a:endParaRPr lang="en-US" sz="1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99159"/>
              </p:ext>
            </p:extLst>
          </p:nvPr>
        </p:nvGraphicFramePr>
        <p:xfrm>
          <a:off x="5562600" y="3194050"/>
          <a:ext cx="3462338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CS ChemDraw Drawing" r:id="rId3" imgW="6286230" imgH="5007364" progId="ChemDraw.Document.6.0">
                  <p:embed/>
                </p:oleObj>
              </mc:Choice>
              <mc:Fallback>
                <p:oleObj name="CS ChemDraw Drawing" r:id="rId3" imgW="6286230" imgH="500736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4050"/>
                        <a:ext cx="3462338" cy="27559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9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Driving Forces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684471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Forward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Elevated temperatures: takes </a:t>
            </a:r>
            <a:r>
              <a:rPr lang="en-US" dirty="0">
                <a:solidFill>
                  <a:srgbClr val="002060"/>
                </a:solidFill>
              </a:rPr>
              <a:t>advantage of the entropy increase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G=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H-T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S, </a:t>
            </a:r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S&gt;0) and </a:t>
            </a:r>
            <a:r>
              <a:rPr lang="en-US" dirty="0">
                <a:solidFill>
                  <a:srgbClr val="002060"/>
                </a:solidFill>
              </a:rPr>
              <a:t>to remove the products from the equilibrium as they are </a:t>
            </a:r>
            <a:r>
              <a:rPr lang="en-US" dirty="0" smtClean="0">
                <a:solidFill>
                  <a:srgbClr val="002060"/>
                </a:solidFill>
              </a:rPr>
              <a:t>formed.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Strong acid: it promotes the protonation </a:t>
            </a:r>
            <a:r>
              <a:rPr lang="en-US" dirty="0">
                <a:solidFill>
                  <a:srgbClr val="002060"/>
                </a:solidFill>
              </a:rPr>
              <a:t>of the </a:t>
            </a:r>
            <a:r>
              <a:rPr lang="en-US" dirty="0" smtClean="0">
                <a:solidFill>
                  <a:srgbClr val="002060"/>
                </a:solidFill>
              </a:rPr>
              <a:t>hydroxyl  group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minimizes </a:t>
            </a:r>
            <a:r>
              <a:rPr lang="en-US" dirty="0">
                <a:solidFill>
                  <a:srgbClr val="002060"/>
                </a:solidFill>
              </a:rPr>
              <a:t>the amount of water 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system.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3300"/>
                </a:solidFill>
              </a:rPr>
              <a:t>Reverse 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Diluted acid: catalyst and water present.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Moderate temperatures: to increase the rate of the reaction.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Pressure: alkene and water turn into alcohol i.e., ethanol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33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3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2296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00352"/>
              </p:ext>
            </p:extLst>
          </p:nvPr>
        </p:nvGraphicFramePr>
        <p:xfrm>
          <a:off x="2438400" y="5284671"/>
          <a:ext cx="4765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3" imgW="4765202" imgH="828675" progId="">
                  <p:embed/>
                </p:oleObj>
              </mc:Choice>
              <mc:Fallback>
                <p:oleObj r:id="rId3" imgW="4765202" imgH="82867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5284671"/>
                        <a:ext cx="4765675" cy="8286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7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6186</TotalTime>
  <Words>1317</Words>
  <Application>Microsoft Office PowerPoint</Application>
  <PresentationFormat>On-screen Show (4:3)</PresentationFormat>
  <Paragraphs>279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Symbol</vt:lpstr>
      <vt:lpstr>Times New Roman</vt:lpstr>
      <vt:lpstr>Wingdings</vt:lpstr>
      <vt:lpstr>Office Theme</vt:lpstr>
      <vt:lpstr>CS ChemDraw Drawing</vt:lpstr>
      <vt:lpstr>Equation</vt:lpstr>
      <vt:lpstr>ChemSketch</vt:lpstr>
      <vt:lpstr>Lecture 2</vt:lpstr>
      <vt:lpstr>Formation of Alkenes</vt:lpstr>
      <vt:lpstr>Alkenes as Reactants </vt:lpstr>
      <vt:lpstr>Mechanistic Considerations I</vt:lpstr>
      <vt:lpstr>Mechanistic Considerations II</vt:lpstr>
      <vt:lpstr>Mechanistic Considerations III</vt:lpstr>
      <vt:lpstr>Mechanistic Considerations IV</vt:lpstr>
      <vt:lpstr>Mechanistic Considerations V</vt:lpstr>
      <vt:lpstr>Driving Forces</vt:lpstr>
      <vt:lpstr>Experimental Design</vt:lpstr>
      <vt:lpstr>Solid-State Catalysts</vt:lpstr>
      <vt:lpstr>Solid-State Catalysts</vt:lpstr>
      <vt:lpstr>Green Chemistry Aspects</vt:lpstr>
      <vt:lpstr>Procedure I</vt:lpstr>
      <vt:lpstr>Procedure II</vt:lpstr>
      <vt:lpstr>Procedure III</vt:lpstr>
      <vt:lpstr>Procedure IV</vt:lpstr>
      <vt:lpstr>Characterization I</vt:lpstr>
      <vt:lpstr>Characterization II</vt:lpstr>
      <vt:lpstr>Characterization III</vt:lpstr>
      <vt:lpstr>Characterization IV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30BL – Lecture 2</dc:title>
  <dc:creator>A. Bacher</dc:creator>
  <cp:lastModifiedBy>Alf Bacher</cp:lastModifiedBy>
  <cp:revision>247</cp:revision>
  <dcterms:created xsi:type="dcterms:W3CDTF">2010-09-15T19:39:07Z</dcterms:created>
  <dcterms:modified xsi:type="dcterms:W3CDTF">2016-03-18T19:58:33Z</dcterms:modified>
</cp:coreProperties>
</file>