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2" r:id="rId11"/>
    <p:sldId id="264" r:id="rId12"/>
    <p:sldId id="266" r:id="rId13"/>
    <p:sldId id="268" r:id="rId14"/>
    <p:sldId id="271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00"/>
    <a:srgbClr val="663300"/>
    <a:srgbClr val="FFFFFF"/>
    <a:srgbClr val="CCECFF"/>
    <a:srgbClr val="660066"/>
    <a:srgbClr val="99FF66"/>
    <a:srgbClr val="66CCFF"/>
    <a:srgbClr val="00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>
        <p:scale>
          <a:sx n="80" d="100"/>
          <a:sy n="80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6CFD-A5F0-4CE6-8937-55360ABDD27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 Catalyzed Dehydration of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Cyclohexanol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93078"/>
              </p:ext>
            </p:extLst>
          </p:nvPr>
        </p:nvGraphicFramePr>
        <p:xfrm>
          <a:off x="2133600" y="5029200"/>
          <a:ext cx="527416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S ChemDraw Drawing" r:id="rId3" imgW="4145064" imgH="862372" progId="ChemDraw.Document.6.0">
                  <p:embed/>
                </p:oleObj>
              </mc:Choice>
              <mc:Fallback>
                <p:oleObj name="CS ChemDraw Drawing" r:id="rId3" imgW="4145064" imgH="862372" progId="ChemDraw.Document.6.0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5274169" cy="10972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Green Chemistry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is the chosen approach “greener”?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Less decomposition of the organic material: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no strong mineral acid 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Safer chemicals are used which reduces the dangers in cases of accidents: </a:t>
            </a:r>
            <a:r>
              <a:rPr lang="en-US" i="1" dirty="0" smtClean="0">
                <a:solidFill>
                  <a:srgbClr val="002060"/>
                </a:solidFill>
              </a:rPr>
              <a:t>no strong mineral acid </a:t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Dangerous waste prevention: </a:t>
            </a:r>
            <a:r>
              <a:rPr lang="en-US" i="1" dirty="0" smtClean="0">
                <a:solidFill>
                  <a:srgbClr val="002060"/>
                </a:solidFill>
              </a:rPr>
              <a:t>no strong mineral acid, catalyst is recycled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Procedure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Assemble the setup as shown in the picture. </a:t>
            </a:r>
            <a:r>
              <a:rPr lang="en-US" sz="2000" b="1" dirty="0" smtClean="0"/>
              <a:t>An O-ring </a:t>
            </a:r>
            <a:br>
              <a:rPr lang="en-US" sz="2000" b="1" dirty="0" smtClean="0"/>
            </a:br>
            <a:r>
              <a:rPr lang="en-US" sz="2000" b="1" dirty="0" smtClean="0"/>
              <a:t>has to be placed </a:t>
            </a:r>
            <a:r>
              <a:rPr lang="en-US" sz="2000" b="1" i="1" dirty="0" smtClean="0">
                <a:solidFill>
                  <a:srgbClr val="FF0000"/>
                </a:solidFill>
              </a:rPr>
              <a:t>below</a:t>
            </a:r>
            <a:r>
              <a:rPr lang="en-US" sz="2000" b="1" dirty="0" smtClean="0"/>
              <a:t> the compression cap!</a:t>
            </a:r>
          </a:p>
          <a:p>
            <a:r>
              <a:rPr lang="en-US" sz="2000" dirty="0" smtClean="0"/>
              <a:t>Place the cyclohexanol, the </a:t>
            </a:r>
            <a:r>
              <a:rPr lang="en-US" sz="2000" dirty="0"/>
              <a:t>Montmorillonite K10 </a:t>
            </a: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dirty="0" smtClean="0"/>
              <a:t>a properly placed spin vane in the conical vial </a:t>
            </a:r>
          </a:p>
          <a:p>
            <a:r>
              <a:rPr lang="en-US" sz="2000" dirty="0" smtClean="0"/>
              <a:t>If the conical vial and the Al-block have poor contact, </a:t>
            </a:r>
            <a:br>
              <a:rPr lang="en-US" sz="2000" dirty="0" smtClean="0"/>
            </a:br>
            <a:r>
              <a:rPr lang="en-US" sz="2000" dirty="0" smtClean="0"/>
              <a:t>use Al-foil on the sides and the bottom to improve the </a:t>
            </a:r>
            <a:br>
              <a:rPr lang="en-US" sz="2000" dirty="0" smtClean="0"/>
            </a:br>
            <a:r>
              <a:rPr lang="en-US" sz="2000" dirty="0" smtClean="0"/>
              <a:t>heat transfer</a:t>
            </a:r>
          </a:p>
          <a:p>
            <a:r>
              <a:rPr lang="en-US" sz="2000" dirty="0" smtClean="0"/>
              <a:t>Wrap a wet paper towel around </a:t>
            </a:r>
            <a:r>
              <a:rPr lang="en-US" sz="2000" dirty="0"/>
              <a:t>the upper part of the </a:t>
            </a:r>
            <a:r>
              <a:rPr lang="en-US" sz="2000" dirty="0" smtClean="0"/>
              <a:t>Hickman </a:t>
            </a:r>
            <a:r>
              <a:rPr lang="en-US" sz="2000" dirty="0"/>
              <a:t>head and </a:t>
            </a:r>
            <a:r>
              <a:rPr lang="en-US" sz="2000" dirty="0" smtClean="0"/>
              <a:t>the </a:t>
            </a:r>
            <a:r>
              <a:rPr lang="en-US" sz="2000" dirty="0"/>
              <a:t>air </a:t>
            </a:r>
            <a:r>
              <a:rPr lang="en-US" sz="2000" dirty="0" smtClean="0"/>
              <a:t>condenser</a:t>
            </a:r>
          </a:p>
          <a:p>
            <a:r>
              <a:rPr lang="en-US" sz="2000" dirty="0" smtClean="0"/>
              <a:t>Gently boil the mixture for </a:t>
            </a:r>
            <a:r>
              <a:rPr lang="en-US" sz="2000" i="1" dirty="0" smtClean="0"/>
              <a:t>15-20 minutes </a:t>
            </a:r>
            <a:r>
              <a:rPr lang="en-US" sz="2000" dirty="0" smtClean="0"/>
              <a:t>before heating</a:t>
            </a:r>
            <a:br>
              <a:rPr lang="en-US" sz="2000" dirty="0" smtClean="0"/>
            </a:br>
            <a:r>
              <a:rPr lang="en-US" sz="2000" dirty="0" smtClean="0"/>
              <a:t>the mixture to a gentle boil to </a:t>
            </a:r>
            <a:r>
              <a:rPr lang="en-US" sz="2000" b="1" i="1" dirty="0" smtClean="0">
                <a:solidFill>
                  <a:srgbClr val="C00000"/>
                </a:solidFill>
              </a:rPr>
              <a:t>slowly</a:t>
            </a:r>
            <a:r>
              <a:rPr lang="en-US" sz="2000" dirty="0" smtClean="0"/>
              <a:t> distill the products (~45-60 minutes)</a:t>
            </a:r>
          </a:p>
          <a:p>
            <a:r>
              <a:rPr lang="en-US" sz="2000" dirty="0" smtClean="0"/>
              <a:t>If the lip of the Hickman head fills up, remove the product using the Pasteur pipette from the top or via the side port </a:t>
            </a:r>
            <a:br>
              <a:rPr lang="en-US" sz="2000" dirty="0" smtClean="0"/>
            </a:br>
            <a:r>
              <a:rPr lang="en-US" sz="2000" dirty="0" smtClean="0"/>
              <a:t>if available.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8000"/>
          <a:stretch/>
        </p:blipFill>
        <p:spPr bwMode="auto">
          <a:xfrm>
            <a:off x="7086600" y="1219200"/>
            <a:ext cx="175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598987"/>
            <a:ext cx="4143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153400" y="3581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53400" y="4724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7696200" y="2852928"/>
            <a:ext cx="76200" cy="1109472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/>
          <a:srcRect t="17157" b="14303"/>
          <a:stretch/>
        </p:blipFill>
        <p:spPr bwMode="auto">
          <a:xfrm>
            <a:off x="7768590" y="5638800"/>
            <a:ext cx="918210" cy="8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5663" y="2644474"/>
            <a:ext cx="430887" cy="15263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Wet paper towel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6722" y="121920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cap on the top!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967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Procedure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Store the distillate in a closed vial</a:t>
            </a:r>
          </a:p>
          <a:p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After </a:t>
            </a:r>
            <a:r>
              <a:rPr lang="en-US" sz="2000" dirty="0"/>
              <a:t>the distillation is completed, collect </a:t>
            </a:r>
            <a:r>
              <a:rPr lang="en-US" sz="2000" dirty="0" smtClean="0"/>
              <a:t>the product </a:t>
            </a:r>
            <a:r>
              <a:rPr lang="en-US" sz="2000" dirty="0"/>
              <a:t>by rinsing the Hickman head with saturated sodium chloride solution </a:t>
            </a:r>
          </a:p>
          <a:p>
            <a:r>
              <a:rPr lang="en-US" sz="2000" dirty="0" smtClean="0"/>
              <a:t>Combine the rinse with the previously collected distillate</a:t>
            </a:r>
          </a:p>
          <a:p>
            <a:r>
              <a:rPr lang="en-US" sz="2000" dirty="0" smtClean="0"/>
              <a:t>After </a:t>
            </a:r>
            <a:r>
              <a:rPr lang="en-US" sz="2000" dirty="0"/>
              <a:t>closing the vial using a flat septum and a compression cap, gently shake the </a:t>
            </a:r>
            <a:r>
              <a:rPr lang="en-US" sz="2000" dirty="0" smtClean="0"/>
              <a:t>mixture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59936" cy="485769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63300"/>
                </a:solidFill>
              </a:rPr>
              <a:t>Why is the distillate stored in a closed vial?</a:t>
            </a:r>
          </a:p>
          <a:p>
            <a:endParaRPr lang="en-US" sz="2800" dirty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How do you know that the distillation is completed?</a:t>
            </a:r>
          </a:p>
          <a:p>
            <a:endParaRPr lang="en-US" sz="20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endParaRPr lang="en-US" sz="2800" dirty="0" smtClean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Which side of the flat septum goes down?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27662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Cyclohexene possesses a low boiling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point and is very volatile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392269"/>
            <a:ext cx="3309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distillate is clear because it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mainly comprised of 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25780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flat septum has a rubbery side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(silicone, beige, left) and a plastic side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(Teflon, white, right, down)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45467"/>
            <a:ext cx="1494473" cy="8315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Procedure </a:t>
            </a:r>
            <a:r>
              <a:rPr lang="en-US" sz="4400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Separate </a:t>
            </a:r>
            <a:r>
              <a:rPr lang="en-US" sz="2400" dirty="0"/>
              <a:t>the organic layer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 aqueous layer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using </a:t>
            </a:r>
            <a:r>
              <a:rPr lang="en-US" sz="2400" dirty="0"/>
              <a:t>a Pasteur </a:t>
            </a:r>
            <a:r>
              <a:rPr lang="en-US" sz="2400" dirty="0" smtClean="0"/>
              <a:t>pipette</a:t>
            </a:r>
            <a:endParaRPr lang="en-US" sz="2400" dirty="0"/>
          </a:p>
          <a:p>
            <a:endParaRPr lang="en-US" sz="1900" dirty="0" smtClean="0"/>
          </a:p>
          <a:p>
            <a:r>
              <a:rPr lang="en-US" sz="2400" dirty="0" smtClean="0"/>
              <a:t>Dry </a:t>
            </a:r>
            <a:r>
              <a:rPr lang="en-US" sz="2400" dirty="0"/>
              <a:t>the organic layer over a small amount of anhydrous sodium sulfate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 smtClean="0"/>
              <a:t>Remove </a:t>
            </a:r>
            <a:r>
              <a:rPr lang="en-US" sz="2400" dirty="0"/>
              <a:t>the drying </a:t>
            </a:r>
            <a:r>
              <a:rPr lang="en-US" sz="2400" dirty="0" smtClean="0"/>
              <a:t>agent prior </a:t>
            </a:r>
            <a:r>
              <a:rPr lang="en-US" sz="2400" dirty="0"/>
              <a:t>to the second distillation using the small conical vial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How could a given layer be identified?</a:t>
            </a:r>
          </a:p>
          <a:p>
            <a:endParaRPr lang="en-US" sz="1500" dirty="0" smtClean="0">
              <a:solidFill>
                <a:srgbClr val="663300"/>
              </a:solidFill>
            </a:endParaRPr>
          </a:p>
          <a:p>
            <a:endParaRPr lang="en-US" sz="2400" dirty="0" smtClean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How do you  </a:t>
            </a:r>
            <a:r>
              <a:rPr lang="en-US" sz="2400" dirty="0">
                <a:solidFill>
                  <a:srgbClr val="663300"/>
                </a:solidFill>
              </a:rPr>
              <a:t>know </a:t>
            </a:r>
            <a:r>
              <a:rPr lang="en-US" sz="2400" dirty="0" smtClean="0">
                <a:solidFill>
                  <a:srgbClr val="663300"/>
                </a:solidFill>
              </a:rPr>
              <a:t>that </a:t>
            </a:r>
            <a:r>
              <a:rPr lang="en-US" sz="2400" dirty="0">
                <a:solidFill>
                  <a:srgbClr val="663300"/>
                </a:solidFill>
              </a:rPr>
              <a:t>the solution is dry?</a:t>
            </a:r>
          </a:p>
          <a:p>
            <a:endParaRPr lang="en-US" sz="22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663300"/>
                </a:solidFill>
              </a:rPr>
              <a:t>How </a:t>
            </a:r>
            <a:r>
              <a:rPr lang="en-US" sz="2400" dirty="0">
                <a:solidFill>
                  <a:srgbClr val="663300"/>
                </a:solidFill>
              </a:rPr>
              <a:t>is the drying agent removed? </a:t>
            </a:r>
            <a:endParaRPr lang="en-US" sz="2400" dirty="0" smtClean="0">
              <a:solidFill>
                <a:srgbClr val="663300"/>
              </a:solidFill>
            </a:endParaRPr>
          </a:p>
          <a:p>
            <a:endParaRPr lang="en-US" sz="2400" dirty="0">
              <a:solidFill>
                <a:srgbClr val="663300"/>
              </a:solidFill>
            </a:endParaRPr>
          </a:p>
          <a:p>
            <a:endParaRPr lang="en-US" sz="1900" dirty="0" smtClean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Why </a:t>
            </a:r>
            <a:r>
              <a:rPr lang="en-US" sz="2400" dirty="0">
                <a:solidFill>
                  <a:srgbClr val="663300"/>
                </a:solidFill>
              </a:rPr>
              <a:t>is it removed?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483114"/>
            <a:ext cx="348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The solution is clear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Free flowing drying agent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76890"/>
            <a:ext cx="6553200" cy="40011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20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The drying process is reversible at elevated temperatures!</a:t>
            </a:r>
            <a:endParaRPr lang="en-US" sz="20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76800"/>
            <a:ext cx="3122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By pipetting the liquid out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using a Pasteur pipette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1877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Density: Cyclohexene: ~0.8 g/mL,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sat. </a:t>
            </a:r>
            <a:r>
              <a:rPr lang="en-US" sz="2000" b="1" dirty="0" err="1" smtClean="0">
                <a:solidFill>
                  <a:srgbClr val="FF0000"/>
                </a:solidFill>
              </a:rPr>
              <a:t>NaCl</a:t>
            </a:r>
            <a:r>
              <a:rPr lang="en-US" sz="2000" b="1" dirty="0" smtClean="0">
                <a:solidFill>
                  <a:srgbClr val="FF0000"/>
                </a:solidFill>
              </a:rPr>
              <a:t> solution: ~1.2 g/mL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chemistry.mcmaster.ca/%7Echem2o6/labmanual/microscale/ms-equ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3887" r="87525" b="73262"/>
          <a:stretch/>
        </p:blipFill>
        <p:spPr bwMode="auto">
          <a:xfrm>
            <a:off x="3964016" y="1447271"/>
            <a:ext cx="758767" cy="15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oon 4"/>
          <p:cNvSpPr/>
          <p:nvPr/>
        </p:nvSpPr>
        <p:spPr>
          <a:xfrm rot="16200000">
            <a:off x="4242816" y="1988820"/>
            <a:ext cx="182880" cy="411480"/>
          </a:xfrm>
          <a:prstGeom prst="moon">
            <a:avLst>
              <a:gd name="adj" fmla="val 6500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39996" y="2265690"/>
            <a:ext cx="489204" cy="8888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Heart 17"/>
          <p:cNvSpPr/>
          <p:nvPr/>
        </p:nvSpPr>
        <p:spPr>
          <a:xfrm>
            <a:off x="4123944" y="2240026"/>
            <a:ext cx="411480" cy="547618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3088" y="2187714"/>
            <a:ext cx="393192" cy="166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5400000">
            <a:off x="4242816" y="2123175"/>
            <a:ext cx="182880" cy="411480"/>
          </a:xfrm>
          <a:prstGeom prst="moon">
            <a:avLst>
              <a:gd name="adj" fmla="val 6500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463796" y="2620248"/>
            <a:ext cx="489204" cy="888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Procedure IV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Clean-up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After </a:t>
            </a:r>
            <a:r>
              <a:rPr lang="en-US" b="1" i="1" dirty="0">
                <a:solidFill>
                  <a:srgbClr val="FF0000"/>
                </a:solidFill>
              </a:rPr>
              <a:t>removing the spin vane from the conical vial, some acetone is used to rinse the clay out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</a:t>
            </a:r>
            <a:r>
              <a:rPr lang="en-US" b="1" i="1" dirty="0">
                <a:solidFill>
                  <a:srgbClr val="FF0000"/>
                </a:solidFill>
              </a:rPr>
              <a:t>the vial. This rinse </a:t>
            </a:r>
            <a:r>
              <a:rPr lang="en-US" b="1" i="1" dirty="0" smtClean="0">
                <a:solidFill>
                  <a:srgbClr val="FF0000"/>
                </a:solidFill>
              </a:rPr>
              <a:t>is </a:t>
            </a:r>
            <a:r>
              <a:rPr lang="en-US" b="1" i="1" dirty="0">
                <a:solidFill>
                  <a:srgbClr val="FF0000"/>
                </a:solidFill>
              </a:rPr>
              <a:t>collected in a specially marked </a:t>
            </a:r>
            <a:r>
              <a:rPr lang="en-US" b="1" i="1" dirty="0" smtClean="0">
                <a:solidFill>
                  <a:srgbClr val="FF0000"/>
                </a:solidFill>
              </a:rPr>
              <a:t>container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Nothing else should be placed in </a:t>
            </a:r>
            <a:r>
              <a:rPr lang="en-US" b="1" i="1" dirty="0">
                <a:solidFill>
                  <a:srgbClr val="FF0000"/>
                </a:solidFill>
              </a:rPr>
              <a:t>this </a:t>
            </a:r>
            <a:r>
              <a:rPr lang="en-US" b="1" i="1" dirty="0" smtClean="0">
                <a:solidFill>
                  <a:srgbClr val="FF0000"/>
                </a:solidFill>
              </a:rPr>
              <a:t>container     (i.e., spin vane) because the </a:t>
            </a:r>
            <a:r>
              <a:rPr lang="en-US" b="1" i="1" dirty="0">
                <a:solidFill>
                  <a:srgbClr val="FF0000"/>
                </a:solidFill>
              </a:rPr>
              <a:t>lab support will recycle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clay for future </a:t>
            </a:r>
            <a:r>
              <a:rPr lang="en-US" b="1" i="1" dirty="0" smtClean="0">
                <a:solidFill>
                  <a:srgbClr val="FF0000"/>
                </a:solidFill>
              </a:rPr>
              <a:t>experiment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Characterization of the Product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Qualitative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These tests exploit the high reactivity of the alkene function towards bromine (or potassium permanganate, not performed in the lab anymore but the student still needs to know this test)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bromination</a:t>
            </a:r>
            <a:r>
              <a:rPr lang="en-US" sz="2000" dirty="0" smtClean="0">
                <a:solidFill>
                  <a:schemeClr val="tx1"/>
                </a:solidFill>
              </a:rPr>
              <a:t> affords a </a:t>
            </a:r>
            <a:r>
              <a:rPr lang="en-US" sz="2000" i="1" dirty="0" smtClean="0">
                <a:solidFill>
                  <a:schemeClr val="tx1"/>
                </a:solidFill>
              </a:rPr>
              <a:t>trans</a:t>
            </a:r>
            <a:r>
              <a:rPr lang="en-US" sz="2000" dirty="0" smtClean="0">
                <a:solidFill>
                  <a:schemeClr val="tx1"/>
                </a:solidFill>
              </a:rPr>
              <a:t> dibromide via a </a:t>
            </a:r>
            <a:r>
              <a:rPr lang="en-US" sz="2000" dirty="0" err="1" smtClean="0">
                <a:solidFill>
                  <a:schemeClr val="tx1"/>
                </a:solidFill>
              </a:rPr>
              <a:t>bromonium</a:t>
            </a:r>
            <a:r>
              <a:rPr lang="en-US" sz="2000" dirty="0" smtClean="0">
                <a:solidFill>
                  <a:schemeClr val="tx1"/>
                </a:solidFill>
              </a:rPr>
              <a:t> ion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and the reaction with KMnO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i="1" dirty="0" smtClean="0">
                <a:solidFill>
                  <a:schemeClr val="tx1"/>
                </a:solidFill>
              </a:rPr>
              <a:t>cis</a:t>
            </a:r>
            <a:r>
              <a:rPr lang="en-US" sz="2000" dirty="0" smtClean="0">
                <a:solidFill>
                  <a:schemeClr val="tx1"/>
                </a:solidFill>
              </a:rPr>
              <a:t> diol via a five-membered ring intermediate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When adding the bromine solution, make sure to do this drop wise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and not a large amount at a time because the test will fail. </a:t>
            </a:r>
            <a:r>
              <a:rPr lang="en-US" sz="2000" b="1" i="1" dirty="0" smtClean="0">
                <a:solidFill>
                  <a:srgbClr val="C00000"/>
                </a:solidFill>
              </a:rPr>
              <a:t>Why?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-5454" r="-7824"/>
          <a:stretch/>
        </p:blipFill>
        <p:spPr bwMode="auto">
          <a:xfrm>
            <a:off x="2133600" y="2819400"/>
            <a:ext cx="5533146" cy="192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495800" y="2834640"/>
            <a:ext cx="1905000" cy="777240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3657600"/>
            <a:ext cx="2895600" cy="106680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971800"/>
            <a:ext cx="792205" cy="27699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EtOH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5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Characterization of </a:t>
            </a:r>
            <a:r>
              <a:rPr lang="en-US" sz="4000" dirty="0" smtClean="0">
                <a:solidFill>
                  <a:srgbClr val="002060"/>
                </a:solidFill>
              </a:rPr>
              <a:t>the Product 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Infrared spectroscopy</a:t>
            </a:r>
          </a:p>
          <a:p>
            <a:r>
              <a:rPr lang="en-US" sz="2000" b="1" dirty="0" smtClean="0"/>
              <a:t>Reactant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Cyclohexanol</a:t>
            </a:r>
            <a:endParaRPr lang="en-US" sz="20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7030A0"/>
                </a:solidFill>
              </a:rPr>
              <a:t>(OH)= ~ 3100-3500 cm</a:t>
            </a:r>
            <a:r>
              <a:rPr lang="en-US" sz="18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2060"/>
                </a:solidFill>
              </a:rPr>
              <a:t>(C-OH)=1068 cm</a:t>
            </a:r>
            <a:r>
              <a:rPr lang="en-US" sz="18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)=2855, 2932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endParaRPr lang="en-US" sz="3200" dirty="0" smtClean="0"/>
          </a:p>
          <a:p>
            <a:r>
              <a:rPr lang="en-US" sz="2000" b="1" dirty="0" smtClean="0"/>
              <a:t>Product</a:t>
            </a:r>
            <a:r>
              <a:rPr lang="en-US" sz="2000" dirty="0" smtClean="0"/>
              <a:t>: </a:t>
            </a:r>
            <a:r>
              <a:rPr lang="en-US" sz="2000" i="1" dirty="0" smtClean="0"/>
              <a:t>Cyclohexene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3300"/>
                </a:solidFill>
              </a:rPr>
              <a:t>(CH, </a:t>
            </a:r>
            <a:r>
              <a:rPr lang="en-US" sz="1800" i="1" dirty="0" smtClean="0">
                <a:solidFill>
                  <a:srgbClr val="003300"/>
                </a:solidFill>
              </a:rPr>
              <a:t>sp</a:t>
            </a:r>
            <a:r>
              <a:rPr lang="en-US" sz="18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800" dirty="0" smtClean="0">
                <a:solidFill>
                  <a:srgbClr val="003300"/>
                </a:solidFill>
              </a:rPr>
              <a:t>)=3023, 3062 </a:t>
            </a:r>
            <a:r>
              <a:rPr lang="en-US" sz="1800" dirty="0">
                <a:solidFill>
                  <a:srgbClr val="003300"/>
                </a:solidFill>
              </a:rPr>
              <a:t>cm</a:t>
            </a:r>
            <a:r>
              <a:rPr lang="en-US" sz="1800" baseline="30000" dirty="0">
                <a:solidFill>
                  <a:srgbClr val="0033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smtClean="0">
                <a:solidFill>
                  <a:schemeClr val="accent2">
                    <a:lumMod val="50000"/>
                  </a:schemeClr>
                </a:solidFill>
              </a:rPr>
              <a:t>)=2838-2965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660066"/>
                </a:solidFill>
              </a:rPr>
              <a:t>(C=C)=1652 </a:t>
            </a:r>
            <a:r>
              <a:rPr lang="en-US" sz="1800" dirty="0">
                <a:solidFill>
                  <a:srgbClr val="660066"/>
                </a:solidFill>
              </a:rPr>
              <a:t>cm</a:t>
            </a:r>
            <a:r>
              <a:rPr lang="en-US" sz="1800" baseline="30000" dirty="0">
                <a:solidFill>
                  <a:srgbClr val="660066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oop </a:t>
            </a:r>
            <a:r>
              <a:rPr lang="en-US" sz="1800" i="1" dirty="0" smtClean="0">
                <a:solidFill>
                  <a:srgbClr val="C00000"/>
                </a:solidFill>
              </a:rPr>
              <a:t>cis</a:t>
            </a:r>
            <a:r>
              <a:rPr lang="en-US" sz="1800" dirty="0" smtClean="0">
                <a:solidFill>
                  <a:srgbClr val="C00000"/>
                </a:solidFill>
              </a:rPr>
              <a:t>-alkene=719 </a:t>
            </a:r>
            <a:r>
              <a:rPr lang="en-US" sz="1800" dirty="0">
                <a:solidFill>
                  <a:srgbClr val="C00000"/>
                </a:solidFill>
              </a:rPr>
              <a:t>cm</a:t>
            </a:r>
            <a:r>
              <a:rPr lang="en-US" sz="1800" baseline="30000" dirty="0">
                <a:solidFill>
                  <a:srgbClr val="C0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Acquired using ATR setup </a:t>
            </a:r>
            <a:r>
              <a:rPr lang="en-US" sz="1800" dirty="0">
                <a:solidFill>
                  <a:srgbClr val="FF0000"/>
                </a:solidFill>
              </a:rPr>
              <a:t>(review the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procedure in SKR, </a:t>
            </a:r>
            <a:r>
              <a:rPr lang="en-US" sz="1800" b="1" dirty="0">
                <a:solidFill>
                  <a:srgbClr val="FF0000"/>
                </a:solidFill>
              </a:rPr>
              <a:t>Hint</a:t>
            </a:r>
            <a:r>
              <a:rPr lang="en-US" sz="1800" dirty="0">
                <a:solidFill>
                  <a:srgbClr val="FF0000"/>
                </a:solidFill>
              </a:rPr>
              <a:t>: Place a cap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on </a:t>
            </a:r>
            <a:r>
              <a:rPr lang="en-US" sz="1800" dirty="0" smtClean="0">
                <a:solidFill>
                  <a:srgbClr val="FF0000"/>
                </a:solidFill>
              </a:rPr>
              <a:t>the sample </a:t>
            </a:r>
            <a:r>
              <a:rPr lang="en-US" sz="1800" dirty="0">
                <a:solidFill>
                  <a:srgbClr val="FF0000"/>
                </a:solidFill>
              </a:rPr>
              <a:t>to reduce </a:t>
            </a:r>
            <a:r>
              <a:rPr lang="en-US" sz="1800" dirty="0" smtClean="0">
                <a:solidFill>
                  <a:srgbClr val="FF0000"/>
                </a:solidFill>
              </a:rPr>
              <a:t>its evaporation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4"/>
          <a:stretch/>
        </p:blipFill>
        <p:spPr bwMode="auto">
          <a:xfrm>
            <a:off x="4914462" y="1371600"/>
            <a:ext cx="369613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7"/>
          <a:stretch/>
        </p:blipFill>
        <p:spPr bwMode="auto">
          <a:xfrm>
            <a:off x="4920105" y="3794760"/>
            <a:ext cx="3690495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1451" y="27432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(OH)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4115" y="2816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2060"/>
                </a:solidFill>
              </a:rPr>
              <a:t>(C-OH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6117" y="448893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3300"/>
                </a:solidFill>
              </a:rPr>
              <a:t>(CH,</a:t>
            </a:r>
            <a:r>
              <a:rPr lang="en-US" sz="1400" i="1" dirty="0" smtClean="0">
                <a:solidFill>
                  <a:srgbClr val="003300"/>
                </a:solidFill>
              </a:rPr>
              <a:t>sp</a:t>
            </a:r>
            <a:r>
              <a:rPr lang="en-US" sz="14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400" dirty="0" smtClean="0">
                <a:solidFill>
                  <a:srgbClr val="003300"/>
                </a:solidFill>
              </a:rPr>
              <a:t>)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298" y="42672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660066"/>
                </a:solidFill>
              </a:rPr>
              <a:t>(C=C)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1830" y="495002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oop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0517" y="27432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4317" y="511888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Formation of Alkenes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an alkyl halide using a strong base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reduction of an alkyne i.e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catalyst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-alkenes, Na/NH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3(l)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Wittig reaction (R’R”C=PR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from an aldehyde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Tebbe’s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reagent (</a:t>
            </a:r>
            <a:r>
              <a:rPr lang="en-US" dirty="0" smtClean="0">
                <a:solidFill>
                  <a:schemeClr val="tx1"/>
                </a:solidFill>
              </a:rPr>
              <a:t>(C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Ti(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-Cl)Al(CH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an aldehyde or ketone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cracking process (from larger an alkane using catalysts)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Hofmann elimination, Cope reaction (from amines)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Chugaev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elimination (from alcohols </a:t>
            </a:r>
            <a:r>
              <a:rPr lang="en-US" dirty="0">
                <a:solidFill>
                  <a:schemeClr val="tx1"/>
                </a:solidFill>
              </a:rPr>
              <a:t>via </a:t>
            </a:r>
            <a:r>
              <a:rPr lang="en-US" dirty="0" err="1">
                <a:solidFill>
                  <a:schemeClr val="tx1"/>
                </a:solidFill>
              </a:rPr>
              <a:t>xanthate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09544"/>
              </p:ext>
            </p:extLst>
          </p:nvPr>
        </p:nvGraphicFramePr>
        <p:xfrm>
          <a:off x="3276600" y="3505200"/>
          <a:ext cx="248507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CS ChemDraw Drawing" r:id="rId3" imgW="2338962" imgH="1290458" progId="ChemDraw.Document.6.0">
                  <p:embed/>
                </p:oleObj>
              </mc:Choice>
              <mc:Fallback>
                <p:oleObj name="CS ChemDraw Drawing" r:id="rId3" imgW="2338962" imgH="129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505200"/>
                        <a:ext cx="2485076" cy="1371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9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Alkenes as Reactants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714500"/>
            <a:ext cx="7702206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10000" y="1714500"/>
            <a:ext cx="1066800" cy="7239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32152" y="3886200"/>
            <a:ext cx="1532054" cy="6858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0" y="1828800"/>
            <a:ext cx="1066800" cy="1143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b="1" i="1" dirty="0"/>
              <a:t>Primary alcohol</a:t>
            </a:r>
          </a:p>
          <a:p>
            <a:endParaRPr lang="en-US" sz="1400" i="1" dirty="0"/>
          </a:p>
          <a:p>
            <a:endParaRPr lang="en-US" sz="1400" dirty="0"/>
          </a:p>
          <a:p>
            <a:r>
              <a:rPr lang="en-US" sz="2000" b="1" i="1" dirty="0" smtClean="0"/>
              <a:t>Secondary </a:t>
            </a:r>
            <a:r>
              <a:rPr lang="en-US" sz="2000" b="1" i="1" dirty="0"/>
              <a:t>alcohol</a:t>
            </a:r>
          </a:p>
          <a:p>
            <a:pPr marL="0" indent="0">
              <a:buNone/>
            </a:pPr>
            <a:r>
              <a:rPr lang="en-US" sz="1400" dirty="0"/>
              <a:t>	 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000" dirty="0"/>
              <a:t>     </a:t>
            </a:r>
            <a:endParaRPr lang="en-US" sz="1000" dirty="0" smtClean="0"/>
          </a:p>
          <a:p>
            <a:pPr marL="0" indent="0">
              <a:buNone/>
            </a:pPr>
            <a:r>
              <a:rPr lang="en-US" sz="1200" b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1200" b="1" dirty="0" smtClean="0"/>
              <a:t>	          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b.p</a:t>
            </a:r>
            <a:r>
              <a:rPr lang="en-US" sz="1400" b="1" dirty="0" smtClean="0"/>
              <a:t>.=161 °C                                                              </a:t>
            </a:r>
            <a:r>
              <a:rPr lang="en-US" sz="1400" b="1" dirty="0" err="1"/>
              <a:t>b.p</a:t>
            </a:r>
            <a:r>
              <a:rPr lang="en-US" sz="1400" b="1" dirty="0" smtClean="0"/>
              <a:t>.=83 °C </a:t>
            </a:r>
            <a:endParaRPr lang="en-US" sz="1400" b="1" dirty="0"/>
          </a:p>
          <a:p>
            <a:r>
              <a:rPr lang="en-US" sz="2000" b="1" i="1" dirty="0" smtClean="0"/>
              <a:t>Tertiary alcohol</a:t>
            </a:r>
          </a:p>
          <a:p>
            <a:endParaRPr lang="en-US" sz="2000" b="1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051560" lvl="3" indent="0">
              <a:buNone/>
            </a:pPr>
            <a:r>
              <a:rPr lang="en-US" sz="1300" b="1" dirty="0" smtClean="0"/>
              <a:t>	</a:t>
            </a:r>
          </a:p>
          <a:p>
            <a:pPr marL="1051560" lvl="3" indent="0">
              <a:buNone/>
            </a:pPr>
            <a:r>
              <a:rPr lang="en-US" sz="1400" b="1" dirty="0" smtClean="0"/>
              <a:t>	    </a:t>
            </a:r>
            <a:r>
              <a:rPr lang="en-US" sz="1400" b="1" dirty="0" err="1" smtClean="0"/>
              <a:t>b.p</a:t>
            </a:r>
            <a:r>
              <a:rPr lang="en-US" sz="1400" b="1" dirty="0"/>
              <a:t>.=83 </a:t>
            </a:r>
            <a:r>
              <a:rPr lang="en-US" sz="1400" b="1" baseline="30000" dirty="0"/>
              <a:t>o</a:t>
            </a:r>
            <a:r>
              <a:rPr lang="en-US" sz="1400" b="1" dirty="0"/>
              <a:t>C                             </a:t>
            </a:r>
            <a:r>
              <a:rPr lang="en-US" sz="1400" b="1" dirty="0" smtClean="0"/>
              <a:t>           </a:t>
            </a:r>
            <a:r>
              <a:rPr lang="en-US" sz="1400" b="1" dirty="0" err="1"/>
              <a:t>b.p</a:t>
            </a:r>
            <a:r>
              <a:rPr lang="en-US" sz="1400" b="1" dirty="0"/>
              <a:t>.= -7 </a:t>
            </a:r>
            <a:r>
              <a:rPr lang="en-US" sz="1400" b="1" baseline="30000" dirty="0"/>
              <a:t>o</a:t>
            </a:r>
            <a:r>
              <a:rPr lang="en-US" sz="1400" b="1" dirty="0"/>
              <a:t>C</a:t>
            </a:r>
            <a:endParaRPr lang="en-US" sz="1400" b="1" i="1" dirty="0" smtClean="0"/>
          </a:p>
          <a:p>
            <a:r>
              <a:rPr lang="en-US" sz="2000" b="1" i="1" dirty="0" err="1"/>
              <a:t>Benzylic</a:t>
            </a:r>
            <a:r>
              <a:rPr lang="en-US" sz="2000" b="1" i="1" dirty="0"/>
              <a:t> </a:t>
            </a:r>
            <a:r>
              <a:rPr lang="en-US" sz="2000" b="1" i="1" dirty="0" smtClean="0"/>
              <a:t>alcohol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</a:rPr>
              <a:t>Many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benzylic</a:t>
            </a:r>
            <a:r>
              <a:rPr lang="en-US" sz="1800" b="1" i="1" dirty="0" smtClean="0">
                <a:solidFill>
                  <a:srgbClr val="002060"/>
                </a:solidFill>
              </a:rPr>
              <a:t> alcohols can be dehydrated with weak acids (i.e., silica, 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oxalic acid, acetic acid/iodine), sometimes even at room temperature  </a:t>
            </a:r>
            <a:r>
              <a:rPr lang="en-US" sz="1400" dirty="0" smtClean="0"/>
              <a:t>	</a:t>
            </a:r>
            <a:endParaRPr lang="en-US" sz="1400" dirty="0"/>
          </a:p>
          <a:p>
            <a:endParaRPr lang="en-US" sz="1400" i="1" dirty="0" smtClean="0"/>
          </a:p>
          <a:p>
            <a:endParaRPr lang="en-US" sz="2000" b="1" dirty="0"/>
          </a:p>
          <a:p>
            <a:r>
              <a:rPr lang="en-US" sz="2000" b="1" dirty="0" smtClean="0"/>
              <a:t>	l</a:t>
            </a:r>
            <a:endParaRPr lang="en-US" sz="1200" b="1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35716"/>
              </p:ext>
            </p:extLst>
          </p:nvPr>
        </p:nvGraphicFramePr>
        <p:xfrm>
          <a:off x="2073275" y="2819400"/>
          <a:ext cx="5216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CS ChemDraw Drawing" r:id="rId3" imgW="4918953" imgH="862372" progId="ChemDraw.Document.6.0">
                  <p:embed/>
                </p:oleObj>
              </mc:Choice>
              <mc:Fallback>
                <p:oleObj name="CS ChemDraw Drawing" r:id="rId3" imgW="4918953" imgH="862372" progId="ChemDraw.Document.6.0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819400"/>
                        <a:ext cx="5216525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Mechanistic Considerations I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599" y="1905000"/>
            <a:ext cx="4585063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434840"/>
            <a:ext cx="4433906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733800" y="1905000"/>
            <a:ext cx="1447800" cy="54864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2971800"/>
            <a:ext cx="16002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33800" y="4572000"/>
            <a:ext cx="12192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rgbClr val="660066"/>
                </a:solidFill>
              </a:rPr>
              <a:t>Basic mechanism</a:t>
            </a:r>
          </a:p>
          <a:p>
            <a:endParaRPr lang="en-US" sz="6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i="1" dirty="0" smtClean="0"/>
          </a:p>
          <a:p>
            <a:endParaRPr lang="en-US" sz="1400" b="1" i="1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0066"/>
                </a:solidFill>
              </a:rPr>
              <a:t>The type of cation form in the reaction determines the overall rate of the reaction: </a:t>
            </a:r>
            <a:r>
              <a:rPr lang="en-US" sz="1400" dirty="0" err="1" smtClean="0">
                <a:solidFill>
                  <a:srgbClr val="660066"/>
                </a:solidFill>
              </a:rPr>
              <a:t>benzylic</a:t>
            </a:r>
            <a:r>
              <a:rPr lang="en-US" sz="1400" dirty="0" smtClean="0">
                <a:solidFill>
                  <a:srgbClr val="660066"/>
                </a:solidFill>
              </a:rPr>
              <a:t> &gt; allylic &gt; tertiary &gt; secondary &gt; primary &gt;&gt; methyl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Rearrangements</a:t>
            </a:r>
            <a:endParaRPr lang="en-US" sz="1600" b="1" i="1" dirty="0">
              <a:solidFill>
                <a:srgbClr val="002060"/>
              </a:solidFill>
            </a:endParaRPr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The product with the highest degree of substitution on the double bond is favored under thermodynamic conditions according to </a:t>
            </a:r>
            <a:r>
              <a:rPr lang="en-US" sz="1600" b="1" dirty="0" err="1" smtClean="0">
                <a:solidFill>
                  <a:srgbClr val="FF0000"/>
                </a:solidFill>
              </a:rPr>
              <a:t>Zaitsev’s</a:t>
            </a:r>
            <a:r>
              <a:rPr lang="en-US" sz="1600" b="1" dirty="0" smtClean="0">
                <a:solidFill>
                  <a:srgbClr val="FF0000"/>
                </a:solidFill>
              </a:rPr>
              <a:t> Rule</a:t>
            </a:r>
            <a:endParaRPr lang="en-US" sz="16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-1" r="-1762" b="-12188"/>
          <a:stretch/>
        </p:blipFill>
        <p:spPr bwMode="auto">
          <a:xfrm>
            <a:off x="1600201" y="3566160"/>
            <a:ext cx="5892115" cy="2560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69243"/>
              </p:ext>
            </p:extLst>
          </p:nvPr>
        </p:nvGraphicFramePr>
        <p:xfrm>
          <a:off x="1143000" y="1828800"/>
          <a:ext cx="72652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CS ChemDraw Drawing" r:id="rId4" imgW="6470515" imgH="814927" progId="ChemDraw.Document.6.0">
                  <p:embed/>
                </p:oleObj>
              </mc:Choice>
              <mc:Fallback>
                <p:oleObj name="CS ChemDraw Drawing" r:id="rId4" imgW="6470515" imgH="8149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7265297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5925979"/>
            <a:ext cx="2178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-103 kJ/mol     </a:t>
            </a:r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-95 kJ/mol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3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Regiocontrol</a:t>
            </a:r>
            <a:r>
              <a:rPr lang="en-US" dirty="0"/>
              <a:t> </a:t>
            </a:r>
            <a:r>
              <a:rPr lang="en-US" dirty="0" smtClean="0"/>
              <a:t>is observed due </a:t>
            </a:r>
            <a:r>
              <a:rPr lang="en-US" dirty="0"/>
              <a:t>to </a:t>
            </a:r>
            <a:r>
              <a:rPr lang="en-US" dirty="0" smtClean="0"/>
              <a:t>pre-existing </a:t>
            </a:r>
            <a:r>
              <a:rPr lang="en-US" dirty="0"/>
              <a:t>double </a:t>
            </a:r>
            <a:r>
              <a:rPr lang="en-US" dirty="0" smtClean="0"/>
              <a:t>bonds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   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The product distribution follows more or less the degree of stability of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product because the reaction is carried out under thermodynamic conditions (elevated temperature)</a:t>
            </a:r>
          </a:p>
          <a:p>
            <a:r>
              <a:rPr lang="en-US" dirty="0" smtClean="0"/>
              <a:t>The product distribution will change significantly if a different catalyst </a:t>
            </a:r>
            <a:br>
              <a:rPr lang="en-US" dirty="0" smtClean="0"/>
            </a:br>
            <a:r>
              <a:rPr lang="en-US" dirty="0" smtClean="0"/>
              <a:t>or different conditions are used for the reaction </a:t>
            </a:r>
          </a:p>
          <a:p>
            <a:r>
              <a:rPr lang="en-US" dirty="0" smtClean="0"/>
              <a:t>Note also that only the five most abundant products </a:t>
            </a:r>
            <a:r>
              <a:rPr lang="en-US" dirty="0"/>
              <a:t>(</a:t>
            </a:r>
            <a:r>
              <a:rPr lang="en-US" dirty="0" smtClean="0"/>
              <a:t>of nine products) </a:t>
            </a:r>
            <a:br>
              <a:rPr lang="en-US" dirty="0" smtClean="0"/>
            </a:br>
            <a:r>
              <a:rPr lang="en-US" dirty="0" smtClean="0"/>
              <a:t>are shown above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8" y="1828800"/>
            <a:ext cx="6001933" cy="16459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68208"/>
              </p:ext>
            </p:extLst>
          </p:nvPr>
        </p:nvGraphicFramePr>
        <p:xfrm>
          <a:off x="1447797" y="3566160"/>
          <a:ext cx="5943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45"/>
                <a:gridCol w="835051"/>
                <a:gridCol w="835051"/>
                <a:gridCol w="835051"/>
                <a:gridCol w="835051"/>
                <a:gridCol w="835051"/>
              </a:tblGrid>
              <a:tr h="304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Yield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29 %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H</a:t>
                      </a:r>
                      <a:r>
                        <a:rPr lang="en-US" sz="1600" baseline="-25000" dirty="0" err="1" smtClean="0"/>
                        <a:t>f</a:t>
                      </a:r>
                      <a:r>
                        <a:rPr lang="en-US" sz="1600" dirty="0" smtClean="0"/>
                        <a:t>(kJ/mol)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-9.4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-20.5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Experimental Design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equilibrium constant for the elimination reaction is low because neither the enthalpy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H=23.9 kJ, </a:t>
            </a:r>
            <a:r>
              <a:rPr lang="en-US" sz="1800" dirty="0" smtClean="0">
                <a:sym typeface="Wingdings"/>
              </a:rPr>
              <a:t></a:t>
            </a:r>
            <a:r>
              <a:rPr lang="en-US" sz="1800" dirty="0" smtClean="0"/>
              <a:t>) nor the entropy </a:t>
            </a:r>
            <a:r>
              <a:rPr lang="en-US" sz="1800" dirty="0"/>
              <a:t>(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S=84.91 </a:t>
            </a:r>
            <a:r>
              <a:rPr lang="en-US" sz="1800" dirty="0" smtClean="0"/>
              <a:t>J, </a:t>
            </a:r>
            <a:r>
              <a:rPr lang="en-US" sz="1800" dirty="0" smtClean="0">
                <a:sym typeface="Wingdings"/>
              </a:rPr>
              <a:t></a:t>
            </a:r>
            <a:r>
              <a:rPr lang="en-US" sz="1800" dirty="0" smtClean="0"/>
              <a:t>) </a:t>
            </a:r>
            <a:r>
              <a:rPr lang="en-US" sz="1800" dirty="0"/>
              <a:t>changes much </a:t>
            </a:r>
            <a:r>
              <a:rPr lang="en-US" sz="1800" dirty="0" smtClean="0"/>
              <a:t>in the </a:t>
            </a:r>
            <a:br>
              <a:rPr lang="en-US" sz="1800" dirty="0" smtClean="0"/>
            </a:br>
            <a:r>
              <a:rPr lang="en-US" sz="1800" dirty="0" smtClean="0"/>
              <a:t>reaction and they also display opposing trends. Thus, the equilibrium constant </a:t>
            </a:r>
            <a:r>
              <a:rPr lang="en-US" sz="1800" dirty="0"/>
              <a:t>is </a:t>
            </a:r>
            <a:r>
              <a:rPr lang="en-US" sz="1800" dirty="0" err="1"/>
              <a:t>K</a:t>
            </a:r>
            <a:r>
              <a:rPr lang="en-US" sz="1800" baseline="-25000" dirty="0" err="1"/>
              <a:t>eq</a:t>
            </a:r>
            <a:r>
              <a:rPr lang="en-US" sz="1800" dirty="0"/>
              <a:t>=1.8 </a:t>
            </a:r>
            <a:r>
              <a:rPr lang="en-US" sz="1800" dirty="0" smtClean="0"/>
              <a:t>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 and 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eq</a:t>
            </a:r>
            <a:r>
              <a:rPr lang="en-US" sz="1800" dirty="0" smtClean="0"/>
              <a:t>=8 at 80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C, which are both low. </a:t>
            </a:r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1800" dirty="0" smtClean="0"/>
              <a:t>If the reaction was carried out at room temperature, the yield of the reaction </a:t>
            </a:r>
            <a:br>
              <a:rPr lang="en-US" sz="1800" dirty="0" smtClean="0"/>
            </a:br>
            <a:r>
              <a:rPr lang="en-US" sz="1800" dirty="0" smtClean="0"/>
              <a:t>will be poor (theoretically: 73 %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C)</a:t>
            </a:r>
          </a:p>
          <a:p>
            <a:r>
              <a:rPr lang="en-US" sz="1800" dirty="0" smtClean="0">
                <a:sym typeface="Wingdings" pitchFamily="2" charset="2"/>
              </a:rPr>
              <a:t>T</a:t>
            </a:r>
            <a:r>
              <a:rPr lang="en-US" sz="1800" dirty="0" smtClean="0"/>
              <a:t>he </a:t>
            </a:r>
            <a:r>
              <a:rPr lang="en-US" sz="1800" dirty="0"/>
              <a:t>literature reports </a:t>
            </a:r>
            <a:r>
              <a:rPr lang="en-US" sz="1800" dirty="0" smtClean="0"/>
              <a:t>an isolated </a:t>
            </a:r>
            <a:r>
              <a:rPr lang="en-US" sz="1800" dirty="0"/>
              <a:t>yield of </a:t>
            </a:r>
            <a:r>
              <a:rPr lang="en-US" sz="1800" dirty="0" smtClean="0"/>
              <a:t>85 % </a:t>
            </a:r>
            <a:r>
              <a:rPr lang="en-US" sz="1800" dirty="0"/>
              <a:t>for the </a:t>
            </a:r>
            <a:r>
              <a:rPr lang="en-US" sz="1800" dirty="0" smtClean="0"/>
              <a:t>reaction when using </a:t>
            </a:r>
            <a:br>
              <a:rPr lang="en-US" sz="1800" dirty="0" smtClean="0"/>
            </a:br>
            <a:r>
              <a:rPr lang="en-US" sz="1800" dirty="0" smtClean="0"/>
              <a:t>concentrated phosphoric acid as catalyst. </a:t>
            </a:r>
            <a:r>
              <a:rPr lang="en-US" sz="1800" b="1" i="1" dirty="0" smtClean="0"/>
              <a:t>How?</a:t>
            </a:r>
            <a:endParaRPr lang="en-US" sz="1800" b="1" i="1" dirty="0"/>
          </a:p>
          <a:p>
            <a:r>
              <a:rPr lang="en-US" sz="1800" dirty="0" smtClean="0"/>
              <a:t>The yield can be improved using the </a:t>
            </a:r>
            <a:r>
              <a:rPr lang="en-US" sz="1800" b="1" i="1" dirty="0" smtClean="0">
                <a:solidFill>
                  <a:srgbClr val="C00000"/>
                </a:solidFill>
              </a:rPr>
              <a:t>Le Châtelier Principle</a:t>
            </a:r>
            <a:endParaRPr lang="en-US" sz="1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Applying the stress from the reactant side is not possible because there is only one reactant, cyclohexanol! 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Applying the stress on the product side by removing the product(s) is an option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because the products of the reaction (cyclohexene and water) have a lower boiling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point than the reactant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94848"/>
              </p:ext>
            </p:extLst>
          </p:nvPr>
        </p:nvGraphicFramePr>
        <p:xfrm>
          <a:off x="3048000" y="2743200"/>
          <a:ext cx="285292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3" imgW="1485720" imgH="380880" progId="Equation.3">
                  <p:embed/>
                </p:oleObj>
              </mc:Choice>
              <mc:Fallback>
                <p:oleObj name="Equation" r:id="rId3" imgW="148572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743200"/>
                        <a:ext cx="2852928" cy="7315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7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Driving Forces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Forward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Elevated temperatures: takes </a:t>
            </a:r>
            <a:r>
              <a:rPr lang="en-US" dirty="0">
                <a:solidFill>
                  <a:srgbClr val="002060"/>
                </a:solidFill>
              </a:rPr>
              <a:t>advantage of the entropy increase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G=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H-T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S, 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S&gt;0) and </a:t>
            </a:r>
            <a:r>
              <a:rPr lang="en-US" dirty="0">
                <a:solidFill>
                  <a:srgbClr val="002060"/>
                </a:solidFill>
              </a:rPr>
              <a:t>to remove the products from the equilibrium as they are formed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Strong acid: it promotes the protonation </a:t>
            </a:r>
            <a:r>
              <a:rPr lang="en-US" dirty="0">
                <a:solidFill>
                  <a:srgbClr val="002060"/>
                </a:solidFill>
              </a:rPr>
              <a:t>of the </a:t>
            </a:r>
            <a:r>
              <a:rPr lang="en-US" dirty="0" smtClean="0">
                <a:solidFill>
                  <a:srgbClr val="002060"/>
                </a:solidFill>
              </a:rPr>
              <a:t>hydroxyl  group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minimizes </a:t>
            </a:r>
            <a:r>
              <a:rPr lang="en-US" dirty="0">
                <a:solidFill>
                  <a:srgbClr val="002060"/>
                </a:solidFill>
              </a:rPr>
              <a:t>the amount of water 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system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3300"/>
                </a:solidFill>
              </a:rPr>
              <a:t>Reverse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Diluted acid: catalyst and water 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Moderate to low temperature: to increase the rate of the reaction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Solid-State Catalyst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800" dirty="0"/>
              <a:t>The catalyst that is used in this experiment (</a:t>
            </a:r>
            <a:r>
              <a:rPr lang="en-US" sz="1800" i="1" dirty="0"/>
              <a:t>Montmorillonite K10</a:t>
            </a:r>
            <a:r>
              <a:rPr lang="en-US" sz="1800" dirty="0"/>
              <a:t>) is a clay catalyst that consists of </a:t>
            </a:r>
            <a:r>
              <a:rPr lang="en-US" sz="1800" dirty="0" err="1"/>
              <a:t>aluminosilicates</a:t>
            </a:r>
            <a:r>
              <a:rPr lang="en-US" sz="1800" dirty="0"/>
              <a:t> </a:t>
            </a:r>
            <a:r>
              <a:rPr lang="en-US" sz="1800" dirty="0" smtClean="0"/>
              <a:t>(Na</a:t>
            </a:r>
            <a:r>
              <a:rPr lang="en-US" sz="1800" baseline="-25000" dirty="0" smtClean="0"/>
              <a:t>0.33</a:t>
            </a:r>
            <a:r>
              <a:rPr lang="en-US" sz="1800" dirty="0"/>
              <a:t>((Al</a:t>
            </a:r>
            <a:r>
              <a:rPr lang="en-US" sz="1800" baseline="-25000" dirty="0"/>
              <a:t>1.67</a:t>
            </a:r>
            <a:r>
              <a:rPr lang="en-US" sz="1800" dirty="0"/>
              <a:t>Mg</a:t>
            </a:r>
            <a:r>
              <a:rPr lang="en-US" sz="1800" baseline="-25000" dirty="0"/>
              <a:t>0.33</a:t>
            </a:r>
            <a:r>
              <a:rPr lang="en-US" sz="1800" dirty="0"/>
              <a:t>)(OH)</a:t>
            </a:r>
            <a:r>
              <a:rPr lang="en-US" sz="1800" baseline="-25000" dirty="0"/>
              <a:t>2</a:t>
            </a:r>
            <a:r>
              <a:rPr lang="en-US" sz="1800" dirty="0"/>
              <a:t>(Si</a:t>
            </a:r>
            <a:r>
              <a:rPr lang="en-US" sz="1800" baseline="-25000" dirty="0"/>
              <a:t>4</a:t>
            </a:r>
            <a:r>
              <a:rPr lang="en-US" sz="1800" dirty="0"/>
              <a:t>O</a:t>
            </a:r>
            <a:r>
              <a:rPr lang="en-US" sz="1800" baseline="-25000" dirty="0"/>
              <a:t>10</a:t>
            </a:r>
            <a:r>
              <a:rPr lang="en-US" sz="1800" dirty="0"/>
              <a:t>)*n H</a:t>
            </a:r>
            <a:r>
              <a:rPr lang="en-US" sz="1800" baseline="-25000" dirty="0"/>
              <a:t>2</a:t>
            </a:r>
            <a:r>
              <a:rPr lang="en-US" sz="1800" dirty="0"/>
              <a:t>O). 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It is an acid-treated clay and its acidity compares with the strength of some mineral acids.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>
                <a:solidFill>
                  <a:schemeClr val="tx1"/>
                </a:solidFill>
              </a:rPr>
              <a:t>Montmorillonites</a:t>
            </a:r>
            <a:r>
              <a:rPr lang="en-US" sz="1800" dirty="0" smtClean="0">
                <a:solidFill>
                  <a:schemeClr val="tx1"/>
                </a:solidFill>
              </a:rPr>
              <a:t> are used in cosmetics, as a base in cat litter products, in cracking processes and demolition because they expand when reacted </a:t>
            </a:r>
            <a:r>
              <a:rPr lang="en-US" sz="1800" smtClean="0">
                <a:solidFill>
                  <a:schemeClr val="tx1"/>
                </a:solidFill>
              </a:rPr>
              <a:t>with water</a:t>
            </a:r>
            <a:endParaRPr lang="en-US" sz="1800" dirty="0" smtClean="0"/>
          </a:p>
          <a:p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8198" name="Picture 6" descr="http://upload.wikimedia.org/wikipedia/commons/thumb/0/0c/Montmorillonite-en.svg/1280px-Montmorillonite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1767"/>
            <a:ext cx="4648200" cy="28116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4" name="Picture 2" descr="C:\Users\bacher\Desktop\Lectures\Chem 30BL\Diagrams\M_K10_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27706" r="19741" b="37662"/>
          <a:stretch/>
        </p:blipFill>
        <p:spPr bwMode="auto">
          <a:xfrm>
            <a:off x="6400800" y="3396940"/>
            <a:ext cx="1828800" cy="15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</TotalTime>
  <Words>734</Words>
  <Application>Microsoft Office PowerPoint</Application>
  <PresentationFormat>On-screen Show (4:3)</PresentationFormat>
  <Paragraphs>221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CS ChemDraw Drawing</vt:lpstr>
      <vt:lpstr>Equation</vt:lpstr>
      <vt:lpstr>Lecture 2</vt:lpstr>
      <vt:lpstr>Formation of Alkenes</vt:lpstr>
      <vt:lpstr>Alkenes as Reactants </vt:lpstr>
      <vt:lpstr>Mechanistic Considerations I</vt:lpstr>
      <vt:lpstr>Mechanistic Considerations II</vt:lpstr>
      <vt:lpstr>Mechanistic Considerations III</vt:lpstr>
      <vt:lpstr>Experimental Design</vt:lpstr>
      <vt:lpstr>Driving Forces</vt:lpstr>
      <vt:lpstr>Solid-State Catalyst</vt:lpstr>
      <vt:lpstr>Green Chemistry Aspects</vt:lpstr>
      <vt:lpstr>Procedure I</vt:lpstr>
      <vt:lpstr>Procedure II</vt:lpstr>
      <vt:lpstr>Procedure III</vt:lpstr>
      <vt:lpstr>Procedure IV</vt:lpstr>
      <vt:lpstr>Characterization of the Product I</vt:lpstr>
      <vt:lpstr>Characterization of the Product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30BL – Lecture 2</dc:title>
  <dc:creator>A. Bacher</dc:creator>
  <cp:lastModifiedBy>Alf Bacher</cp:lastModifiedBy>
  <cp:revision>192</cp:revision>
  <dcterms:created xsi:type="dcterms:W3CDTF">2010-09-15T19:39:07Z</dcterms:created>
  <dcterms:modified xsi:type="dcterms:W3CDTF">2015-03-23T16:32:46Z</dcterms:modified>
</cp:coreProperties>
</file>