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CCFF"/>
    <a:srgbClr val="003300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1B5D1-B402-4929-B6D9-6AA270F5F98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E03A5-1DB3-4FBB-BBC2-9A965EC4C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0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8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72C2-6A03-47F4-B8FB-492AD257FE5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3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cla.edu/axe/" TargetMode="External"/><Relationship Id="rId2" Type="http://schemas.openxmlformats.org/officeDocument/2006/relationships/hyperlink" Target="http://www.chem.ucla.edu/ax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chem.ucla.edu/~bacher/General/safety/UCLA%20PPE%20Policy%202014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1b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2133600" y="3810000"/>
            <a:ext cx="5334000" cy="734037"/>
          </a:xfrm>
          <a:noFill/>
        </p:spPr>
        <p:txBody>
          <a:bodyPr>
            <a:prstTxWarp prst="textChevronInverted">
              <a:avLst/>
            </a:prstTxWarp>
          </a:bodyPr>
          <a:lstStyle/>
          <a:p>
            <a:r>
              <a:rPr lang="en-US" sz="36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Safety</a:t>
            </a:r>
            <a:endParaRPr lang="en-US" sz="36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6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- Issues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600200"/>
            <a:ext cx="8077201" cy="4572000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Several accidents in the past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couple of years (one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of them deadly </a:t>
            </a:r>
            <a:r>
              <a:rPr lang="en-US" sz="3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others,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which </a:t>
            </a:r>
            <a:r>
              <a:rPr lang="en-US" sz="3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required treatment in the hospital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 have triggered a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very strict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enforcement of existing and the institution of many new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safety rules. 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For instance, the use of chlorinated solvents i.e., chloroform and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dichloromethane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which used to be a very popular due to their low flammability,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banned from lower division organic labs like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Chem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30BL and Chem 30CL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considered potential carcinogens, which should only be handled by properly trained personnel and in a well-ventilated hood.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UCLA has also established a very strict policy regarding PPE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(personal protective equipment, UCLA Policy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905,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for details see link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on the homework for meeting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sure to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read it thoroughly because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will be held to these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standards as well).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There are many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internal inspections from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EHS (Environmental Health and Safety), whose results will cause plenty of trouble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teaching assistant and the instructor.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chemistry department will be under a lot of scrutiny for the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800" dirty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next four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years by CAL OSHA, which means that everything has 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be done by the book. Any violation will be very costly and bring 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 lot of bad publicity with it as well (newspaper and TV).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AutoShape 2" descr="data:image/jpg;base64,/9j/4AAQSkZJRgABAQAAAQABAAD/2wCEAAkGBhQSEBQUExQWFBUWGRkWGBgXFxgXGhkXFxcVFhgYFxcaHiYeGhojIBUYHy8gIycqLCwsFh8xNTAqNScrLCkBCQoKDgwOGA8PGikkHBwpKSkpKSksKSkpKSkpKSkpKSkpKSkpKSwpKSkpLCkpKSwpKSkpKSkpKSksKSksLCkpKf/AABEIAMABBgMBIgACEQEDEQH/xAAcAAEAAgMBAQEAAAAAAAAAAAAABAUCAwYBBwj/xAA/EAABAwIDBAcFBQcFAQEAAAABAAIRAyEEEjEFQVFhBhMiMnGBkVKhscHwByNCctEUFTNDYpLhc4KisvEWY//EABkBAQADAQEAAAAAAAAAAAAAAAABAgMEBf/EAB8RAQEAAgMBAQEBAQAAAAAAAAABAhEDITESUUEEE//aAAwDAQACEQMRAD8A+4oiICIiAiIgIiICIiAiIgIiICIiAiIgIiICIiAiIgIiICIiAiIgIiICIiAiIgIiICIiAiIgIiICIq+rtuk2oWOdlI1nTSdVFsnoy2ttAUaZdv0aOJ/xquT2R0/Z1rqT3Zy0xMQTGuV2j4uI1tvVd0z6QPeYpXe6WUtBAtLyTpu91rLhHbOe13aIOWM7hLosJJAOaOYBHEysLnbel5H37CY1lRssMj4eI3KQvjOA6SvwxZLs0zlc0yS0DtGSYLQS0XJ7w0uvoexel7KrRmt/UNP9w1HwV8eTfqLHRovGukSvVqqIiICIiAiIgIiICIiAiIgIiICIiAiIgIiICIiAi8XqAi8lRto4rq6T3bwLeJsPeVFGGJ2oxtN7g4HLNgd+gHqvm22scQZLyJJc48rkzy/x551MY7rHweyIAH9QBLiTr+ID/aVQ7SLq9XqhpZ1Q8tWtjnAPkFzZZXOtPHuAque51Yi7rU2uMdkX37zeVJ64PcRUs6mB94yQWlx0B1kk6cQbLKpsycpabs7oPdm2oF927gPOYMMCwNcS6N8mTHHj4H3qt0hVv2Q4ODmkA65mj7twI/nUwezMTnYdYtoo1Gs9lSWuFIuEsbILH2u5rxDXk6W7QDQMoVq5lSlLmy65J5udYW/CBxkzyGmmphmPDg3KC5xzU3AFlQtiTlF5ECHCDvi6G1v0d6dFjsj4F9Jlh8I7p8LSCvoWz9rsrDsmD7J18uI8F8WqYFzQWNZNi5tN0Ocy4E04tVYCe7Zw0g6KTgdt1MO0O6wVWAjf2gZAj2s95NpsZCvjlYWPtoXq5HYHTZtQAOM7ifxD8zd/iPeurpVQ4AtIIO8LfHKVXTNERWQIiICIiAiIgIiICIiAiIgIiSgIoWM2vSp954n2Rc+gVTiOlBP8Nsc3foP1WeXLjj7WmPHll5HRF0KvxO3aTNDnPBt/foubrYl7++8u5bvQWWHWALny/wBP43x/zftT8R0jqE9mGD+4+pt7lBxWLe8S6o6OZgegsq/F4jKbfV4+a147EywRoXMPlI1XPeTLL+umcWOPkWWC2hVpmWutrBu0+W7xCl7a242rSaAIuXOB5aX3i59FANUETO6LKuxb5Kvhnl4x5scff6rNo4sUqZMS4mANcznSfiSSsNmYLI3tXe45nni4z9fqouHPX1us/l0+zT5utL/0+V1YjGMFiYMxBEevLnpceC18cyPtnafUUwQMz3HKxt7nnF4FtOIXK1Nu1w+KldzHGTZg6udAA6JdfeARbXervpXTdlp1BoxxzeDst/8AjHiQuYrbOb2XWJGW0gB0bnToOzfQhXx0q7Ho9to1gW1IztAMt7r2n8TYtw01m0DSfXwAPd7JiLC0dq4AtPbN+a5vohgvvi9n8NlPqxwLjDjBNyBum8ZZuV2McVFnYrS6Q2m9hOcmxI7LRYXGptmmfPSa3a+Apl0VHgGLPgGqIiGuaB943W9nc96kbQ24TLadmjV283vlG4c/Rc9i8eKZgAucbm8W/qcfD6spkQ9w7nscS0Frps/ujUgQJvzB9Cu26OdMnsIFQFhMdqJYTwdFg6+o+a4XZzq1Z4hwY2NzQTzjX1sumobLqtEyH8iAD6i3uU2JfWNnbYZVA3O4Tr+U71PlfJMDjXUzaRpma74xuPMe9dhsPpi1/ZJJixnvt/MN45jXmrY8n6iz8dYiwpVg4AtIIOhCzWyoiIgIo+LxraYlx8BvPgFTO21UcezDR4T8VnnyY4er48eWXjoUVIzbTxqGn3fqt7duje0+RBVZzYX+rXizn8WiKvbtmnvkeI/Rb6e0KbtHt9Y+K0meN/qlxs/iSi8BRWVc3iOmI0p0z4uMe4fqqnF7arVO86Bwb2R+vqVGptC8qW+vr6K8rLmzy9r1MOHDHyMW2W0VxP18VFcOC1klZtdLE1FDxdJxEsIngbe9e0yfrcsuq5whpz1fFOkscC12on6uLH1Wx2JPVHkPgQV0LcLmF8rgON/ktVXYtNwIAc2eB48jKmVGtIuBxExy+pVF0u2nlZ1TSA+pM30ZfN66eq6HDbI6qYcXWgTA5nxVNtPoeKtU1M5aTd03HZEDLvHhpppv1wuM9c/LjllekfC7VpMAlxaCB2S0nKRYiQPGSddRZSZkm4qMykgDvAETmYR3wZiW7wNVob0UpskucTA0sLaxZTqWzQI7bzwBcSBwyjRsbssLS8mP8Z/8MkXDSG/d9sXmm4gkDSCB434iLO34Uth4Wo4E0wHa5czhGugDo42EWdcXVo/DCQTJIFuPrv8ANbmYHrLwL2JOttJScm/C8FY0aAY0Na0NaNALD0Cq9u7SA+7LoFi7W+8NEX5mNyva7TTHaIeOVjZfPdpZnvJMWJJnXM7U8oiOUclpjZlWOeFx9KuPnNldlaLTHHhIMeQ81GODY5rXB0lxJvBJjjOo+rrDEUHEimxrYJAOtyfxO9ea6DYGxcha6pDnDTlc/KDf5LbxmtujWx+rAae8dY+HuXUFwpsIj4Kg2zQe1vZJiYOUhp03PMj3KFsyvW6pzqr5pg2c+zgL6zqLa+OsBZ2b7E/a5blzjdqeI4Hjx8guU2nVNN7arTlcLSI8t/iP7eEKx25tIGmGsObOLX4xqNRMj/ChY0gyCAeWsxf4hNDpejf2gljslQ5TvMHKfzD8J3ZhaeEr6Xs3bLKwtZ3CfeDvC+J7Q6NA5jQJiSTT0MzBykxI118juUPY3SaphiB2i0GC0iC0j2by08r6qcbZ4m9v0Oqfa/SJtLsthz/c3x4nkuZwXTU4ilDH8nHR/geHjvUKpjmNflIm0/BU5efXUbcXDMu6tDWfUOcnMTqT+m4LUcWWVGtN8wsQN4E+kKt/f+UWIaFEdtzrKjLxBJjy3Lkvfbuk11pf1MbHwHotrcYN5XO4vE6H3/Xgq+ltJz3ZW3Nv8nwCqmx2rcWCbLPKCqXCvIHFTW1oSVX5S5LdCR4EhFE69FP1f0+Z+KcY1ZnF81RmsQtrKxU6T9LgVwtmcfX19W860GyB50UaT9LJnKPr/wBW5tTlPu+iqhuK+vr6usX406Smk/S6GIjcVt/eK5w7QcNTKxdjeaTFFyjoHbSC04jHS0+XpIXPux8LS7aJMhT8o+ossVjAXQTrm+A+QWDcVYcgFVVq4MfXFGYm6fJ9rqnie0L71KbiLm6pKVQG5K21qVOJ6wydbfNaY2SaNz62ttpYtobYgn/C4bFNlzjuJNviZ+tFux21gHZGHM7eBeNSZ4eCmOw8NYPAzx1N+cj48FtxTXbk/wBGUvURcLs5xHWEQ2cojXNuPlBPkuhwZF9YFrAk6St76E4SzbMIJtwcfkVWbKxbS8iRfjOv18Atcrtyruviw2nmDA5m8kh0SDfKAbc4CpOkeKFRjaYcDM1HkQYDLMBGkTeP6VJ2piRSkAZZBkCA13gdx3GON+K5Z2JFFrokOeZ4QNwHKfcEkDZlDM8uAytZqB7X4RBM/wBWu4Kfhm56rG8XD0Bk7+A95WnZF6G+7nE85i/wV1sDByTVI/pb4byPcPJRlSNGPomi/PmLuyWtjvNOVxbp3mgNJmLDMSDJK8xmHpYlvbIDhAbWaIa4wT2Zs5tjpw1FlbY/ZYqSbh0ZSRN2nVrgCJadI56hUGJwz6bnONn3cDANNzy4DsiDDgLzYjKLEWVJVlViaVXDVTlPakdppteYETaeB5RKvsDt5tYBtcBj4jNcQdSDIsRwuFopbJqE5Q11ndoOl1N8SySRHZDRAOpJkiBKxf0WrOboGMMAhzpsMuYhzQeybjKdx1bMCMssb61xwyncWrtlttOZ45uj/qFGxzGMLMjGtJkdmZO/z/wpmytg1aXZdVlvsx8CYgcoV5hdnNa7NlAcbZoEwN2bWFz2yeOnHHK3dVeFwD6jRIyDnr6Kywew2sEN33JOp+uCmlwAWtuOAKz9btrcJGiwfTXpxcrScRaVKG5sIoNXFc16g5s1NV6yqAqanjZtPgsxjP08CttOfa9Zilm6sCOao/2rgjcbzUfKdrGsS67e8NRx8Oajfts66jdvCjHF3Stig7vtk8d/qmjbZUxfP9FHqY+B9FQsRiGjRz/rmq7A0v2jFMpkuLAczmzYtbc5o3GzfNXmO1cstJ9TbIzZRJPBoLj6CSvHYqpr1NYj/TcPiAp2H2m2niKrP4dIQxuQNABZ3iWjiSb8vNSqPShhdBYQ28ukHS3dAveAI3uGiv8ADC8tUH73fubH5iAd/wCES7cdy3YWvUf3uraeDqhbe53tjcr/APe+HqQKjHQSYLmSLRJkEkai/NTP/kqL+zTeWER2WuDgJuOwZsfTfzU/M/Ef9MlZ+7MRlkGn/cbjl2bqpfUqsqjr2FzfZu0btHDXwmF0x6J4iiS+lUBGpEkeodI3R5lDjWgZMTTIBntAENMcj8vIJMYi55NGB2dh6wDqEMcIOUAASNM7RvuO0P8AC3U8P1ZDXi9y0cQBFosddBoDyW6j0XpvHW4Wt3d06TwOrT4iFLwe0gC2ljG3IBzgWm/kSI1aZ0sLxZSp2FxQ6t7NxE+RADv+oP0V8/2pQfRcQCcwM8z/AFA75n3r6HX2W1ozUqmYaiIJ8txHvtoqHF0H18wpZDk7wkh8AXADgMovvMxbgrSjln7fqPs6DG8ie1BEydDdaaeCfXfa99ToPHjpor7B7Np1G5SDmaSAAJMTJ986q+2X0VMR/DaYMTLyLxyGvx1U3LSNKrZux88U2TlbZzvG5HifmF1TMKGNA3aAceSnUcE2m3K0ZQPqSfmqnF44GvSiQIJEiLl0TH+36uscq148d3SY/AVo7gjhPziVG63I4B9PKTcHWY5+fvVvXc4MkvEQuf23iQabYdLmvPofoeiyyx627sJIm18YBGg+goTdp2AOgJbfeLiPT5KsqY6YJ9/1z9yiuxRzEbiZ9N3lCw003pe08du9kls8hp8lIdtHnf6/Rc82uZPM/os3VjrKnStyWlTF81E/bbqtrYrndQqmMVtKXJ0rtqW1Ud+0p1K5qptHmtH7yLtNPcrzFH06M7Qvqi54YzzRT8qfStZJaCJ5+KzGKO/1/Va6D4JHgfr0WVVgPirs29uK8wvf2scVW1KR3OPwW3B7Ir1SBSp1Kp/pa53rAhW0bS6uOHH5KOce57gymHPc4gBouSTYBo1Jvou06PfYriK0OxLhh2ezZ9Q+QOVvmSeS+pdHeheFwI+5pgOi9R3aeeMuOg5CAtJxs7yyPzRj3VGucyoHMc0w5rpaQRuIMELqPs4wDS2tUzN6x0NAmSGi+aNYLiP7V9F6R/ahgs5ZSw4xjm2zkMFPye4OLvFrY5qh6IM66visQWNp9Y5vYZOVtnOdE+R81F1OpU7tm7FVS6APi1RjzxIcPgddN+5ZHoVWEANBA9l7d3JzB/2XU9HcIDRLjYvc93PtE3U6rhajCCzO4bxmBJ8AW/Pd61+qy04I9HqzTLqVSIy2a3TMSe0HH2jfLuCitYWg3AMESXBkFxAP8TLfKXjeZhfUqdR4B7JBHtRDvAtHPfHFa/2gOnrKUjTNBLSL3Bc0CDHGdFMyRpxeE6R1aUtc7POgd2wBYCHB0XzE2zaDQ2FhgulNA0w2vT15ZxfW0SN2k94eCu8T0cwtRs9Xk4RLY1iwlsST4yqit0DdlHVVmyJ7wJ1MxLSPgp3DtnhejtOs41KDhShpAymYJAiQCHDwNr6G6zr1cTSpxXoNqt3vYBm8SAPiBuvwqa+w8VSLnAEkd11MyYiIkDPw9PWXh9uYjMabqjasHtNIDXgWINoJAkbjryQSMK6magdhX5Xlomm9pcHOFjLSb3GoJ8lvpV2VHuNen+z1ILWuBljiRHYqRF/ZeAVhWfhK7h+0MNKwaC6WmRaRWZoZG8j5KxZsaswPyVG4ik8RlqntRG6qLO8XA/NRsUuNwNVnbdSNVgM5mAh7RBBgngSXeQk2hSNlbd7QkGsWsaS5ohwHZHaGhhzovGa8SNbrZ+ai1rRI/wDzfaL/AMt92nwBI8FrxmwqVd2emXUK7bggZSDa7m6HQXB3C6b2aSW7Ta/KWQ5n4jIBBg9ktd3be1G6CuX6Usl4qMtUABc0m+WNL8L8jfetmJ2ZWoOLnhzQGhralMw0Rkb2g0SZAMyJJG9K7usYc0VGNvmZAgS4yaRPZ7IHdIH3kamBFm1pdXaspbRNQd6+lzp4hZOosiXv8h81aYXYbKts7S4WyvaA8QY3gHdG/wATqq/bXRs0y0Np5idwe5oE2E7j4eKy+a6Zz9IVaozcVCfjGg27R5X+CsML0Uz6U3PuBeRpJcZiwvra0CF0NHY0SAymyIADnNO+7iS4CBGkbxwKfCt5nIsNV1wwj81vhJWzA7Nr1mlxsyYaQ3vcxO7hbnwXetwrKgbQZlLyPvnUx2WtHeAPE93fxtCvcPhmTkAADWtIAFgDmaOX4T5QrfOlLyWvh228E5pLW584dBJdfwDNSNLxpe6n4XY2ej1ha+m0SDnlotvBfYtOoK6L7S+kNXA1GDDMoB9VpL6haH1GlpAAg2AiIJB0NrL5riMRiMU7PXqufzeZ/tb3W+QV9TRJlW59WnnID8w3Du/8dT46LIunwUKrgKcxHnvJ8Vi2i7c90JqNO1hm5oqipSrBxufAImkdvtGO+xFmcmhiCxp/DUZnI8HAj3hTtkfY5h6bg6vUfX/pjq2eYBLj/cF9DRdHxj+OX7qvw2wMPTjJQpMjTLTYPfCngL1FdUhcN9r+0H0tnZWEjrajabyLdgte5wnnlg8iV3KrOkOwKeMw76FWcroII1a4GQ5s7x+qi+Jxuq/OuEdlbbX5rvejNJzNl1ahu5wrOH9vVt/6+9YY37FcQ10Ua1Ko3+vNTcPQPB+rLrKPQx4wLMKSWkNa1zmXGYOD3FsxYuG/cVy/GUdWfJMsdRx2A6RGnQDQwOqMaGteATazoc0wJkxY8DC9O3KxkOIc4mG5mM7OpdlAaLkFms2B1V7U6AtYBmqvbz6tm78wcPSFFPRSkXHLiKZItHV0Lb75QCLjip6YKqlt2oHTIeAGlzXMaJzDPAywR2XN43mx0Wyp0gdmc9jWMDQ4tnrHOsQGhzg8anLugZjrvn//ABbhdtdm78EG2UCHZjBgRIiN2i0joRVAgGkREAfeC0tN4MHug6C4TcRqpeD6UB9N3WOFJw0c0EtO+SIcWi0GZ5FSqG0Kb6bgcUwuOjhDIMwCDDd9j4Ln8Z0MxBbAFOBNg4gXi95M9kak6Dmo7eiWIGtIujQBzb3O8umLj0CaiVph+kFdpIzsqETqA4W4OZBI3zfzgqyw3SFta1WhMeyRU9Mwad8+a52n0fxDY+5qAgESGi3eMQNW3Fo4c1Y4LDvYAXU6gJMWY8xlMDN2dCN/v3loXhweGeBDnMnTNIF+BeD7itWC6MVGPL6NdpaT3Q3KI/F3DlJ4HLuvrK20mOg9h17xlcQTfcRbdfX0UXH4F7g3sVSJB+7ZUk8BmIOVQLt37SwgdWyo289vKZ3QCII8QCtrMYT38PVZ4NFQeWQk+5VNPB1Q0mmcU03hrnuAndrNpjgFvovx4/lkjtd6ow2MwCcu6RfflIIumhe067SLHycC31zAKBjOj+Hrd5mU+1TMEb/w876b1HpV8cAZNAG8FzxYbrAQQI/5HgtgxNZzoNbDfla0vd8Ty/VSIeJ6IyCG1wQZnrGguvqQ/Wb68ydSStTth1gCG1KLBezalUADtR2QYBGYf2DnNyym/wDFVceTabKYOvEE/wDi3U9nZ7hgPN8keMaeg9FXu+J6c0/ZQmamKozJdAmrE7oc89nkZ3nmpeC6NtqAFlVzmgQCKLWiIaLOLbzAvJ0WVXoLWxFYHE1mDDtM9TRa5ufgKjzu4hoE+9dq1sWWmPHf6rbP45M9G62Hwz2YTIahIM1jYgADL2BwEeZ4r5h0o6UbWpOyV3Pw8z3GtYD+WoJkRbsu96++rVisIyo0tqNa9p1a4BwPiDZaXjhM9PyrTbmJe8lziSSSZJJ1JJ1KzfiF912/9k2EriaQOGf/AECWHxpm39sLgdo/Y9jaZ7Ap1xxa8N9Wvj3ErLLjrbHkjhGtJvu4rbRfB4n6su0wP2T4+q4BzGUW7y97T6NZmJ+rr6N0R+zPD4KHn76uPxuFm/6bNG+Jk89yY4Wl5Io/s06AOph2IxTIc9uVlNwuGkhxc4bicogagAzqi+mIt5JJpz223b1ERWQIiICIiAiIgh7SZZp5/H/xcxhqYbisRMQcjiT+VoMz5/WvWYwdnzXEbbqOo4svGUtfTbLXCQS0nhoYHqAsM/VosMT0fpOBimwOO8sDjIB4+J9TxUNmzmNEywAcKZuIFiTEHnYqqxu1KlV8AuDYMNaSADMd1kEgwe9PotdWo55LnAk3aC4TAIygAO0AzC2hI3zemllzXwbIL2lzWgySK2Vo7tnEuNrRa9zxvhhdo0BGapUE6fxSImJzEXuCN6om9pvZgmBOXtCRBklsyRJiCT2it9LY1Z8EU32kaZbEh2r4gTNwD3tE0OixFZodauwNse9mdukRedZ03jxWraG22/yaj5GoyiNSJJddsEfCyiN6KVXCXFrBwcc0CIi1vZvOs2upbNj0RZ1ab3DIFyTAJvESY0QQTt+oQSS9t4JAa4CxM2B4G3I8lIp7XJIaaji4iYaTmvoQACVNw+FYTNLDF0gnPVMAzyMm993yUyhQqxBfTpj2aLNBwzOke4IIIwVVwt1g4lz3C3+53+LFY0tiku/jDwY3rHae2ZA19mFbs2cDuLzxeS73d0KfRwJjtHyFgklvh4qG7HpWzszkR3wHGRIBytEbyrGjgjEABo8IH9o+ZU+nRDRYALYtZx/qtyRqeCaNb+P6aKRC9RaSaVERFIIiIC8heog8heoiAiIgIiICIiAiIgIiINddstIXNbd2Eyo5j6jqjYBYAwAzN4Iynn6rqVoxTZas88d9plcUBhRULOrrPe3cQ4DjYOc0HWbDjwW7D1aTe7hGsA1Ly0RG8wHQPNTNo7BpPqZnh5JggCRcCJkaeu5Q27XYH9WyhVflJEkZ4IJF7k7pk8Qsdrs8Pt2o8/dUhlv2gCZESI0Bmd+m9bf2XFunNUDBxENjtXiBOnE6qU4V3thrm0yd+WSBwDZuTpMjwWyh0aBvUc+qZmajjumOyPEpO/BUtwFEOl9V1eoPYGYyAd4mDB4hWeEon8FFtPdL+04j8o+bv8XNDANaIEAcAIC3spgaBXnHb6j6QaezibvJPjb/AIi3rKl08K0bvrwW5FpMJFd15C9RFdAiIgIiICIiAiIgIiICIiAiIgwrVgxpc4gNAkk6ADUlRcDtelWBLHggRMgt1MCzgDB3Het2Mwgqscx0weGoi4I8CAVAodH2hjmue52ZnVg+y3dlmbgwdbZREILL9ob7TeOo0Bj4oa7faG/eN2qph0Rp5Mpc4jMHbtMsZNO6XEvjiVkeirJYS90tDQdO0QZeXW1fYO8EFhW2lTa4tLu0G5soBJiQ0WAJuXARqVh++KXZ7UZuIcACC4Q4kQ0y1wh0GWngvMZswvOYVCx2RzMzQNHOY4nxhkefgouK6NipTbTL4a1rhAaBdwe2QTJEh5DrnN5mQn0do03B5D2kMOVxmwMAxm03jTitrsWwTL2iACe0LA6E8jKhP2MIcA6Jqdb3QQHSItvFtFHHRhstl5Ia5rwMrR2mlhMkDunJ3YgTyEBbUq7Xd1wdGsEHW40WyFA2dshtEktOoyxAH46j93+oR5BT0GqvRzLWzAtH1Ckoq3GXtO2DKQGghZoisgREQEREBERAREQEREBERAREQEREBERAREQf/9k="/>
          <p:cNvSpPr>
            <a:spLocks noChangeAspect="1" noChangeArrowheads="1"/>
          </p:cNvSpPr>
          <p:nvPr/>
        </p:nvSpPr>
        <p:spPr bwMode="auto">
          <a:xfrm>
            <a:off x="109538" y="-887413"/>
            <a:ext cx="2495550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QSEBQUExQWFBUWGRkWGBgXFxgXGhkXFxcVFhgYFxcaHiYeGhojIBUYHy8gIycqLCwsFh8xNTAqNScrLCkBCQoKDgwOGA8PGikkHBwpKSkpKSksKSkpKSkpKSkpKSkpKSkpKSwpKSkpLCkpKSwpKSkpKSkpKSksKSksLCkpKf/AABEIAMABBgMBIgACEQEDEQH/xAAcAAEAAgMBAQEAAAAAAAAAAAAABAUCAwYBBwj/xAA/EAABAwIDBAcFBQcFAQEAAAABAAIRAyEEEjEFQVFhBhMiMnGBkVKhscHwByNCctEUFTNDYpLhc4KisvEWY//EABkBAQADAQEAAAAAAAAAAAAAAAABAgMEBf/EAB8RAQEAAgMBAQEBAQAAAAAAAAABAhEDITESUUEEE//aAAwDAQACEQMRAD8A+4oiICIiAiIgIiICIiAiIgIiICIiAiIgIiICIiAiIgIiICIiAiIgIiICIiAiIgIiICIiAiIgIiICIq+rtuk2oWOdlI1nTSdVFsnoy2ttAUaZdv0aOJ/xquT2R0/Z1rqT3Zy0xMQTGuV2j4uI1tvVd0z6QPeYpXe6WUtBAtLyTpu91rLhHbOe13aIOWM7hLosJJAOaOYBHEysLnbel5H37CY1lRssMj4eI3KQvjOA6SvwxZLs0zlc0yS0DtGSYLQS0XJ7w0uvoexel7KrRmt/UNP9w1HwV8eTfqLHRovGukSvVqqIiICIiAiIgIiICIiAiIgIiICIiAiIgIiICIiAi8XqAi8lRto4rq6T3bwLeJsPeVFGGJ2oxtN7g4HLNgd+gHqvm22scQZLyJJc48rkzy/x551MY7rHweyIAH9QBLiTr+ID/aVQ7SLq9XqhpZ1Q8tWtjnAPkFzZZXOtPHuAque51Yi7rU2uMdkX37zeVJ64PcRUs6mB94yQWlx0B1kk6cQbLKpsycpabs7oPdm2oF927gPOYMMCwNcS6N8mTHHj4H3qt0hVv2Q4ODmkA65mj7twI/nUwezMTnYdYtoo1Gs9lSWuFIuEsbILH2u5rxDXk6W7QDQMoVq5lSlLmy65J5udYW/CBxkzyGmmphmPDg3KC5xzU3AFlQtiTlF5ECHCDvi6G1v0d6dFjsj4F9Jlh8I7p8LSCvoWz9rsrDsmD7J18uI8F8WqYFzQWNZNi5tN0Ocy4E04tVYCe7Zw0g6KTgdt1MO0O6wVWAjf2gZAj2s95NpsZCvjlYWPtoXq5HYHTZtQAOM7ifxD8zd/iPeurpVQ4AtIIO8LfHKVXTNERWQIiICIiAiIgIiICIiAiIgIiSgIoWM2vSp954n2Rc+gVTiOlBP8Nsc3foP1WeXLjj7WmPHll5HRF0KvxO3aTNDnPBt/foubrYl7++8u5bvQWWHWALny/wBP43x/zftT8R0jqE9mGD+4+pt7lBxWLe8S6o6OZgegsq/F4jKbfV4+a147EywRoXMPlI1XPeTLL+umcWOPkWWC2hVpmWutrBu0+W7xCl7a242rSaAIuXOB5aX3i59FANUETO6LKuxb5Kvhnl4x5scff6rNo4sUqZMS4mANcznSfiSSsNmYLI3tXe45nni4z9fqouHPX1us/l0+zT5utL/0+V1YjGMFiYMxBEevLnpceC18cyPtnafUUwQMz3HKxt7nnF4FtOIXK1Nu1w+KldzHGTZg6udAA6JdfeARbXervpXTdlp1BoxxzeDst/8AjHiQuYrbOb2XWJGW0gB0bnToOzfQhXx0q7Ho9to1gW1IztAMt7r2n8TYtw01m0DSfXwAPd7JiLC0dq4AtPbN+a5vohgvvi9n8NlPqxwLjDjBNyBum8ZZuV2McVFnYrS6Q2m9hOcmxI7LRYXGptmmfPSa3a+Apl0VHgGLPgGqIiGuaB943W9nc96kbQ24TLadmjV283vlG4c/Rc9i8eKZgAucbm8W/qcfD6spkQ9w7nscS0Frps/ujUgQJvzB9Cu26OdMnsIFQFhMdqJYTwdFg6+o+a4XZzq1Z4hwY2NzQTzjX1sumobLqtEyH8iAD6i3uU2JfWNnbYZVA3O4Tr+U71PlfJMDjXUzaRpma74xuPMe9dhsPpi1/ZJJixnvt/MN45jXmrY8n6iz8dYiwpVg4AtIIOhCzWyoiIgIo+LxraYlx8BvPgFTO21UcezDR4T8VnnyY4er48eWXjoUVIzbTxqGn3fqt7duje0+RBVZzYX+rXizn8WiKvbtmnvkeI/Rb6e0KbtHt9Y+K0meN/qlxs/iSi8BRWVc3iOmI0p0z4uMe4fqqnF7arVO86Bwb2R+vqVGptC8qW+vr6K8rLmzy9r1MOHDHyMW2W0VxP18VFcOC1klZtdLE1FDxdJxEsIngbe9e0yfrcsuq5whpz1fFOkscC12on6uLH1Wx2JPVHkPgQV0LcLmF8rgON/ktVXYtNwIAc2eB48jKmVGtIuBxExy+pVF0u2nlZ1TSA+pM30ZfN66eq6HDbI6qYcXWgTA5nxVNtPoeKtU1M5aTd03HZEDLvHhpppv1wuM9c/LjllekfC7VpMAlxaCB2S0nKRYiQPGSddRZSZkm4qMykgDvAETmYR3wZiW7wNVob0UpskucTA0sLaxZTqWzQI7bzwBcSBwyjRsbssLS8mP8Z/8MkXDSG/d9sXmm4gkDSCB434iLO34Uth4Wo4E0wHa5czhGugDo42EWdcXVo/DCQTJIFuPrv8ANbmYHrLwL2JOttJScm/C8FY0aAY0Na0NaNALD0Cq9u7SA+7LoFi7W+8NEX5mNyva7TTHaIeOVjZfPdpZnvJMWJJnXM7U8oiOUclpjZlWOeFx9KuPnNldlaLTHHhIMeQ81GODY5rXB0lxJvBJjjOo+rrDEUHEimxrYJAOtyfxO9ea6DYGxcha6pDnDTlc/KDf5LbxmtujWx+rAae8dY+HuXUFwpsIj4Kg2zQe1vZJiYOUhp03PMj3KFsyvW6pzqr5pg2c+zgL6zqLa+OsBZ2b7E/a5blzjdqeI4Hjx8guU2nVNN7arTlcLSI8t/iP7eEKx25tIGmGsObOLX4xqNRMj/ChY0gyCAeWsxf4hNDpejf2gljslQ5TvMHKfzD8J3ZhaeEr6Xs3bLKwtZ3CfeDvC+J7Q6NA5jQJiSTT0MzBykxI118juUPY3SaphiB2i0GC0iC0j2by08r6qcbZ4m9v0Oqfa/SJtLsthz/c3x4nkuZwXTU4ilDH8nHR/geHjvUKpjmNflIm0/BU5efXUbcXDMu6tDWfUOcnMTqT+m4LUcWWVGtN8wsQN4E+kKt/f+UWIaFEdtzrKjLxBJjy3Lkvfbuk11pf1MbHwHotrcYN5XO4vE6H3/Xgq+ltJz3ZW3Nv8nwCqmx2rcWCbLPKCqXCvIHFTW1oSVX5S5LdCR4EhFE69FP1f0+Z+KcY1ZnF81RmsQtrKxU6T9LgVwtmcfX19W860GyB50UaT9LJnKPr/wBW5tTlPu+iqhuK+vr6usX406Smk/S6GIjcVt/eK5w7QcNTKxdjeaTFFyjoHbSC04jHS0+XpIXPux8LS7aJMhT8o+ossVjAXQTrm+A+QWDcVYcgFVVq4MfXFGYm6fJ9rqnie0L71KbiLm6pKVQG5K21qVOJ6wydbfNaY2SaNz62ttpYtobYgn/C4bFNlzjuJNviZ+tFux21gHZGHM7eBeNSZ4eCmOw8NYPAzx1N+cj48FtxTXbk/wBGUvURcLs5xHWEQ2cojXNuPlBPkuhwZF9YFrAk6St76E4SzbMIJtwcfkVWbKxbS8iRfjOv18Atcrtyruviw2nmDA5m8kh0SDfKAbc4CpOkeKFRjaYcDM1HkQYDLMBGkTeP6VJ2piRSkAZZBkCA13gdx3GON+K5Z2JFFrokOeZ4QNwHKfcEkDZlDM8uAytZqB7X4RBM/wBWu4Kfhm56rG8XD0Bk7+A95WnZF6G+7nE85i/wV1sDByTVI/pb4byPcPJRlSNGPomi/PmLuyWtjvNOVxbp3mgNJmLDMSDJK8xmHpYlvbIDhAbWaIa4wT2Zs5tjpw1FlbY/ZYqSbh0ZSRN2nVrgCJadI56hUGJwz6bnONn3cDANNzy4DsiDDgLzYjKLEWVJVlViaVXDVTlPakdppteYETaeB5RKvsDt5tYBtcBj4jNcQdSDIsRwuFopbJqE5Q11ndoOl1N8SySRHZDRAOpJkiBKxf0WrOboGMMAhzpsMuYhzQeybjKdx1bMCMssb61xwyncWrtlttOZ45uj/qFGxzGMLMjGtJkdmZO/z/wpmytg1aXZdVlvsx8CYgcoV5hdnNa7NlAcbZoEwN2bWFz2yeOnHHK3dVeFwD6jRIyDnr6Kywew2sEN33JOp+uCmlwAWtuOAKz9btrcJGiwfTXpxcrScRaVKG5sIoNXFc16g5s1NV6yqAqanjZtPgsxjP08CttOfa9Zilm6sCOao/2rgjcbzUfKdrGsS67e8NRx8Oajfts66jdvCjHF3Stig7vtk8d/qmjbZUxfP9FHqY+B9FQsRiGjRz/rmq7A0v2jFMpkuLAczmzYtbc5o3GzfNXmO1cstJ9TbIzZRJPBoLj6CSvHYqpr1NYj/TcPiAp2H2m2niKrP4dIQxuQNABZ3iWjiSb8vNSqPShhdBYQ28ukHS3dAveAI3uGiv8ADC8tUH73fubH5iAd/wCES7cdy3YWvUf3uraeDqhbe53tjcr/APe+HqQKjHQSYLmSLRJkEkai/NTP/kqL+zTeWER2WuDgJuOwZsfTfzU/M/Ef9MlZ+7MRlkGn/cbjl2bqpfUqsqjr2FzfZu0btHDXwmF0x6J4iiS+lUBGpEkeodI3R5lDjWgZMTTIBntAENMcj8vIJMYi55NGB2dh6wDqEMcIOUAASNM7RvuO0P8AC3U8P1ZDXi9y0cQBFosddBoDyW6j0XpvHW4Wt3d06TwOrT4iFLwe0gC2ljG3IBzgWm/kSI1aZ0sLxZSp2FxQ6t7NxE+RADv+oP0V8/2pQfRcQCcwM8z/AFA75n3r6HX2W1ozUqmYaiIJ8txHvtoqHF0H18wpZDk7wkh8AXADgMovvMxbgrSjln7fqPs6DG8ie1BEydDdaaeCfXfa99ToPHjpor7B7Np1G5SDmaSAAJMTJ986q+2X0VMR/DaYMTLyLxyGvx1U3LSNKrZux88U2TlbZzvG5HifmF1TMKGNA3aAceSnUcE2m3K0ZQPqSfmqnF44GvSiQIJEiLl0TH+36uscq148d3SY/AVo7gjhPziVG63I4B9PKTcHWY5+fvVvXc4MkvEQuf23iQabYdLmvPofoeiyyx627sJIm18YBGg+goTdp2AOgJbfeLiPT5KsqY6YJ9/1z9yiuxRzEbiZ9N3lCw003pe08du9kls8hp8lIdtHnf6/Rc82uZPM/os3VjrKnStyWlTF81E/bbqtrYrndQqmMVtKXJ0rtqW1Ud+0p1K5qptHmtH7yLtNPcrzFH06M7Qvqi54YzzRT8qfStZJaCJ5+KzGKO/1/Va6D4JHgfr0WVVgPirs29uK8wvf2scVW1KR3OPwW3B7Ir1SBSp1Kp/pa53rAhW0bS6uOHH5KOce57gymHPc4gBouSTYBo1Jvou06PfYriK0OxLhh2ezZ9Q+QOVvmSeS+pdHeheFwI+5pgOi9R3aeeMuOg5CAtJxs7yyPzRj3VGucyoHMc0w5rpaQRuIMELqPs4wDS2tUzN6x0NAmSGi+aNYLiP7V9F6R/ahgs5ZSw4xjm2zkMFPye4OLvFrY5qh6IM66visQWNp9Y5vYZOVtnOdE+R81F1OpU7tm7FVS6APi1RjzxIcPgddN+5ZHoVWEANBA9l7d3JzB/2XU9HcIDRLjYvc93PtE3U6rhajCCzO4bxmBJ8AW/Pd61+qy04I9HqzTLqVSIy2a3TMSe0HH2jfLuCitYWg3AMESXBkFxAP8TLfKXjeZhfUqdR4B7JBHtRDvAtHPfHFa/2gOnrKUjTNBLSL3Bc0CDHGdFMyRpxeE6R1aUtc7POgd2wBYCHB0XzE2zaDQ2FhgulNA0w2vT15ZxfW0SN2k94eCu8T0cwtRs9Xk4RLY1iwlsST4yqit0DdlHVVmyJ7wJ1MxLSPgp3DtnhejtOs41KDhShpAymYJAiQCHDwNr6G6zr1cTSpxXoNqt3vYBm8SAPiBuvwqa+w8VSLnAEkd11MyYiIkDPw9PWXh9uYjMabqjasHtNIDXgWINoJAkbjryQSMK6magdhX5Xlomm9pcHOFjLSb3GoJ8lvpV2VHuNen+z1ILWuBljiRHYqRF/ZeAVhWfhK7h+0MNKwaC6WmRaRWZoZG8j5KxZsaswPyVG4ik8RlqntRG6qLO8XA/NRsUuNwNVnbdSNVgM5mAh7RBBgngSXeQk2hSNlbd7QkGsWsaS5ohwHZHaGhhzovGa8SNbrZ+ai1rRI/wDzfaL/AMt92nwBI8FrxmwqVd2emXUK7bggZSDa7m6HQXB3C6b2aSW7Ta/KWQ5n4jIBBg9ktd3be1G6CuX6Usl4qMtUABc0m+WNL8L8jfetmJ2ZWoOLnhzQGhralMw0Rkb2g0SZAMyJJG9K7usYc0VGNvmZAgS4yaRPZ7IHdIH3kamBFm1pdXaspbRNQd6+lzp4hZOosiXv8h81aYXYbKts7S4WyvaA8QY3gHdG/wATqq/bXRs0y0Np5idwe5oE2E7j4eKy+a6Zz9IVaozcVCfjGg27R5X+CsML0Uz6U3PuBeRpJcZiwvra0CF0NHY0SAymyIADnNO+7iS4CBGkbxwKfCt5nIsNV1wwj81vhJWzA7Nr1mlxsyYaQ3vcxO7hbnwXetwrKgbQZlLyPvnUx2WtHeAPE93fxtCvcPhmTkAADWtIAFgDmaOX4T5QrfOlLyWvh228E5pLW584dBJdfwDNSNLxpe6n4XY2ej1ha+m0SDnlotvBfYtOoK6L7S+kNXA1GDDMoB9VpL6haH1GlpAAg2AiIJB0NrL5riMRiMU7PXqufzeZ/tb3W+QV9TRJlW59WnnID8w3Du/8dT46LIunwUKrgKcxHnvJ8Vi2i7c90JqNO1hm5oqipSrBxufAImkdvtGO+xFmcmhiCxp/DUZnI8HAj3hTtkfY5h6bg6vUfX/pjq2eYBLj/cF9DRdHxj+OX7qvw2wMPTjJQpMjTLTYPfCngL1FdUhcN9r+0H0tnZWEjrajabyLdgte5wnnlg8iV3KrOkOwKeMw76FWcroII1a4GQ5s7x+qi+Jxuq/OuEdlbbX5rvejNJzNl1ahu5wrOH9vVt/6+9YY37FcQ10Ua1Ko3+vNTcPQPB+rLrKPQx4wLMKSWkNa1zmXGYOD3FsxYuG/cVy/GUdWfJMsdRx2A6RGnQDQwOqMaGteATazoc0wJkxY8DC9O3KxkOIc4mG5mM7OpdlAaLkFms2B1V7U6AtYBmqvbz6tm78wcPSFFPRSkXHLiKZItHV0Lb75QCLjip6YKqlt2oHTIeAGlzXMaJzDPAywR2XN43mx0Wyp0gdmc9jWMDQ4tnrHOsQGhzg8anLugZjrvn//ABbhdtdm78EG2UCHZjBgRIiN2i0joRVAgGkREAfeC0tN4MHug6C4TcRqpeD6UB9N3WOFJw0c0EtO+SIcWi0GZ5FSqG0Kb6bgcUwuOjhDIMwCDDd9j4Ln8Z0MxBbAFOBNg4gXi95M9kak6Dmo7eiWIGtIujQBzb3O8umLj0CaiVph+kFdpIzsqETqA4W4OZBI3zfzgqyw3SFta1WhMeyRU9Mwad8+a52n0fxDY+5qAgESGi3eMQNW3Fo4c1Y4LDvYAXU6gJMWY8xlMDN2dCN/v3loXhweGeBDnMnTNIF+BeD7itWC6MVGPL6NdpaT3Q3KI/F3DlJ4HLuvrK20mOg9h17xlcQTfcRbdfX0UXH4F7g3sVSJB+7ZUk8BmIOVQLt37SwgdWyo289vKZ3QCII8QCtrMYT38PVZ4NFQeWQk+5VNPB1Q0mmcU03hrnuAndrNpjgFvovx4/lkjtd6ow2MwCcu6RfflIIumhe067SLHycC31zAKBjOj+Hrd5mU+1TMEb/w876b1HpV8cAZNAG8FzxYbrAQQI/5HgtgxNZzoNbDfla0vd8Ty/VSIeJ6IyCG1wQZnrGguvqQ/Wb68ydSStTth1gCG1KLBezalUADtR2QYBGYf2DnNyym/wDFVceTabKYOvEE/wDi3U9nZ7hgPN8keMaeg9FXu+J6c0/ZQmamKozJdAmrE7oc89nkZ3nmpeC6NtqAFlVzmgQCKLWiIaLOLbzAvJ0WVXoLWxFYHE1mDDtM9TRa5ufgKjzu4hoE+9dq1sWWmPHf6rbP45M9G62Hwz2YTIahIM1jYgADL2BwEeZ4r5h0o6UbWpOyV3Pw8z3GtYD+WoJkRbsu96++rVisIyo0tqNa9p1a4BwPiDZaXjhM9PyrTbmJe8lziSSSZJJ1JJ1KzfiF912/9k2EriaQOGf/AECWHxpm39sLgdo/Y9jaZ7Ap1xxa8N9Wvj3ErLLjrbHkjhGtJvu4rbRfB4n6su0wP2T4+q4BzGUW7y97T6NZmJ+rr6N0R+zPD4KHn76uPxuFm/6bNG+Jk89yY4Wl5Io/s06AOph2IxTIc9uVlNwuGkhxc4bicogagAzqi+mIt5JJpz223b1ERWQIiICIiAiIgh7SZZp5/H/xcxhqYbisRMQcjiT+VoMz5/WvWYwdnzXEbbqOo4svGUtfTbLXCQS0nhoYHqAsM/VosMT0fpOBimwOO8sDjIB4+J9TxUNmzmNEywAcKZuIFiTEHnYqqxu1KlV8AuDYMNaSADMd1kEgwe9PotdWo55LnAk3aC4TAIygAO0AzC2hI3zemllzXwbIL2lzWgySK2Vo7tnEuNrRa9zxvhhdo0BGapUE6fxSImJzEXuCN6om9pvZgmBOXtCRBklsyRJiCT2it9LY1Z8EU32kaZbEh2r4gTNwD3tE0OixFZodauwNse9mdukRedZ03jxWraG22/yaj5GoyiNSJJddsEfCyiN6KVXCXFrBwcc0CIi1vZvOs2upbNj0RZ1ab3DIFyTAJvESY0QQTt+oQSS9t4JAa4CxM2B4G3I8lIp7XJIaaji4iYaTmvoQACVNw+FYTNLDF0gnPVMAzyMm993yUyhQqxBfTpj2aLNBwzOke4IIIwVVwt1g4lz3C3+53+LFY0tiku/jDwY3rHae2ZA19mFbs2cDuLzxeS73d0KfRwJjtHyFgklvh4qG7HpWzszkR3wHGRIBytEbyrGjgjEABo8IH9o+ZU+nRDRYALYtZx/qtyRqeCaNb+P6aKRC9RaSaVERFIIiIC8heog8heoiAiIgIiICIiAiIgIiINddstIXNbd2Eyo5j6jqjYBYAwAzN4Iynn6rqVoxTZas88d9plcUBhRULOrrPe3cQ4DjYOc0HWbDjwW7D1aTe7hGsA1Ly0RG8wHQPNTNo7BpPqZnh5JggCRcCJkaeu5Q27XYH9WyhVflJEkZ4IJF7k7pk8Qsdrs8Pt2o8/dUhlv2gCZESI0Bmd+m9bf2XFunNUDBxENjtXiBOnE6qU4V3thrm0yd+WSBwDZuTpMjwWyh0aBvUc+qZmajjumOyPEpO/BUtwFEOl9V1eoPYGYyAd4mDB4hWeEon8FFtPdL+04j8o+bv8XNDANaIEAcAIC3spgaBXnHb6j6QaezibvJPjb/AIi3rKl08K0bvrwW5FpMJFd15C9RFdAiIgIiICIiAiIgIiICIiAiIgwrVgxpc4gNAkk6ADUlRcDtelWBLHggRMgt1MCzgDB3Het2Mwgqscx0weGoi4I8CAVAodH2hjmue52ZnVg+y3dlmbgwdbZREILL9ob7TeOo0Bj4oa7faG/eN2qph0Rp5Mpc4jMHbtMsZNO6XEvjiVkeirJYS90tDQdO0QZeXW1fYO8EFhW2lTa4tLu0G5soBJiQ0WAJuXARqVh++KXZ7UZuIcACC4Q4kQ0y1wh0GWngvMZswvOYVCx2RzMzQNHOY4nxhkefgouK6NipTbTL4a1rhAaBdwe2QTJEh5DrnN5mQn0do03B5D2kMOVxmwMAxm03jTitrsWwTL2iACe0LA6E8jKhP2MIcA6Jqdb3QQHSItvFtFHHRhstl5Ia5rwMrR2mlhMkDunJ3YgTyEBbUq7Xd1wdGsEHW40WyFA2dshtEktOoyxAH46j93+oR5BT0GqvRzLWzAtH1Ckoq3GXtO2DKQGghZoisgREQEREBERAREQEREBERAREQEREBERAREQf/9k="/>
          <p:cNvSpPr>
            <a:spLocks noChangeAspect="1" noChangeArrowheads="1"/>
          </p:cNvSpPr>
          <p:nvPr/>
        </p:nvSpPr>
        <p:spPr bwMode="auto">
          <a:xfrm>
            <a:off x="261938" y="-735013"/>
            <a:ext cx="2495550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8" b="7764"/>
          <a:stretch/>
        </p:blipFill>
        <p:spPr bwMode="auto">
          <a:xfrm>
            <a:off x="7239000" y="5178425"/>
            <a:ext cx="14573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05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Dress Code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dress code for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course applies from the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day of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because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student will handle chemicals starting from meeting 1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meeting 10 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lab (check-in,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benzoin condensation,  clean-up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.). 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Long pants (or a long skirt that covers the ankles if required due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religious reasons, but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be approved by the instructor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Long-sleeve shirt or sweeter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preferred.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Clothing should be made from natural fibers (cotton, wool), which provides extra protection.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short skirts are NOT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allowed.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Closed-toe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shoes i.e., sneakers (the feet have to be entirely covered of necessary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socks to cover the instep!).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Clogs, sandals or narrow base heels are NOT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allowed.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hair has to be tied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371600"/>
            <a:ext cx="6781801" cy="519176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Knee-length, flame-resistant lab </a:t>
            </a:r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(the blue ones that are available from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AXS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 flame-resistant lab coat is a cotton lab coat that is impregnated with a fire-retardant chemical or contains a special fiber)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with proper length sleeves, has to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be closed at all times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 the lab!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No aprons!</a:t>
            </a:r>
          </a:p>
          <a:p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Goggles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that cover the front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sides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eyes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have 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 worn at all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times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lab.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Regular prescription glasses are not sufficient,  neither are sunglasses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The use of contact lenses should be avoided.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Nitrile gloves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come in different colors and different thicknesses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(i.e., 4 mil).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Latex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gloves dissolve more or less quickly even in acetone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 that the lab coat and the gloves are only to be worn in the lab and not outside.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Providing the proper personal protective equipment is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student’s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responsibility and not the instructor’s or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department’s job. All of these items can be purchased from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AXS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(Young Hall 1275), the ASCULA bookstore, a store like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Scrubbs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Unlimited in Westwood or the internet.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hood</a:t>
            </a:r>
            <a:r>
              <a:rPr lang="en-US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provided at the workspace should be used as much as possible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minimize the exposure to volatile, hazardous chemicals.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Finally, make sure to review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UCLA Policy 905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(the link is also posted on course website).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06"/>
          <a:stretch/>
        </p:blipFill>
        <p:spPr bwMode="auto">
          <a:xfrm>
            <a:off x="7117080" y="4267200"/>
            <a:ext cx="183005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5101" y="4278868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Vent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06570" y="5726668"/>
            <a:ext cx="78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Hood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0" t="3198" r="30087"/>
          <a:stretch/>
        </p:blipFill>
        <p:spPr bwMode="auto">
          <a:xfrm>
            <a:off x="7515137" y="1321468"/>
            <a:ext cx="1095463" cy="28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5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Other Issues I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eating, no drinking or chewing gum in the lab.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have to turn off their cell phones in the lab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(no cell phones on the lab benches either please because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organic many solvent dissolve/destroy the screens!).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hats or headsets in the lab.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Backpacks have to be properly stowed. </a:t>
            </a:r>
          </a:p>
          <a:p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Please inform the instructor immediately if you have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health conditions that could cause problems or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 special consideration i.e., diabetes, pregnancy,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of strong drugs, broken arms, broken legs, etc.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also advisable to consult your physician as well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ask him/her if it is ok to be in a chemistry lab at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point in time.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Waste Management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5532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 waste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only glass waste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has to be placed in the appropriate boxes (white-blue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Sharps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i.e., razor blades, syringe needles without the caps, etc. have to be placed in the sharps container (plastic boxes in the hood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Solid </a:t>
            </a:r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en-US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liquid waste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to be placed in the container provided by lab support.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Acetone has to be collected and disposed as organic liquid waste!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waste containers have to have a waste manifest attached to them and have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kept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closed when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use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 containers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 (90 %),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inform the teaching assistant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s/he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obtain a new container from lab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 immediately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1320"/>
            <a:ext cx="1463040" cy="195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71" y="3840480"/>
            <a:ext cx="1463040" cy="195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01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Other Issues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375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 is fragile and can break easily during usage and </a:t>
            </a: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cleaning.</a:t>
            </a:r>
            <a:endParaRPr lang="en-US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Glassware has to be inspected for cracks prior to its use or cleaning.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 student has to be cautious when touching it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because it can be hot i.e., heated beaker or Pasteur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pipette after pulling capillary spotters.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Broken glassware of any kind has to be properly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disposed off 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Hotplate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Aluminum blocks have to be handled carefully as 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well because it is impossible to see if it is hot or 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power cable of the hotplate should not display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wires (if they do, please inform the teaching 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assistant immediately before you get electrocuted).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697638"/>
            <a:ext cx="1282540" cy="126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7163953" y="2722398"/>
            <a:ext cx="1282540" cy="1264762"/>
            <a:chOff x="7239000" y="2371725"/>
            <a:chExt cx="1282540" cy="1264762"/>
          </a:xfrm>
        </p:grpSpPr>
        <p:sp>
          <p:nvSpPr>
            <p:cNvPr id="4" name="Rectangle 3"/>
            <p:cNvSpPr/>
            <p:nvPr/>
          </p:nvSpPr>
          <p:spPr>
            <a:xfrm>
              <a:off x="7239000" y="2371725"/>
              <a:ext cx="1282540" cy="126476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239000" y="2371725"/>
              <a:ext cx="1282540" cy="1264762"/>
              <a:chOff x="7239000" y="2371725"/>
              <a:chExt cx="1282540" cy="126476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7239000" y="2371725"/>
                <a:ext cx="1282540" cy="12647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7239000" y="2371725"/>
                <a:ext cx="1282540" cy="12647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AutoShape 2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426" y="4495800"/>
            <a:ext cx="1329489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74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Bottom line 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Goal: Creation of a safe work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experiments will be safe if the procedures are followed properly. Understanding what you are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going 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do 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lab helps a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lot and some 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ommon sense 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could not hurt either here.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Failure to observe the basic rules above (and others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arise from the hazards of specific chemicals as indicated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reader and/or the MSDS) will endanger everybody present in the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lab.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tolerance policy: dismissal from in-lab meeting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 deduction, dismissal from class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safety grounds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report to the Dean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Students.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hemist animated emotic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79057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8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2532</TotalTime>
  <Words>448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Lecture 1b</vt:lpstr>
      <vt:lpstr>Safety - Issues</vt:lpstr>
      <vt:lpstr>Safety – Dress Code</vt:lpstr>
      <vt:lpstr>Safety – Personal Protective Equipment</vt:lpstr>
      <vt:lpstr>Safety – Other Issues I</vt:lpstr>
      <vt:lpstr>Safety – Waste Management</vt:lpstr>
      <vt:lpstr>Safety – Other Issues II</vt:lpstr>
      <vt:lpstr>Safety – Bottom line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 30BL – Lecture 1b</dc:title>
  <dc:creator>A. Bacher</dc:creator>
  <cp:lastModifiedBy>Alf Bacher</cp:lastModifiedBy>
  <cp:revision>135</cp:revision>
  <dcterms:created xsi:type="dcterms:W3CDTF">2010-09-14T23:40:55Z</dcterms:created>
  <dcterms:modified xsi:type="dcterms:W3CDTF">2016-03-18T19:58:43Z</dcterms:modified>
</cp:coreProperties>
</file>