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4" r:id="rId3"/>
    <p:sldId id="267" r:id="rId4"/>
    <p:sldId id="266" r:id="rId5"/>
    <p:sldId id="259" r:id="rId6"/>
    <p:sldId id="257" r:id="rId7"/>
    <p:sldId id="258" r:id="rId8"/>
    <p:sldId id="263" r:id="rId9"/>
    <p:sldId id="262"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FF3300"/>
    <a:srgbClr val="FFFF66"/>
    <a:srgbClr val="99CCFF"/>
    <a:srgbClr val="CCFFFF"/>
    <a:srgbClr val="66FFFF"/>
    <a:srgbClr val="990000"/>
    <a:srgbClr val="660033"/>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097475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17064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370354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845569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672C2-6A03-47F4-B8FB-492AD257FE51}"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8373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672C2-6A03-47F4-B8FB-492AD257FE51}"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166403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3/18/2016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27258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672C2-6A03-47F4-B8FB-492AD257FE51}" type="datetimeFigureOut">
              <a:rPr lang="en-US" smtClean="0"/>
              <a:t>3/18/2016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897050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3/18/2016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47490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229229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871797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672C2-6A03-47F4-B8FB-492AD257FE51}" type="datetimeFigureOut">
              <a:rPr lang="en-US" smtClean="0"/>
              <a:t>3/18/2016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2B650-82FB-4E44-9EAF-18D97BD0C157}" type="slidenum">
              <a:rPr lang="en-US" smtClean="0"/>
              <a:t>‹#›</a:t>
            </a:fld>
            <a:endParaRPr lang="en-US"/>
          </a:p>
        </p:txBody>
      </p:sp>
    </p:spTree>
    <p:extLst>
      <p:ext uri="{BB962C8B-B14F-4D97-AF65-F5344CB8AC3E}">
        <p14:creationId xmlns:p14="http://schemas.microsoft.com/office/powerpoint/2010/main" val="37235336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hem.ucla.edu/~bacher" TargetMode="External"/><Relationship Id="rId2" Type="http://schemas.openxmlformats.org/officeDocument/2006/relationships/hyperlink" Target="mailto:bacher@chem.ucla.edu" TargetMode="External"/><Relationship Id="rId1" Type="http://schemas.openxmlformats.org/officeDocument/2006/relationships/slideLayout" Target="../slideLayouts/slideLayout2.xml"/><Relationship Id="rId4" Type="http://schemas.openxmlformats.org/officeDocument/2006/relationships/hyperlink" Target="http://www.piazza.com/ucla/spring2016/chem30b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chemeClr val="tx1"/>
                </a:solidFill>
                <a:latin typeface="Times New Roman" pitchFamily="18" charset="0"/>
                <a:cs typeface="Times New Roman" pitchFamily="18" charset="0"/>
              </a:rPr>
              <a:t>Lecture 1a</a:t>
            </a:r>
            <a:endParaRPr lang="en-US" b="1" i="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1143000" y="3928404"/>
            <a:ext cx="6858000" cy="567396"/>
          </a:xfrm>
          <a:noFill/>
        </p:spPr>
        <p:txBody>
          <a:bodyPr>
            <a:prstTxWarp prst="textDeflate">
              <a:avLst/>
            </a:prstTxWarp>
            <a:normAutofit fontScale="92500" lnSpcReduction="10000"/>
          </a:bodyPr>
          <a:lstStyle/>
          <a:p>
            <a:r>
              <a:rPr lang="en-US" sz="3600" b="1" i="1" dirty="0" smtClean="0">
                <a:solidFill>
                  <a:srgbClr val="C00000"/>
                </a:solidFill>
                <a:latin typeface="Times New Roman" pitchFamily="18" charset="0"/>
                <a:cs typeface="Times New Roman" pitchFamily="18" charset="0"/>
              </a:rPr>
              <a:t>Administrative Issues</a:t>
            </a:r>
            <a:endParaRPr lang="en-US" sz="3600" b="1"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Grades</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524000"/>
            <a:ext cx="8382000" cy="5105400"/>
          </a:xfrm>
        </p:spPr>
        <p:txBody>
          <a:bodyPr>
            <a:normAutofit fontScale="55000" lnSpcReduction="20000"/>
          </a:bodyPr>
          <a:lstStyle/>
          <a:p>
            <a:r>
              <a:rPr lang="en-US" dirty="0" smtClean="0">
                <a:latin typeface="Times New Roman" pitchFamily="18" charset="0"/>
                <a:cs typeface="Times New Roman" pitchFamily="18" charset="0"/>
              </a:rPr>
              <a:t>In-lab quiz (20 points, starting meeting 2, seven total, lowest score dropped)</a:t>
            </a:r>
          </a:p>
          <a:p>
            <a:r>
              <a:rPr lang="en-US" dirty="0" smtClean="0">
                <a:latin typeface="Times New Roman" pitchFamily="18" charset="0"/>
                <a:cs typeface="Times New Roman" pitchFamily="18" charset="0"/>
              </a:rPr>
              <a:t>Online quiz (10 points, starting meeting 2, seven total)</a:t>
            </a:r>
          </a:p>
          <a:p>
            <a:r>
              <a:rPr lang="en-US" dirty="0" smtClean="0">
                <a:latin typeface="Times New Roman" pitchFamily="18" charset="0"/>
                <a:cs typeface="Times New Roman" pitchFamily="18" charset="0"/>
              </a:rPr>
              <a:t>Infrared assignment (40 points, due by </a:t>
            </a:r>
            <a:r>
              <a:rPr lang="en-US" b="1" dirty="0" smtClean="0">
                <a:solidFill>
                  <a:srgbClr val="C00000"/>
                </a:solidFill>
                <a:latin typeface="Times New Roman" pitchFamily="18" charset="0"/>
                <a:cs typeface="Times New Roman" pitchFamily="18" charset="0"/>
              </a:rPr>
              <a:t>April 8, 2016 at 12:00 pm</a:t>
            </a:r>
            <a:r>
              <a:rPr lang="en-US" dirty="0" smtClean="0">
                <a:latin typeface="Times New Roman" pitchFamily="18" charset="0"/>
                <a:cs typeface="Times New Roman" pitchFamily="18" charset="0"/>
              </a:rPr>
              <a:t>, no late submissions will be accepted)</a:t>
            </a:r>
          </a:p>
          <a:p>
            <a:r>
              <a:rPr lang="en-US" dirty="0" smtClean="0">
                <a:latin typeface="Times New Roman" pitchFamily="18" charset="0"/>
                <a:cs typeface="Times New Roman" pitchFamily="18" charset="0"/>
              </a:rPr>
              <a:t>Extra credit project (20 points= 5 points pre-lab + 15 points report, no late submissions will be accepted)</a:t>
            </a:r>
          </a:p>
          <a:p>
            <a:r>
              <a:rPr lang="en-US" dirty="0" smtClean="0">
                <a:latin typeface="Times New Roman" pitchFamily="18" charset="0"/>
                <a:cs typeface="Times New Roman" pitchFamily="18" charset="0"/>
              </a:rPr>
              <a:t>Library assignment (15 points, </a:t>
            </a:r>
            <a:r>
              <a:rPr lang="en-US" dirty="0">
                <a:latin typeface="Times New Roman" pitchFamily="18" charset="0"/>
                <a:cs typeface="Times New Roman" pitchFamily="18" charset="0"/>
              </a:rPr>
              <a:t>due by </a:t>
            </a:r>
            <a:r>
              <a:rPr lang="en-US" b="1" dirty="0">
                <a:solidFill>
                  <a:srgbClr val="C00000"/>
                </a:solidFill>
                <a:latin typeface="Times New Roman" pitchFamily="18" charset="0"/>
                <a:cs typeface="Times New Roman" pitchFamily="18" charset="0"/>
              </a:rPr>
              <a:t>April </a:t>
            </a:r>
            <a:r>
              <a:rPr lang="en-US" b="1" dirty="0" smtClean="0">
                <a:solidFill>
                  <a:srgbClr val="C00000"/>
                </a:solidFill>
                <a:latin typeface="Times New Roman" pitchFamily="18" charset="0"/>
                <a:cs typeface="Times New Roman" pitchFamily="18" charset="0"/>
              </a:rPr>
              <a:t>15, </a:t>
            </a:r>
            <a:r>
              <a:rPr lang="en-US" b="1" dirty="0">
                <a:solidFill>
                  <a:srgbClr val="C00000"/>
                </a:solidFill>
                <a:latin typeface="Times New Roman" pitchFamily="18" charset="0"/>
                <a:cs typeface="Times New Roman" pitchFamily="18" charset="0"/>
              </a:rPr>
              <a:t>2016 at 12:00 pm </a:t>
            </a:r>
            <a:r>
              <a:rPr lang="en-US" dirty="0" smtClean="0">
                <a:latin typeface="Times New Roman" pitchFamily="18" charset="0"/>
                <a:cs typeface="Times New Roman" pitchFamily="18" charset="0"/>
              </a:rPr>
              <a:t>no </a:t>
            </a:r>
            <a:r>
              <a:rPr lang="en-US" dirty="0">
                <a:latin typeface="Times New Roman" pitchFamily="18" charset="0"/>
                <a:cs typeface="Times New Roman" pitchFamily="18" charset="0"/>
              </a:rPr>
              <a:t>late submissions will be accepted)</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Computer assignment (meeting 4, 15 points)</a:t>
            </a:r>
          </a:p>
          <a:p>
            <a:r>
              <a:rPr lang="en-US" dirty="0" smtClean="0">
                <a:latin typeface="Times New Roman" pitchFamily="18" charset="0"/>
                <a:cs typeface="Times New Roman" pitchFamily="18" charset="0"/>
              </a:rPr>
              <a:t>Lab notebook (20 points, due immediately after final exam)</a:t>
            </a:r>
          </a:p>
          <a:p>
            <a:r>
              <a:rPr lang="en-US" dirty="0" smtClean="0">
                <a:latin typeface="Times New Roman" pitchFamily="18" charset="0"/>
                <a:cs typeface="Times New Roman" pitchFamily="18" charset="0"/>
              </a:rPr>
              <a:t>Pre-lab (5 points, pre-lab questions are posted on the course website)</a:t>
            </a:r>
          </a:p>
          <a:p>
            <a:r>
              <a:rPr lang="en-US" dirty="0" smtClean="0">
                <a:latin typeface="Times New Roman" pitchFamily="18" charset="0"/>
                <a:cs typeface="Times New Roman" pitchFamily="18" charset="0"/>
              </a:rPr>
              <a:t>Post-lab (5 points, no post-lab questions!)</a:t>
            </a:r>
          </a:p>
          <a:p>
            <a:r>
              <a:rPr lang="en-US" dirty="0" smtClean="0">
                <a:latin typeface="Times New Roman" pitchFamily="18" charset="0"/>
                <a:cs typeface="Times New Roman" pitchFamily="18" charset="0"/>
              </a:rPr>
              <a:t>TA/Instructor evaluation (10 points per meeting, average student 7-8 points)</a:t>
            </a:r>
          </a:p>
          <a:p>
            <a:r>
              <a:rPr lang="en-US" dirty="0" smtClean="0">
                <a:latin typeface="Times New Roman" pitchFamily="18" charset="0"/>
                <a:cs typeface="Times New Roman" pitchFamily="18" charset="0"/>
              </a:rPr>
              <a:t>Final Exam (</a:t>
            </a:r>
            <a:r>
              <a:rPr lang="en-US" b="1" dirty="0" smtClean="0">
                <a:solidFill>
                  <a:srgbClr val="FF0000"/>
                </a:solidFill>
                <a:latin typeface="Times New Roman" pitchFamily="18" charset="0"/>
                <a:cs typeface="Times New Roman" pitchFamily="18" charset="0"/>
              </a:rPr>
              <a:t>June 10, 2016 from 8:00-11:00 am, room </a:t>
            </a:r>
            <a:r>
              <a:rPr lang="en-US" b="1" dirty="0" err="1" smtClean="0">
                <a:solidFill>
                  <a:srgbClr val="FF0000"/>
                </a:solidFill>
                <a:latin typeface="Times New Roman" pitchFamily="18" charset="0"/>
                <a:cs typeface="Times New Roman" pitchFamily="18" charset="0"/>
              </a:rPr>
              <a:t>tba</a:t>
            </a:r>
            <a:r>
              <a:rPr lang="en-US" dirty="0" smtClean="0">
                <a:latin typeface="Times New Roman" pitchFamily="18" charset="0"/>
                <a:cs typeface="Times New Roman" pitchFamily="18" charset="0"/>
              </a:rPr>
              <a:t>)</a:t>
            </a:r>
            <a:r>
              <a:rPr lang="en-US" b="1" dirty="0" smtClean="0">
                <a:solidFill>
                  <a:srgbClr val="99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210 </a:t>
            </a:r>
            <a:r>
              <a:rPr lang="en-US" dirty="0" smtClean="0">
                <a:latin typeface="Times New Roman" pitchFamily="18" charset="0"/>
                <a:cs typeface="Times New Roman" pitchFamily="18" charset="0"/>
              </a:rPr>
              <a:t>points)</a:t>
            </a:r>
            <a:r>
              <a:rPr lang="en-US" dirty="0" smtClean="0">
                <a:solidFill>
                  <a:srgbClr val="C00000"/>
                </a:solidFill>
                <a:latin typeface="Times New Roman" pitchFamily="18" charset="0"/>
                <a:cs typeface="Times New Roman" pitchFamily="18" charset="0"/>
              </a:rPr>
              <a:t> </a:t>
            </a:r>
            <a:br>
              <a:rPr lang="en-US"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There will be no make-up final exam. </a:t>
            </a:r>
          </a:p>
          <a:p>
            <a:r>
              <a:rPr lang="en-US" b="1" dirty="0" smtClean="0">
                <a:solidFill>
                  <a:srgbClr val="C00000"/>
                </a:solidFill>
                <a:latin typeface="Times New Roman" pitchFamily="18" charset="0"/>
                <a:cs typeface="Times New Roman" pitchFamily="18" charset="0"/>
              </a:rPr>
              <a:t>Bottom line: Both the in-lab portion and the final exam have to be passed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to pass the course (=grade higher than “C-”-grade). In order to get a </a:t>
            </a:r>
            <a:r>
              <a:rPr lang="en-US" b="1" smtClean="0">
                <a:solidFill>
                  <a:srgbClr val="C00000"/>
                </a:solidFill>
                <a:latin typeface="Times New Roman" pitchFamily="18" charset="0"/>
                <a:cs typeface="Times New Roman" pitchFamily="18" charset="0"/>
              </a:rPr>
              <a:t>high </a:t>
            </a:r>
            <a:br>
              <a:rPr lang="en-US" b="1" smtClean="0">
                <a:solidFill>
                  <a:srgbClr val="C00000"/>
                </a:solidFill>
                <a:latin typeface="Times New Roman" pitchFamily="18" charset="0"/>
                <a:cs typeface="Times New Roman" pitchFamily="18" charset="0"/>
              </a:rPr>
            </a:br>
            <a:r>
              <a:rPr lang="en-US" b="1" smtClean="0">
                <a:solidFill>
                  <a:srgbClr val="C00000"/>
                </a:solidFill>
                <a:latin typeface="Times New Roman" pitchFamily="18" charset="0"/>
                <a:cs typeface="Times New Roman" pitchFamily="18" charset="0"/>
              </a:rPr>
              <a:t>grade in </a:t>
            </a:r>
            <a:r>
              <a:rPr lang="en-US" b="1" dirty="0" smtClean="0">
                <a:solidFill>
                  <a:srgbClr val="C00000"/>
                </a:solidFill>
                <a:latin typeface="Times New Roman" pitchFamily="18" charset="0"/>
                <a:cs typeface="Times New Roman" pitchFamily="18" charset="0"/>
              </a:rPr>
              <a:t>the course, the student has to perform very well in both portions</a:t>
            </a:r>
            <a:r>
              <a:rPr lang="en-US" b="1" smtClean="0">
                <a:solidFill>
                  <a:srgbClr val="C00000"/>
                </a:solidFill>
                <a:latin typeface="Times New Roman" pitchFamily="18" charset="0"/>
                <a:cs typeface="Times New Roman" pitchFamily="18" charset="0"/>
              </a:rPr>
              <a:t>, </a:t>
            </a:r>
            <a:br>
              <a:rPr lang="en-US" b="1" smtClean="0">
                <a:solidFill>
                  <a:srgbClr val="C00000"/>
                </a:solidFill>
                <a:latin typeface="Times New Roman" pitchFamily="18" charset="0"/>
                <a:cs typeface="Times New Roman" pitchFamily="18" charset="0"/>
              </a:rPr>
            </a:br>
            <a:r>
              <a:rPr lang="en-US" b="1" smtClean="0">
                <a:solidFill>
                  <a:srgbClr val="C00000"/>
                </a:solidFill>
                <a:latin typeface="Times New Roman" pitchFamily="18" charset="0"/>
                <a:cs typeface="Times New Roman" pitchFamily="18" charset="0"/>
              </a:rPr>
              <a:t>not just in </a:t>
            </a:r>
            <a:r>
              <a:rPr lang="en-US" b="1" dirty="0" smtClean="0">
                <a:solidFill>
                  <a:srgbClr val="C00000"/>
                </a:solidFill>
                <a:latin typeface="Times New Roman" pitchFamily="18" charset="0"/>
                <a:cs typeface="Times New Roman" pitchFamily="18" charset="0"/>
              </a:rPr>
              <a:t>one portion.</a:t>
            </a:r>
            <a:endParaRPr lang="en-US"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56509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arn(inVertical)">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barn(inVertical)">
                                      <p:cBhvr>
                                        <p:cTn id="62"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rPr>
              <a:t>Instructor Information</a:t>
            </a:r>
            <a:endParaRPr lang="en-US" sz="4000" dirty="0">
              <a:solidFill>
                <a:srgbClr val="002060"/>
              </a:solidFill>
            </a:endParaRPr>
          </a:p>
        </p:txBody>
      </p:sp>
      <p:sp>
        <p:nvSpPr>
          <p:cNvPr id="2" name="Content Placeholder 1"/>
          <p:cNvSpPr>
            <a:spLocks noGrp="1"/>
          </p:cNvSpPr>
          <p:nvPr>
            <p:ph idx="1"/>
          </p:nvPr>
        </p:nvSpPr>
        <p:spPr>
          <a:xfrm>
            <a:off x="457200" y="1524000"/>
            <a:ext cx="8305800" cy="4572000"/>
          </a:xfrm>
        </p:spPr>
        <p:txBody>
          <a:bodyPr>
            <a:normAutofit/>
          </a:bodyPr>
          <a:lstStyle/>
          <a:p>
            <a:r>
              <a:rPr lang="en-US" sz="2000" dirty="0" smtClean="0">
                <a:latin typeface="Times New Roman" pitchFamily="18" charset="0"/>
                <a:cs typeface="Times New Roman" pitchFamily="18" charset="0"/>
              </a:rPr>
              <a:t>Office: Young Hall 3077E</a:t>
            </a:r>
          </a:p>
          <a:p>
            <a:r>
              <a:rPr lang="en-US" sz="2000" dirty="0" smtClean="0">
                <a:latin typeface="Times New Roman" pitchFamily="18" charset="0"/>
                <a:cs typeface="Times New Roman" pitchFamily="18" charset="0"/>
              </a:rPr>
              <a:t>Office hours (tentatively): </a:t>
            </a:r>
            <a:r>
              <a:rPr lang="en-US" sz="2000" dirty="0" smtClean="0"/>
              <a:t>M-F 10-11 am and </a:t>
            </a:r>
            <a:r>
              <a:rPr lang="en-US" sz="2000" dirty="0"/>
              <a:t>M </a:t>
            </a:r>
            <a:r>
              <a:rPr lang="en-US" sz="2000" dirty="0" smtClean="0"/>
              <a:t>4-5 pm</a:t>
            </a:r>
            <a:r>
              <a:rPr lang="en-US" sz="2000" dirty="0" smtClean="0">
                <a:latin typeface="Times New Roman" pitchFamily="18" charset="0"/>
                <a:cs typeface="Times New Roman" pitchFamily="18" charset="0"/>
              </a:rPr>
              <a:t> in YH 3077 or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by appointment </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please do not schedule an appointment before 8 am or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after 4:30 pm, if you do make an appointment, make sure to show up on time!)</a:t>
            </a:r>
          </a:p>
          <a:p>
            <a:r>
              <a:rPr lang="en-US" sz="2000" dirty="0" smtClean="0">
                <a:latin typeface="Times New Roman" pitchFamily="18" charset="0"/>
                <a:cs typeface="Times New Roman" pitchFamily="18" charset="0"/>
              </a:rPr>
              <a:t>Email: </a:t>
            </a:r>
            <a:r>
              <a:rPr lang="en-US" sz="2000" dirty="0" smtClean="0">
                <a:latin typeface="Times New Roman" pitchFamily="18" charset="0"/>
                <a:cs typeface="Times New Roman" pitchFamily="18" charset="0"/>
                <a:hlinkClick r:id="rId2"/>
              </a:rPr>
              <a:t>bacher@chem.ucla.edu</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a:t>
            </a:r>
            <a:r>
              <a:rPr lang="en-US" sz="2000" dirty="0">
                <a:latin typeface="Times New Roman" pitchFamily="18" charset="0"/>
                <a:cs typeface="Times New Roman" pitchFamily="18" charset="0"/>
              </a:rPr>
              <a:t>website: </a:t>
            </a:r>
            <a:r>
              <a:rPr lang="en-US" sz="2000" dirty="0">
                <a:latin typeface="Times New Roman" pitchFamily="18" charset="0"/>
                <a:cs typeface="Times New Roman" pitchFamily="18" charset="0"/>
                <a:hlinkClick r:id="rId3"/>
              </a:rPr>
              <a:t>www.chem.ucla.edu/~</a:t>
            </a:r>
            <a:r>
              <a:rPr lang="en-US" sz="2000" dirty="0" smtClean="0">
                <a:latin typeface="Times New Roman" pitchFamily="18" charset="0"/>
                <a:cs typeface="Times New Roman" pitchFamily="18" charset="0"/>
                <a:hlinkClick r:id="rId3"/>
              </a:rPr>
              <a:t>bacher</a:t>
            </a:r>
            <a:r>
              <a:rPr lang="en-US" sz="2000" dirty="0">
                <a:latin typeface="Times New Roman" pitchFamily="18" charset="0"/>
                <a:cs typeface="Times New Roman" pitchFamily="18" charset="0"/>
              </a:rPr>
              <a:t> (Please note that the instructor does not use CCLE website)</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discussion board: </a:t>
            </a:r>
            <a:r>
              <a:rPr lang="en-US" sz="2000" dirty="0" smtClean="0">
                <a:latin typeface="Times New Roman" pitchFamily="18" charset="0"/>
                <a:cs typeface="Times New Roman" pitchFamily="18" charset="0"/>
                <a:hlinkClick r:id="rId4"/>
              </a:rPr>
              <a:t>www.piazza.com/ucla/spring2016/chem30bl</a:t>
            </a:r>
            <a:endParaRPr lang="en-US" sz="2000" dirty="0" smtClean="0">
              <a:latin typeface="Times New Roman" pitchFamily="18" charset="0"/>
              <a:cs typeface="Times New Roman" pitchFamily="18" charset="0"/>
            </a:endParaRPr>
          </a:p>
          <a:p>
            <a:r>
              <a:rPr lang="en-US" sz="2000" b="1" dirty="0" smtClean="0">
                <a:solidFill>
                  <a:srgbClr val="C00000"/>
                </a:solidFill>
                <a:latin typeface="Times New Roman" pitchFamily="18" charset="0"/>
                <a:cs typeface="Times New Roman" pitchFamily="18" charset="0"/>
              </a:rPr>
              <a:t>The course discussion board has to be used for general questions only.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This means that you cannot post homework or quiz questions!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0703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Motivation</a:t>
            </a:r>
            <a:endParaRPr lang="en-US" dirty="0">
              <a:solidFill>
                <a:srgbClr val="002060"/>
              </a:solidFill>
            </a:endParaRPr>
          </a:p>
        </p:txBody>
      </p:sp>
      <p:sp>
        <p:nvSpPr>
          <p:cNvPr id="17" name="Content Placeholder 16"/>
          <p:cNvSpPr>
            <a:spLocks noGrp="1"/>
          </p:cNvSpPr>
          <p:nvPr>
            <p:ph idx="1"/>
          </p:nvPr>
        </p:nvSpPr>
        <p:spPr>
          <a:xfrm>
            <a:off x="457200" y="1524000"/>
            <a:ext cx="8382000" cy="4800600"/>
          </a:xfrm>
        </p:spPr>
        <p:txBody>
          <a:bodyPr>
            <a:normAutofit fontScale="77500" lnSpcReduction="20000"/>
          </a:bodyPr>
          <a:lstStyle/>
          <a:p>
            <a:r>
              <a:rPr lang="en-US" b="1" dirty="0" smtClean="0"/>
              <a:t>Why do students take have to take chemistry labs?</a:t>
            </a:r>
          </a:p>
          <a:p>
            <a:pPr lvl="1">
              <a:buFont typeface="Arial" panose="020B0604020202020204" pitchFamily="34" charset="0"/>
              <a:buChar char="•"/>
            </a:pPr>
            <a:r>
              <a:rPr lang="en-US" dirty="0" smtClean="0">
                <a:solidFill>
                  <a:srgbClr val="002060"/>
                </a:solidFill>
              </a:rPr>
              <a:t>While most lecture courses provide a solid theoretical background in general chemistry and in organic chemistry, they usually fail to consider most of the practical aspects of an actual experiment </a:t>
            </a:r>
            <a:br>
              <a:rPr lang="en-US" dirty="0" smtClean="0">
                <a:solidFill>
                  <a:srgbClr val="002060"/>
                </a:solidFill>
              </a:rPr>
            </a:br>
            <a:r>
              <a:rPr lang="en-US" dirty="0" smtClean="0">
                <a:solidFill>
                  <a:srgbClr val="002060"/>
                </a:solidFill>
              </a:rPr>
              <a:t>(i.e., exact conditions, byproducts, product isolation, characterization).</a:t>
            </a:r>
          </a:p>
          <a:p>
            <a:pPr lvl="1">
              <a:buFont typeface="Arial" panose="020B0604020202020204" pitchFamily="34" charset="0"/>
              <a:buChar char="•"/>
            </a:pPr>
            <a:r>
              <a:rPr lang="en-US" dirty="0" smtClean="0">
                <a:solidFill>
                  <a:srgbClr val="002060"/>
                </a:solidFill>
              </a:rPr>
              <a:t>Conducting an experiment in lab is often times much more complicated than the chemistry conducted on paper because </a:t>
            </a:r>
            <a:br>
              <a:rPr lang="en-US" dirty="0" smtClean="0">
                <a:solidFill>
                  <a:srgbClr val="002060"/>
                </a:solidFill>
              </a:rPr>
            </a:br>
            <a:r>
              <a:rPr lang="en-US" dirty="0" smtClean="0">
                <a:solidFill>
                  <a:srgbClr val="002060"/>
                </a:solidFill>
              </a:rPr>
              <a:t>many details have a significant impact on the overall outcome </a:t>
            </a:r>
            <a:br>
              <a:rPr lang="en-US" dirty="0" smtClean="0">
                <a:solidFill>
                  <a:srgbClr val="002060"/>
                </a:solidFill>
              </a:rPr>
            </a:br>
            <a:r>
              <a:rPr lang="en-US" dirty="0" smtClean="0">
                <a:solidFill>
                  <a:srgbClr val="002060"/>
                </a:solidFill>
              </a:rPr>
              <a:t>of the experiment.</a:t>
            </a:r>
          </a:p>
          <a:p>
            <a:pPr lvl="1">
              <a:buFont typeface="Arial" panose="020B0604020202020204" pitchFamily="34" charset="0"/>
              <a:buChar char="•"/>
            </a:pPr>
            <a:r>
              <a:rPr lang="en-US" dirty="0" smtClean="0">
                <a:solidFill>
                  <a:srgbClr val="002060"/>
                </a:solidFill>
              </a:rPr>
              <a:t>Performing an actual experiment in the lab is a learning experience on how to combine many theoretical and practical aspects together (i.e., theory of the reaction, Le Châtelier Principle, polarity, acidity, kinetics, etc.).</a:t>
            </a:r>
          </a:p>
          <a:p>
            <a:pPr lvl="1">
              <a:buFont typeface="Arial" panose="020B0604020202020204" pitchFamily="34" charset="0"/>
              <a:buChar char="•"/>
            </a:pPr>
            <a:r>
              <a:rPr lang="en-US" dirty="0" smtClean="0">
                <a:solidFill>
                  <a:srgbClr val="002060"/>
                </a:solidFill>
              </a:rPr>
              <a:t>Develop manipulative skills that are needed in other sciences.</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227994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barn(inVertical)">
                                      <p:cBhvr>
                                        <p:cTn id="7" dur="500"/>
                                        <p:tgtEl>
                                          <p:spTgt spid="1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barn(inVertical)">
                                      <p:cBhvr>
                                        <p:cTn id="12" dur="500"/>
                                        <p:tgtEl>
                                          <p:spTgt spid="1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animEffect transition="in" filter="barn(inVertical)">
                                      <p:cBhvr>
                                        <p:cTn id="17" dur="500"/>
                                        <p:tgtEl>
                                          <p:spTgt spid="1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7">
                                            <p:txEl>
                                              <p:pRg st="4" end="4"/>
                                            </p:txEl>
                                          </p:spTgt>
                                        </p:tgtEl>
                                        <p:attrNameLst>
                                          <p:attrName>style.visibility</p:attrName>
                                        </p:attrNameLst>
                                      </p:cBhvr>
                                      <p:to>
                                        <p:strVal val="visible"/>
                                      </p:to>
                                    </p:set>
                                    <p:animEffect transition="in" filter="barn(inVertical)">
                                      <p:cBhvr>
                                        <p:cTn id="22" dur="500"/>
                                        <p:tgtEl>
                                          <p:spTgt spid="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Learning Goals</a:t>
            </a:r>
            <a:endParaRPr lang="en-US" dirty="0">
              <a:solidFill>
                <a:srgbClr val="002060"/>
              </a:solidFill>
            </a:endParaRPr>
          </a:p>
        </p:txBody>
      </p:sp>
      <p:sp>
        <p:nvSpPr>
          <p:cNvPr id="3" name="Content Placeholder 2"/>
          <p:cNvSpPr>
            <a:spLocks noGrp="1"/>
          </p:cNvSpPr>
          <p:nvPr>
            <p:ph idx="1"/>
          </p:nvPr>
        </p:nvSpPr>
        <p:spPr>
          <a:xfrm>
            <a:off x="457200" y="1600200"/>
            <a:ext cx="8382000" cy="4876800"/>
          </a:xfrm>
        </p:spPr>
        <p:txBody>
          <a:bodyPr>
            <a:normAutofit fontScale="85000" lnSpcReduction="10000"/>
          </a:bodyPr>
          <a:lstStyle/>
          <a:p>
            <a:r>
              <a:rPr lang="en-US" b="1" dirty="0"/>
              <a:t>At the end of the class you should be able to</a:t>
            </a:r>
          </a:p>
          <a:p>
            <a:pPr lvl="1">
              <a:buFont typeface="Arial" panose="020B0604020202020204" pitchFamily="34" charset="0"/>
              <a:buChar char="•"/>
            </a:pPr>
            <a:r>
              <a:rPr lang="en-US" dirty="0" smtClean="0">
                <a:solidFill>
                  <a:srgbClr val="002060"/>
                </a:solidFill>
              </a:rPr>
              <a:t>Be able to perform </a:t>
            </a:r>
            <a:r>
              <a:rPr lang="en-US" dirty="0">
                <a:solidFill>
                  <a:srgbClr val="002060"/>
                </a:solidFill>
              </a:rPr>
              <a:t>basic laboratory techniques </a:t>
            </a:r>
            <a:r>
              <a:rPr lang="en-US" dirty="0" smtClean="0">
                <a:solidFill>
                  <a:srgbClr val="002060"/>
                </a:solidFill>
              </a:rPr>
              <a:t>i.e</a:t>
            </a:r>
            <a:r>
              <a:rPr lang="en-US" dirty="0">
                <a:solidFill>
                  <a:srgbClr val="002060"/>
                </a:solidFill>
              </a:rPr>
              <a:t>., setting up </a:t>
            </a:r>
            <a:r>
              <a:rPr lang="en-US" dirty="0" smtClean="0">
                <a:solidFill>
                  <a:srgbClr val="002060"/>
                </a:solidFill>
              </a:rPr>
              <a:t>and </a:t>
            </a:r>
            <a:r>
              <a:rPr lang="en-US" dirty="0">
                <a:solidFill>
                  <a:srgbClr val="002060"/>
                </a:solidFill>
              </a:rPr>
              <a:t>running reactions, </a:t>
            </a:r>
            <a:r>
              <a:rPr lang="en-US" dirty="0" smtClean="0">
                <a:solidFill>
                  <a:srgbClr val="002060"/>
                </a:solidFill>
              </a:rPr>
              <a:t>be familiar with purification techniques (distillation, extraction</a:t>
            </a:r>
            <a:r>
              <a:rPr lang="en-US" dirty="0">
                <a:solidFill>
                  <a:srgbClr val="002060"/>
                </a:solidFill>
              </a:rPr>
              <a:t>, recrystallization, chromatography</a:t>
            </a:r>
            <a:r>
              <a:rPr lang="en-US" dirty="0" smtClean="0">
                <a:solidFill>
                  <a:srgbClr val="002060"/>
                </a:solidFill>
              </a:rPr>
              <a:t>).</a:t>
            </a:r>
            <a:endParaRPr lang="en-US" dirty="0">
              <a:solidFill>
                <a:srgbClr val="002060"/>
              </a:solidFill>
            </a:endParaRPr>
          </a:p>
          <a:p>
            <a:pPr lvl="1">
              <a:buFont typeface="Arial" panose="020B0604020202020204" pitchFamily="34" charset="0"/>
              <a:buChar char="•"/>
            </a:pPr>
            <a:r>
              <a:rPr lang="en-US" dirty="0" smtClean="0">
                <a:solidFill>
                  <a:srgbClr val="002060"/>
                </a:solidFill>
              </a:rPr>
              <a:t>Be able to operate </a:t>
            </a:r>
            <a:r>
              <a:rPr lang="en-US" dirty="0">
                <a:solidFill>
                  <a:srgbClr val="002060"/>
                </a:solidFill>
              </a:rPr>
              <a:t>equipment used in the lab correctly </a:t>
            </a:r>
            <a:r>
              <a:rPr lang="en-US" dirty="0" smtClean="0">
                <a:solidFill>
                  <a:srgbClr val="002060"/>
                </a:solidFill>
              </a:rPr>
              <a:t/>
            </a:r>
            <a:br>
              <a:rPr lang="en-US" dirty="0" smtClean="0">
                <a:solidFill>
                  <a:srgbClr val="002060"/>
                </a:solidFill>
              </a:rPr>
            </a:br>
            <a:r>
              <a:rPr lang="en-US" dirty="0" smtClean="0">
                <a:solidFill>
                  <a:srgbClr val="002060"/>
                </a:solidFill>
              </a:rPr>
              <a:t>i.e</a:t>
            </a:r>
            <a:r>
              <a:rPr lang="en-US" dirty="0">
                <a:solidFill>
                  <a:srgbClr val="002060"/>
                </a:solidFill>
              </a:rPr>
              <a:t>., infrared and UV-Vis spectrophotometer, rotary evaporator, polarimeter, etc.</a:t>
            </a:r>
          </a:p>
          <a:p>
            <a:pPr lvl="1">
              <a:buFont typeface="Arial" panose="020B0604020202020204" pitchFamily="34" charset="0"/>
              <a:buChar char="•"/>
            </a:pPr>
            <a:r>
              <a:rPr lang="en-US" dirty="0">
                <a:solidFill>
                  <a:srgbClr val="002060"/>
                </a:solidFill>
              </a:rPr>
              <a:t>Analyze spectra and chromatograms </a:t>
            </a:r>
            <a:r>
              <a:rPr lang="en-US" dirty="0" smtClean="0">
                <a:solidFill>
                  <a:srgbClr val="002060"/>
                </a:solidFill>
              </a:rPr>
              <a:t>of your </a:t>
            </a:r>
            <a:r>
              <a:rPr lang="en-US" dirty="0">
                <a:solidFill>
                  <a:srgbClr val="002060"/>
                </a:solidFill>
              </a:rPr>
              <a:t>compounds </a:t>
            </a:r>
            <a:r>
              <a:rPr lang="en-US" dirty="0" smtClean="0">
                <a:solidFill>
                  <a:srgbClr val="002060"/>
                </a:solidFill>
              </a:rPr>
              <a:t/>
            </a:r>
            <a:br>
              <a:rPr lang="en-US" dirty="0" smtClean="0">
                <a:solidFill>
                  <a:srgbClr val="002060"/>
                </a:solidFill>
              </a:rPr>
            </a:br>
            <a:r>
              <a:rPr lang="en-US" dirty="0" smtClean="0">
                <a:solidFill>
                  <a:srgbClr val="002060"/>
                </a:solidFill>
              </a:rPr>
              <a:t>(</a:t>
            </a:r>
            <a:r>
              <a:rPr lang="en-US" dirty="0">
                <a:solidFill>
                  <a:srgbClr val="002060"/>
                </a:solidFill>
              </a:rPr>
              <a:t>IR, NMR, UV-Vis, GC/MS, HPLC</a:t>
            </a:r>
            <a:r>
              <a:rPr lang="en-US" dirty="0" smtClean="0">
                <a:solidFill>
                  <a:srgbClr val="002060"/>
                </a:solidFill>
              </a:rPr>
              <a:t>).</a:t>
            </a:r>
          </a:p>
          <a:p>
            <a:pPr lvl="1">
              <a:buFont typeface="Arial" panose="020B0604020202020204" pitchFamily="34" charset="0"/>
              <a:buChar char="•"/>
            </a:pPr>
            <a:r>
              <a:rPr lang="en-US" dirty="0">
                <a:solidFill>
                  <a:srgbClr val="002060"/>
                </a:solidFill>
              </a:rPr>
              <a:t>Understand </a:t>
            </a:r>
            <a:r>
              <a:rPr lang="en-US" dirty="0" smtClean="0">
                <a:solidFill>
                  <a:srgbClr val="002060"/>
                </a:solidFill>
              </a:rPr>
              <a:t>the design </a:t>
            </a:r>
            <a:r>
              <a:rPr lang="en-US" smtClean="0">
                <a:solidFill>
                  <a:srgbClr val="002060"/>
                </a:solidFill>
              </a:rPr>
              <a:t>of the experiments</a:t>
            </a:r>
            <a:r>
              <a:rPr lang="en-US" dirty="0" smtClean="0">
                <a:solidFill>
                  <a:srgbClr val="002060"/>
                </a:solidFill>
              </a:rPr>
              <a:t>.</a:t>
            </a:r>
          </a:p>
          <a:p>
            <a:pPr lvl="1">
              <a:buFont typeface="Arial" panose="020B0604020202020204" pitchFamily="34" charset="0"/>
              <a:buChar char="•"/>
            </a:pPr>
            <a:r>
              <a:rPr lang="en-US" dirty="0" smtClean="0">
                <a:solidFill>
                  <a:srgbClr val="002060"/>
                </a:solidFill>
              </a:rPr>
              <a:t>Write a report that demonstrates the mastery of the material. </a:t>
            </a:r>
          </a:p>
          <a:p>
            <a:pPr lvl="1">
              <a:buFont typeface="Arial" panose="020B0604020202020204" pitchFamily="34" charset="0"/>
              <a:buChar char="•"/>
            </a:pPr>
            <a:r>
              <a:rPr lang="en-US" dirty="0" smtClean="0">
                <a:solidFill>
                  <a:srgbClr val="002060"/>
                </a:solidFill>
              </a:rPr>
              <a:t>Be familiar with safe work practices in the lab.</a:t>
            </a:r>
            <a:endParaRPr lang="en-US" dirty="0">
              <a:solidFill>
                <a:srgbClr val="002060"/>
              </a:solidFill>
            </a:endParaRPr>
          </a:p>
          <a:p>
            <a:pPr lvl="1">
              <a:buFont typeface="Arial" panose="020B0604020202020204" pitchFamily="34" charset="0"/>
              <a:buChar char="•"/>
            </a:pPr>
            <a:endParaRPr lang="en-US" dirty="0">
              <a:solidFill>
                <a:srgbClr val="002060"/>
              </a:solidFill>
            </a:endParaRPr>
          </a:p>
          <a:p>
            <a:endParaRPr lang="en-US" dirty="0"/>
          </a:p>
        </p:txBody>
      </p:sp>
    </p:spTree>
    <p:extLst>
      <p:ext uri="{BB962C8B-B14F-4D97-AF65-F5344CB8AC3E}">
        <p14:creationId xmlns:p14="http://schemas.microsoft.com/office/powerpoint/2010/main" val="155640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Course Overview</a:t>
            </a:r>
            <a:endParaRPr lang="en-US" dirty="0"/>
          </a:p>
        </p:txBody>
      </p:sp>
      <p:sp>
        <p:nvSpPr>
          <p:cNvPr id="3" name="Content Placeholder 2"/>
          <p:cNvSpPr>
            <a:spLocks noGrp="1"/>
          </p:cNvSpPr>
          <p:nvPr>
            <p:ph idx="1"/>
          </p:nvPr>
        </p:nvSpPr>
        <p:spPr>
          <a:xfrm>
            <a:off x="381000" y="1600200"/>
            <a:ext cx="8686800" cy="4525963"/>
          </a:xfrm>
        </p:spPr>
        <p:txBody>
          <a:bodyPr>
            <a:normAutofit fontScale="55000" lnSpcReduction="20000"/>
          </a:bodyPr>
          <a:lstStyle/>
          <a:p>
            <a:r>
              <a:rPr lang="en-US" sz="3800" b="1" i="1" dirty="0" smtClean="0"/>
              <a:t>Experiments and Activities (tentatively)</a:t>
            </a:r>
          </a:p>
          <a:p>
            <a:r>
              <a:rPr lang="en-US" b="1" i="1" dirty="0">
                <a:solidFill>
                  <a:srgbClr val="002060"/>
                </a:solidFill>
              </a:rPr>
              <a:t>Meeting </a:t>
            </a:r>
            <a:r>
              <a:rPr lang="en-US" b="1" i="1" dirty="0" smtClean="0">
                <a:solidFill>
                  <a:srgbClr val="002060"/>
                </a:solidFill>
              </a:rPr>
              <a:t>1 : </a:t>
            </a:r>
            <a:r>
              <a:rPr lang="en-US" dirty="0" smtClean="0">
                <a:solidFill>
                  <a:srgbClr val="002060"/>
                </a:solidFill>
              </a:rPr>
              <a:t>Check-in</a:t>
            </a:r>
            <a:r>
              <a:rPr lang="en-US" dirty="0">
                <a:solidFill>
                  <a:srgbClr val="002060"/>
                </a:solidFill>
              </a:rPr>
              <a:t>, Coenzyme Synthesis of </a:t>
            </a:r>
            <a:r>
              <a:rPr lang="en-US" dirty="0" smtClean="0">
                <a:solidFill>
                  <a:srgbClr val="002060"/>
                </a:solidFill>
              </a:rPr>
              <a:t>Benzoin, </a:t>
            </a:r>
            <a:r>
              <a:rPr lang="en-US" dirty="0">
                <a:solidFill>
                  <a:srgbClr val="002060"/>
                </a:solidFill>
              </a:rPr>
              <a:t>Molecular Modeling (</a:t>
            </a:r>
            <a:r>
              <a:rPr lang="en-US" dirty="0" smtClean="0">
                <a:solidFill>
                  <a:srgbClr val="002060"/>
                </a:solidFill>
              </a:rPr>
              <a:t>I)</a:t>
            </a:r>
          </a:p>
          <a:p>
            <a:r>
              <a:rPr lang="en-US" b="1" i="1" dirty="0" smtClean="0">
                <a:solidFill>
                  <a:srgbClr val="002060"/>
                </a:solidFill>
              </a:rPr>
              <a:t>Meeting 2: </a:t>
            </a:r>
            <a:r>
              <a:rPr lang="en-US" dirty="0" smtClean="0">
                <a:solidFill>
                  <a:srgbClr val="002060"/>
                </a:solidFill>
              </a:rPr>
              <a:t>Elimination Reaction from 2-Methylcyclohexanols (</a:t>
            </a:r>
            <a:r>
              <a:rPr lang="en-US" i="1" dirty="0" smtClean="0">
                <a:solidFill>
                  <a:srgbClr val="002060"/>
                </a:solidFill>
              </a:rPr>
              <a:t>GC Analysis</a:t>
            </a:r>
            <a:r>
              <a:rPr lang="en-US" dirty="0" smtClean="0">
                <a:solidFill>
                  <a:srgbClr val="002060"/>
                </a:solidFill>
              </a:rPr>
              <a:t>, </a:t>
            </a:r>
            <a:br>
              <a:rPr lang="en-US" dirty="0" smtClean="0">
                <a:solidFill>
                  <a:srgbClr val="002060"/>
                </a:solidFill>
              </a:rPr>
            </a:br>
            <a:r>
              <a:rPr lang="en-US" dirty="0" smtClean="0">
                <a:solidFill>
                  <a:srgbClr val="002060"/>
                </a:solidFill>
              </a:rPr>
              <a:t>                  </a:t>
            </a:r>
            <a:r>
              <a:rPr lang="en-US" i="1" dirty="0" smtClean="0">
                <a:solidFill>
                  <a:srgbClr val="002060"/>
                </a:solidFill>
              </a:rPr>
              <a:t>Simple Distillation)</a:t>
            </a:r>
            <a:endParaRPr lang="en-US" dirty="0">
              <a:solidFill>
                <a:srgbClr val="002060"/>
              </a:solidFill>
            </a:endParaRPr>
          </a:p>
          <a:p>
            <a:r>
              <a:rPr lang="en-US" b="1" i="1" dirty="0">
                <a:solidFill>
                  <a:srgbClr val="002060"/>
                </a:solidFill>
              </a:rPr>
              <a:t>Meeting </a:t>
            </a:r>
            <a:r>
              <a:rPr lang="en-US" b="1" i="1" dirty="0" smtClean="0">
                <a:solidFill>
                  <a:srgbClr val="002060"/>
                </a:solidFill>
              </a:rPr>
              <a:t>3: </a:t>
            </a:r>
            <a:r>
              <a:rPr lang="en-US" dirty="0" smtClean="0">
                <a:solidFill>
                  <a:srgbClr val="002060"/>
                </a:solidFill>
              </a:rPr>
              <a:t>Reduction </a:t>
            </a:r>
            <a:r>
              <a:rPr lang="en-US" dirty="0">
                <a:solidFill>
                  <a:srgbClr val="002060"/>
                </a:solidFill>
              </a:rPr>
              <a:t>of </a:t>
            </a:r>
            <a:r>
              <a:rPr lang="en-US" i="1" dirty="0">
                <a:solidFill>
                  <a:srgbClr val="002060"/>
                </a:solidFill>
              </a:rPr>
              <a:t>D</a:t>
            </a:r>
            <a:r>
              <a:rPr lang="en-US" dirty="0">
                <a:solidFill>
                  <a:srgbClr val="002060"/>
                </a:solidFill>
              </a:rPr>
              <a:t>-(+)-Camphor</a:t>
            </a:r>
            <a:r>
              <a:rPr lang="en-US" dirty="0" smtClean="0">
                <a:solidFill>
                  <a:srgbClr val="002060"/>
                </a:solidFill>
              </a:rPr>
              <a:t>: (-)-</a:t>
            </a:r>
            <a:r>
              <a:rPr lang="en-US" dirty="0">
                <a:solidFill>
                  <a:srgbClr val="002060"/>
                </a:solidFill>
              </a:rPr>
              <a:t>Isoborneol/(+)-</a:t>
            </a:r>
            <a:r>
              <a:rPr lang="en-US" dirty="0" smtClean="0">
                <a:solidFill>
                  <a:srgbClr val="002060"/>
                </a:solidFill>
              </a:rPr>
              <a:t>Borneol </a:t>
            </a:r>
            <a:br>
              <a:rPr lang="en-US" dirty="0" smtClean="0">
                <a:solidFill>
                  <a:srgbClr val="002060"/>
                </a:solidFill>
              </a:rPr>
            </a:br>
            <a:r>
              <a:rPr lang="en-US" dirty="0" smtClean="0">
                <a:solidFill>
                  <a:srgbClr val="002060"/>
                </a:solidFill>
              </a:rPr>
              <a:t>                   (</a:t>
            </a:r>
            <a:r>
              <a:rPr lang="en-US" i="1" dirty="0" smtClean="0">
                <a:solidFill>
                  <a:srgbClr val="002060"/>
                </a:solidFill>
              </a:rPr>
              <a:t>GC </a:t>
            </a:r>
            <a:r>
              <a:rPr lang="en-US" i="1" dirty="0">
                <a:solidFill>
                  <a:srgbClr val="002060"/>
                </a:solidFill>
              </a:rPr>
              <a:t>Analysis, </a:t>
            </a:r>
            <a:r>
              <a:rPr lang="en-US" i="1" dirty="0" smtClean="0">
                <a:solidFill>
                  <a:srgbClr val="002060"/>
                </a:solidFill>
              </a:rPr>
              <a:t>Polarimetry)</a:t>
            </a:r>
          </a:p>
          <a:p>
            <a:r>
              <a:rPr lang="en-US" b="1" i="1" dirty="0">
                <a:solidFill>
                  <a:srgbClr val="002060"/>
                </a:solidFill>
              </a:rPr>
              <a:t>Meeting </a:t>
            </a:r>
            <a:r>
              <a:rPr lang="en-US" b="1" i="1" dirty="0" smtClean="0">
                <a:solidFill>
                  <a:srgbClr val="002060"/>
                </a:solidFill>
              </a:rPr>
              <a:t>4: </a:t>
            </a:r>
            <a:r>
              <a:rPr lang="en-US" dirty="0" smtClean="0">
                <a:solidFill>
                  <a:srgbClr val="002060"/>
                </a:solidFill>
              </a:rPr>
              <a:t>Oxidation </a:t>
            </a:r>
            <a:r>
              <a:rPr lang="en-US" dirty="0">
                <a:solidFill>
                  <a:srgbClr val="002060"/>
                </a:solidFill>
              </a:rPr>
              <a:t>of Benzoin </a:t>
            </a:r>
            <a:r>
              <a:rPr lang="en-US" dirty="0" smtClean="0">
                <a:solidFill>
                  <a:srgbClr val="002060"/>
                </a:solidFill>
              </a:rPr>
              <a:t>(</a:t>
            </a:r>
            <a:r>
              <a:rPr lang="en-US" dirty="0">
                <a:solidFill>
                  <a:srgbClr val="002060"/>
                </a:solidFill>
              </a:rPr>
              <a:t>Phase Transfer Catalysis</a:t>
            </a:r>
            <a:r>
              <a:rPr lang="en-US" dirty="0" smtClean="0">
                <a:solidFill>
                  <a:srgbClr val="002060"/>
                </a:solidFill>
              </a:rPr>
              <a:t>), </a:t>
            </a:r>
            <a:r>
              <a:rPr lang="en-US" dirty="0">
                <a:solidFill>
                  <a:srgbClr val="002060"/>
                </a:solidFill>
              </a:rPr>
              <a:t>Molecular </a:t>
            </a:r>
            <a:r>
              <a:rPr lang="en-US" dirty="0" smtClean="0">
                <a:solidFill>
                  <a:srgbClr val="002060"/>
                </a:solidFill>
              </a:rPr>
              <a:t/>
            </a:r>
            <a:br>
              <a:rPr lang="en-US" dirty="0" smtClean="0">
                <a:solidFill>
                  <a:srgbClr val="002060"/>
                </a:solidFill>
              </a:rPr>
            </a:br>
            <a:r>
              <a:rPr lang="en-US" dirty="0" smtClean="0">
                <a:solidFill>
                  <a:srgbClr val="002060"/>
                </a:solidFill>
              </a:rPr>
              <a:t>                   Modeling </a:t>
            </a:r>
            <a:r>
              <a:rPr lang="en-US" dirty="0">
                <a:solidFill>
                  <a:srgbClr val="002060"/>
                </a:solidFill>
              </a:rPr>
              <a:t>(</a:t>
            </a:r>
            <a:r>
              <a:rPr lang="en-US" dirty="0" smtClean="0">
                <a:solidFill>
                  <a:srgbClr val="002060"/>
                </a:solidFill>
              </a:rPr>
              <a:t>II)  (</a:t>
            </a:r>
            <a:r>
              <a:rPr lang="en-US" i="1" dirty="0" smtClean="0">
                <a:solidFill>
                  <a:srgbClr val="002060"/>
                </a:solidFill>
              </a:rPr>
              <a:t>Recrystallization</a:t>
            </a:r>
            <a:r>
              <a:rPr lang="en-US" i="1" dirty="0">
                <a:solidFill>
                  <a:srgbClr val="002060"/>
                </a:solidFill>
              </a:rPr>
              <a:t>, Column </a:t>
            </a:r>
            <a:r>
              <a:rPr lang="en-US" i="1" dirty="0" smtClean="0">
                <a:solidFill>
                  <a:srgbClr val="002060"/>
                </a:solidFill>
              </a:rPr>
              <a:t>Chromatography, HPLC)</a:t>
            </a:r>
          </a:p>
          <a:p>
            <a:r>
              <a:rPr lang="en-US" b="1" i="1" dirty="0">
                <a:solidFill>
                  <a:srgbClr val="002060"/>
                </a:solidFill>
              </a:rPr>
              <a:t>Meeting </a:t>
            </a:r>
            <a:r>
              <a:rPr lang="en-US" b="1" i="1" dirty="0" smtClean="0">
                <a:solidFill>
                  <a:srgbClr val="002060"/>
                </a:solidFill>
              </a:rPr>
              <a:t>5: </a:t>
            </a:r>
            <a:r>
              <a:rPr lang="en-US" dirty="0" smtClean="0">
                <a:solidFill>
                  <a:srgbClr val="002060"/>
                </a:solidFill>
              </a:rPr>
              <a:t>Aldol Condensation (</a:t>
            </a:r>
            <a:r>
              <a:rPr lang="en-US" i="1" dirty="0" smtClean="0">
                <a:solidFill>
                  <a:srgbClr val="002060"/>
                </a:solidFill>
              </a:rPr>
              <a:t>TLC Analysis</a:t>
            </a:r>
            <a:r>
              <a:rPr lang="en-US" i="1" dirty="0">
                <a:solidFill>
                  <a:srgbClr val="002060"/>
                </a:solidFill>
              </a:rPr>
              <a:t>, UV-Vis,</a:t>
            </a:r>
            <a:r>
              <a:rPr lang="en-US" dirty="0">
                <a:solidFill>
                  <a:srgbClr val="002060"/>
                </a:solidFill>
              </a:rPr>
              <a:t> </a:t>
            </a:r>
            <a:r>
              <a:rPr lang="en-US" i="1" dirty="0" smtClean="0">
                <a:solidFill>
                  <a:srgbClr val="002060"/>
                </a:solidFill>
              </a:rPr>
              <a:t>Recrystallization)</a:t>
            </a:r>
          </a:p>
          <a:p>
            <a:r>
              <a:rPr lang="en-US" b="1" i="1" dirty="0">
                <a:solidFill>
                  <a:srgbClr val="002060"/>
                </a:solidFill>
              </a:rPr>
              <a:t>Meeting </a:t>
            </a:r>
            <a:r>
              <a:rPr lang="en-US" b="1" i="1" dirty="0" smtClean="0">
                <a:solidFill>
                  <a:srgbClr val="002060"/>
                </a:solidFill>
              </a:rPr>
              <a:t>6: </a:t>
            </a:r>
            <a:r>
              <a:rPr lang="en-US" dirty="0" smtClean="0">
                <a:solidFill>
                  <a:srgbClr val="002060"/>
                </a:solidFill>
              </a:rPr>
              <a:t>Diels-Alder Reaction</a:t>
            </a:r>
            <a:r>
              <a:rPr lang="en-US" b="1" dirty="0" smtClean="0">
                <a:solidFill>
                  <a:srgbClr val="002060"/>
                </a:solidFill>
              </a:rPr>
              <a:t> </a:t>
            </a:r>
            <a:r>
              <a:rPr lang="en-US" dirty="0" smtClean="0">
                <a:solidFill>
                  <a:srgbClr val="002060"/>
                </a:solidFill>
              </a:rPr>
              <a:t>(</a:t>
            </a:r>
            <a:r>
              <a:rPr lang="en-US" i="1" dirty="0" smtClean="0">
                <a:solidFill>
                  <a:srgbClr val="002060"/>
                </a:solidFill>
              </a:rPr>
              <a:t>Recrystallization)</a:t>
            </a:r>
            <a:endParaRPr lang="en-US" dirty="0">
              <a:solidFill>
                <a:srgbClr val="002060"/>
              </a:solidFill>
            </a:endParaRPr>
          </a:p>
          <a:p>
            <a:r>
              <a:rPr lang="en-US" b="1" i="1" dirty="0" smtClean="0">
                <a:solidFill>
                  <a:srgbClr val="002060"/>
                </a:solidFill>
              </a:rPr>
              <a:t>Meeting 7: </a:t>
            </a:r>
            <a:r>
              <a:rPr lang="en-US" dirty="0" smtClean="0">
                <a:solidFill>
                  <a:srgbClr val="002060"/>
                </a:solidFill>
              </a:rPr>
              <a:t>Synthesis of </a:t>
            </a:r>
            <a:r>
              <a:rPr lang="en-US" dirty="0" err="1" smtClean="0">
                <a:solidFill>
                  <a:srgbClr val="002060"/>
                </a:solidFill>
              </a:rPr>
              <a:t>Coumarins</a:t>
            </a:r>
            <a:r>
              <a:rPr lang="en-US" dirty="0" smtClean="0">
                <a:solidFill>
                  <a:srgbClr val="002060"/>
                </a:solidFill>
              </a:rPr>
              <a:t> </a:t>
            </a:r>
            <a:r>
              <a:rPr lang="en-US" i="1" dirty="0" smtClean="0">
                <a:solidFill>
                  <a:srgbClr val="002060"/>
                </a:solidFill>
              </a:rPr>
              <a:t>(Microwave Synthesis, Fluorescence)</a:t>
            </a:r>
            <a:br>
              <a:rPr lang="en-US" i="1" dirty="0" smtClean="0">
                <a:solidFill>
                  <a:srgbClr val="002060"/>
                </a:solidFill>
              </a:rPr>
            </a:br>
            <a:r>
              <a:rPr lang="en-US" i="1" dirty="0" smtClean="0">
                <a:solidFill>
                  <a:srgbClr val="002060"/>
                </a:solidFill>
              </a:rPr>
              <a:t>                   </a:t>
            </a:r>
            <a:r>
              <a:rPr lang="en-US" dirty="0" smtClean="0">
                <a:solidFill>
                  <a:srgbClr val="002060"/>
                </a:solidFill>
              </a:rPr>
              <a:t>Synthesis of Benzopinacol via </a:t>
            </a:r>
            <a:r>
              <a:rPr lang="en-US" dirty="0" err="1" smtClean="0">
                <a:solidFill>
                  <a:srgbClr val="002060"/>
                </a:solidFill>
              </a:rPr>
              <a:t>Photoreduction</a:t>
            </a:r>
            <a:r>
              <a:rPr lang="en-US" dirty="0" smtClean="0">
                <a:solidFill>
                  <a:srgbClr val="002060"/>
                </a:solidFill>
              </a:rPr>
              <a:t> of Benzophenone (</a:t>
            </a:r>
            <a:r>
              <a:rPr lang="en-US" i="1" dirty="0" smtClean="0">
                <a:solidFill>
                  <a:srgbClr val="002060"/>
                </a:solidFill>
              </a:rPr>
              <a:t>HPLC</a:t>
            </a:r>
            <a:r>
              <a:rPr lang="en-US" dirty="0" smtClean="0">
                <a:solidFill>
                  <a:srgbClr val="002060"/>
                </a:solidFill>
              </a:rPr>
              <a:t>)</a:t>
            </a:r>
          </a:p>
          <a:p>
            <a:r>
              <a:rPr lang="en-US" b="1" i="1" dirty="0" smtClean="0">
                <a:solidFill>
                  <a:srgbClr val="002060"/>
                </a:solidFill>
              </a:rPr>
              <a:t>Meeting 8: </a:t>
            </a:r>
            <a:r>
              <a:rPr lang="en-US" dirty="0">
                <a:solidFill>
                  <a:srgbClr val="002060"/>
                </a:solidFill>
              </a:rPr>
              <a:t>Synthesis and Identification of an Ester (</a:t>
            </a:r>
            <a:r>
              <a:rPr lang="en-US" i="1" dirty="0">
                <a:solidFill>
                  <a:srgbClr val="002060"/>
                </a:solidFill>
              </a:rPr>
              <a:t>Extraction, Vacuum </a:t>
            </a:r>
            <a:r>
              <a:rPr lang="en-US" i="1" dirty="0" smtClean="0">
                <a:solidFill>
                  <a:srgbClr val="002060"/>
                </a:solidFill>
              </a:rPr>
              <a:t/>
            </a:r>
            <a:br>
              <a:rPr lang="en-US" i="1" dirty="0" smtClean="0">
                <a:solidFill>
                  <a:srgbClr val="002060"/>
                </a:solidFill>
              </a:rPr>
            </a:br>
            <a:r>
              <a:rPr lang="en-US" i="1" dirty="0" smtClean="0">
                <a:solidFill>
                  <a:srgbClr val="002060"/>
                </a:solidFill>
              </a:rPr>
              <a:t>                   Distillation</a:t>
            </a:r>
            <a:r>
              <a:rPr lang="en-US" i="1" dirty="0">
                <a:solidFill>
                  <a:srgbClr val="002060"/>
                </a:solidFill>
              </a:rPr>
              <a:t>, NMR </a:t>
            </a:r>
            <a:r>
              <a:rPr lang="en-US" i="1" dirty="0" smtClean="0">
                <a:solidFill>
                  <a:srgbClr val="002060"/>
                </a:solidFill>
              </a:rPr>
              <a:t>Spectroscopy</a:t>
            </a:r>
            <a:r>
              <a:rPr lang="en-US" i="1" dirty="0">
                <a:solidFill>
                  <a:srgbClr val="002060"/>
                </a:solidFill>
              </a:rPr>
              <a:t>)</a:t>
            </a:r>
          </a:p>
          <a:p>
            <a:r>
              <a:rPr lang="en-US" b="1" i="1" dirty="0" smtClean="0">
                <a:solidFill>
                  <a:srgbClr val="002060"/>
                </a:solidFill>
              </a:rPr>
              <a:t>Meeting </a:t>
            </a:r>
            <a:r>
              <a:rPr lang="en-US" b="1" i="1" dirty="0">
                <a:solidFill>
                  <a:srgbClr val="002060"/>
                </a:solidFill>
              </a:rPr>
              <a:t>9</a:t>
            </a:r>
            <a:r>
              <a:rPr lang="en-US" b="1" i="1" dirty="0" smtClean="0">
                <a:solidFill>
                  <a:srgbClr val="002060"/>
                </a:solidFill>
              </a:rPr>
              <a:t>: </a:t>
            </a:r>
            <a:r>
              <a:rPr lang="en-US" dirty="0" smtClean="0">
                <a:solidFill>
                  <a:srgbClr val="002060"/>
                </a:solidFill>
              </a:rPr>
              <a:t>Finish </a:t>
            </a:r>
            <a:r>
              <a:rPr lang="en-US" dirty="0">
                <a:solidFill>
                  <a:srgbClr val="002060"/>
                </a:solidFill>
              </a:rPr>
              <a:t>up </a:t>
            </a:r>
            <a:r>
              <a:rPr lang="en-US" dirty="0" smtClean="0">
                <a:solidFill>
                  <a:srgbClr val="002060"/>
                </a:solidFill>
              </a:rPr>
              <a:t>Photochemistry Experiment/ NMR </a:t>
            </a:r>
            <a:r>
              <a:rPr lang="en-US" dirty="0">
                <a:solidFill>
                  <a:srgbClr val="002060"/>
                </a:solidFill>
              </a:rPr>
              <a:t>Simulations </a:t>
            </a:r>
            <a:r>
              <a:rPr lang="en-US" dirty="0" smtClean="0">
                <a:solidFill>
                  <a:srgbClr val="002060"/>
                </a:solidFill>
              </a:rPr>
              <a:t>(ACD)</a:t>
            </a:r>
            <a:r>
              <a:rPr lang="en-US" b="1" dirty="0" smtClean="0">
                <a:solidFill>
                  <a:srgbClr val="002060"/>
                </a:solidFill>
              </a:rPr>
              <a:t>	</a:t>
            </a:r>
          </a:p>
          <a:p>
            <a:r>
              <a:rPr lang="en-US" b="1" i="1" dirty="0" smtClean="0">
                <a:solidFill>
                  <a:srgbClr val="002060"/>
                </a:solidFill>
              </a:rPr>
              <a:t>Meeting </a:t>
            </a:r>
            <a:r>
              <a:rPr lang="en-US" b="1" i="1" dirty="0">
                <a:solidFill>
                  <a:srgbClr val="002060"/>
                </a:solidFill>
              </a:rPr>
              <a:t>10</a:t>
            </a:r>
            <a:r>
              <a:rPr lang="en-US" b="1" dirty="0" smtClean="0">
                <a:solidFill>
                  <a:srgbClr val="002060"/>
                </a:solidFill>
              </a:rPr>
              <a:t>: </a:t>
            </a:r>
            <a:r>
              <a:rPr lang="en-US" dirty="0" smtClean="0">
                <a:solidFill>
                  <a:srgbClr val="002060"/>
                </a:solidFill>
              </a:rPr>
              <a:t>Clean-up</a:t>
            </a:r>
            <a:r>
              <a:rPr lang="en-US" dirty="0">
                <a:solidFill>
                  <a:srgbClr val="002060"/>
                </a:solidFill>
              </a:rPr>
              <a:t>, </a:t>
            </a:r>
            <a:r>
              <a:rPr lang="en-US" dirty="0" smtClean="0">
                <a:solidFill>
                  <a:srgbClr val="002060"/>
                </a:solidFill>
              </a:rPr>
              <a:t>Check-out, Web Spectra – Combined Spectra Problems </a:t>
            </a:r>
          </a:p>
          <a:p>
            <a:endParaRPr lang="en-US" dirty="0" smtClean="0"/>
          </a:p>
          <a:p>
            <a:endParaRPr lang="en-US" dirty="0"/>
          </a:p>
          <a:p>
            <a:endParaRPr lang="en-US" dirty="0"/>
          </a:p>
          <a:p>
            <a:endParaRPr lang="en-US" dirty="0"/>
          </a:p>
          <a:p>
            <a:endParaRPr lang="en-US" b="1" dirty="0" smtClean="0"/>
          </a:p>
          <a:p>
            <a:endParaRPr lang="en-US" b="1" dirty="0"/>
          </a:p>
          <a:p>
            <a:endParaRPr lang="en-US" b="1" dirty="0"/>
          </a:p>
          <a:p>
            <a:endParaRPr lang="en-US" dirty="0"/>
          </a:p>
        </p:txBody>
      </p:sp>
    </p:spTree>
    <p:extLst>
      <p:ext uri="{BB962C8B-B14F-4D97-AF65-F5344CB8AC3E}">
        <p14:creationId xmlns:p14="http://schemas.microsoft.com/office/powerpoint/2010/main" val="1418817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Administrative Issues</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524000"/>
            <a:ext cx="8229600" cy="5181600"/>
          </a:xfrm>
        </p:spPr>
        <p:txBody>
          <a:bodyPr>
            <a:normAutofit fontScale="70000" lnSpcReduction="20000"/>
          </a:bodyPr>
          <a:lstStyle/>
          <a:p>
            <a:r>
              <a:rPr lang="en-US" dirty="0" smtClean="0">
                <a:latin typeface="Times New Roman" pitchFamily="18" charset="0"/>
                <a:cs typeface="Times New Roman" pitchFamily="18" charset="0"/>
              </a:rPr>
              <a:t>Make sure that you arrive on time to your first in-lab meeting because if you are more than 15 minutes late, you will lose your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spot in the course. Excuses do not count later on i.e., “</a:t>
            </a:r>
            <a:r>
              <a:rPr lang="en-US" b="1" i="1" dirty="0" smtClean="0">
                <a:solidFill>
                  <a:srgbClr val="FF0000"/>
                </a:solidFill>
                <a:latin typeface="Times New Roman" pitchFamily="18" charset="0"/>
                <a:cs typeface="Times New Roman" pitchFamily="18" charset="0"/>
              </a:rPr>
              <a:t>I did not </a:t>
            </a:r>
            <a:br>
              <a:rPr lang="en-US" b="1" i="1" dirty="0" smtClean="0">
                <a:solidFill>
                  <a:srgbClr val="FF0000"/>
                </a:solidFill>
                <a:latin typeface="Times New Roman" pitchFamily="18" charset="0"/>
                <a:cs typeface="Times New Roman" pitchFamily="18" charset="0"/>
              </a:rPr>
            </a:br>
            <a:r>
              <a:rPr lang="en-US" b="1" i="1" dirty="0" smtClean="0">
                <a:solidFill>
                  <a:srgbClr val="FF0000"/>
                </a:solidFill>
                <a:latin typeface="Times New Roman" pitchFamily="18" charset="0"/>
                <a:cs typeface="Times New Roman" pitchFamily="18" charset="0"/>
              </a:rPr>
              <a:t>think that the lab meets during week 1</a:t>
            </a:r>
            <a:r>
              <a:rPr lang="en-US" dirty="0" smtClean="0">
                <a:latin typeface="Times New Roman" pitchFamily="18" charset="0"/>
                <a:cs typeface="Times New Roman" pitchFamily="18" charset="0"/>
              </a:rPr>
              <a:t>” or “</a:t>
            </a:r>
            <a:r>
              <a:rPr lang="en-US" b="1" i="1" dirty="0" smtClean="0">
                <a:solidFill>
                  <a:srgbClr val="FF0000"/>
                </a:solidFill>
                <a:latin typeface="Times New Roman" pitchFamily="18" charset="0"/>
                <a:cs typeface="Times New Roman" pitchFamily="18" charset="0"/>
              </a:rPr>
              <a:t>I did not find the lab</a:t>
            </a:r>
            <a:r>
              <a:rPr lang="en-US" dirty="0" smtClean="0">
                <a:latin typeface="Times New Roman" pitchFamily="18" charset="0"/>
                <a:cs typeface="Times New Roman" pitchFamily="18" charset="0"/>
              </a:rPr>
              <a:t>”. The first sections (1 A (YH 1096), 1 B (YH 1111)) will meet on </a:t>
            </a:r>
            <a:r>
              <a:rPr lang="en-US" b="1" dirty="0" smtClean="0">
                <a:solidFill>
                  <a:srgbClr val="FF0000"/>
                </a:solidFill>
                <a:latin typeface="Times New Roman" pitchFamily="18" charset="0"/>
                <a:cs typeface="Times New Roman" pitchFamily="18" charset="0"/>
              </a:rPr>
              <a:t>3/29/2016 at 1 pm</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Wait-listed students will be accommodated if space becomes available (N&lt;20): chemistry, biochemistry &gt; other majors &gt; extension students, priority in within a group will be given to seniority</a:t>
            </a:r>
          </a:p>
          <a:p>
            <a:r>
              <a:rPr lang="en-US" dirty="0" smtClean="0">
                <a:latin typeface="Times New Roman" pitchFamily="18" charset="0"/>
                <a:cs typeface="Times New Roman" pitchFamily="18" charset="0"/>
              </a:rPr>
              <a:t>If you are added to the roster, the instructor will report you to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department to been enrolled (usually at the end of week 1),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do not ask about this issue before beginning of meeting 2. </a:t>
            </a:r>
          </a:p>
          <a:p>
            <a:r>
              <a:rPr lang="en-US" dirty="0" smtClean="0">
                <a:latin typeface="Times New Roman" pitchFamily="18" charset="0"/>
                <a:cs typeface="Times New Roman" pitchFamily="18" charset="0"/>
              </a:rPr>
              <a:t>Note that the online quiz system is independent from URSA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 is administered by the instructor! It will not be active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before the end of meeting 1.</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Textbooks/Readers</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600200"/>
            <a:ext cx="8382000" cy="4525963"/>
          </a:xfrm>
        </p:spPr>
        <p:txBody>
          <a:bodyPr>
            <a:normAutofit fontScale="77500" lnSpcReduction="20000"/>
          </a:bodyPr>
          <a:lstStyle/>
          <a:p>
            <a:r>
              <a:rPr lang="en-US" dirty="0" smtClean="0">
                <a:latin typeface="Times New Roman" pitchFamily="18" charset="0"/>
                <a:cs typeface="Times New Roman" pitchFamily="18" charset="0"/>
              </a:rPr>
              <a:t>The course reader bundle (= main reader (</a:t>
            </a:r>
            <a:r>
              <a:rPr lang="en-US" b="1" dirty="0" smtClean="0">
                <a:solidFill>
                  <a:srgbClr val="FFFF00"/>
                </a:solidFill>
                <a:latin typeface="Times New Roman" pitchFamily="18" charset="0"/>
                <a:cs typeface="Times New Roman" pitchFamily="18" charset="0"/>
              </a:rPr>
              <a:t>bright yellow</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Survival Kit reader (generally referred to as SKR, </a:t>
            </a:r>
            <a:r>
              <a:rPr lang="en-US" b="1" dirty="0" smtClean="0">
                <a:solidFill>
                  <a:srgbClr val="FF3300"/>
                </a:solidFill>
                <a:latin typeface="Times New Roman" pitchFamily="18" charset="0"/>
                <a:cs typeface="Times New Roman" pitchFamily="18" charset="0"/>
              </a:rPr>
              <a:t>orange</a:t>
            </a:r>
            <a:r>
              <a:rPr lang="en-US" dirty="0" smtClean="0">
                <a:latin typeface="Times New Roman" pitchFamily="18" charset="0"/>
                <a:cs typeface="Times New Roman" pitchFamily="18" charset="0"/>
              </a:rPr>
              <a:t>) and the exam collection  (</a:t>
            </a:r>
            <a:r>
              <a:rPr lang="en-US" b="1" dirty="0" smtClean="0">
                <a:solidFill>
                  <a:srgbClr val="FFFF66"/>
                </a:solidFill>
                <a:latin typeface="Times New Roman" pitchFamily="18" charset="0"/>
                <a:cs typeface="Times New Roman" pitchFamily="18" charset="0"/>
              </a:rPr>
              <a:t>pale yellow</a:t>
            </a:r>
            <a:r>
              <a:rPr lang="en-US" dirty="0" smtClean="0">
                <a:latin typeface="Times New Roman" pitchFamily="18" charset="0"/>
                <a:cs typeface="Times New Roman" pitchFamily="18" charset="0"/>
              </a:rPr>
              <a:t>)) is available from Course Reader Materials (1081 Westwood Blvd.)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for $65. It is highly advisable to have the latest version (Spring 2016) because this is the basis for the experiments and the quizzes/final exam.</a:t>
            </a:r>
          </a:p>
          <a:p>
            <a:r>
              <a:rPr lang="en-US" dirty="0" smtClean="0">
                <a:latin typeface="Times New Roman" pitchFamily="18" charset="0"/>
                <a:cs typeface="Times New Roman" pitchFamily="18" charset="0"/>
              </a:rPr>
              <a:t>Recommended: </a:t>
            </a:r>
            <a:r>
              <a:rPr lang="en-US" dirty="0" err="1" smtClean="0">
                <a:latin typeface="Times New Roman" pitchFamily="18" charset="0"/>
                <a:cs typeface="Times New Roman" pitchFamily="18" charset="0"/>
              </a:rPr>
              <a:t>Mohrig</a:t>
            </a:r>
            <a:r>
              <a:rPr lang="en-US" dirty="0" smtClean="0">
                <a:latin typeface="Times New Roman" pitchFamily="18" charset="0"/>
                <a:cs typeface="Times New Roman" pitchFamily="18" charset="0"/>
              </a:rPr>
              <a:t> et al., Techniques in Organic Chemistry (online: $47.99 (4</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edition, 180 days) via </a:t>
            </a:r>
            <a:r>
              <a:rPr lang="en-US" dirty="0" err="1" smtClean="0">
                <a:latin typeface="Times New Roman" pitchFamily="18" charset="0"/>
                <a:cs typeface="Times New Roman" pitchFamily="18" charset="0"/>
              </a:rPr>
              <a:t>coursesmart</a:t>
            </a:r>
            <a:r>
              <a:rPr lang="en-US" dirty="0" smtClean="0">
                <a:latin typeface="Times New Roman" pitchFamily="18" charset="0"/>
                <a:cs typeface="Times New Roman" pitchFamily="18" charset="0"/>
              </a:rPr>
              <a:t>), most students usually have a copy already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if they were recently enrolled in Chem 30AL </a:t>
            </a:r>
          </a:p>
          <a:p>
            <a:r>
              <a:rPr lang="en-US" dirty="0" smtClean="0">
                <a:latin typeface="Times New Roman" pitchFamily="18" charset="0"/>
                <a:cs typeface="Times New Roman" pitchFamily="18" charset="0"/>
              </a:rPr>
              <a:t>Organic textbook for reference i.e., Brown and Foote, </a:t>
            </a:r>
            <a:r>
              <a:rPr lang="en-US" dirty="0" err="1" smtClean="0">
                <a:latin typeface="Times New Roman" pitchFamily="18" charset="0"/>
                <a:cs typeface="Times New Roman" pitchFamily="18" charset="0"/>
              </a:rPr>
              <a:t>McMurry</a:t>
            </a:r>
            <a:r>
              <a:rPr lang="en-US" dirty="0" smtClean="0">
                <a:latin typeface="Times New Roman" pitchFamily="18" charset="0"/>
                <a:cs typeface="Times New Roman" pitchFamily="18" charset="0"/>
              </a:rPr>
              <a:t>, Wade, </a:t>
            </a:r>
            <a:r>
              <a:rPr lang="en-US" dirty="0" err="1" smtClean="0">
                <a:latin typeface="Times New Roman" pitchFamily="18" charset="0"/>
                <a:cs typeface="Times New Roman" pitchFamily="18" charset="0"/>
              </a:rPr>
              <a:t>Vollhardt</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Schore</a:t>
            </a:r>
            <a:r>
              <a:rPr lang="en-US" dirty="0" smtClean="0">
                <a:latin typeface="Times New Roman" pitchFamily="18" charset="0"/>
                <a:cs typeface="Times New Roman" pitchFamily="18" charset="0"/>
              </a:rPr>
              <a:t>, etc.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Preparation for In-lab Meeting I</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381000" y="1371600"/>
            <a:ext cx="8305800" cy="5029200"/>
          </a:xfrm>
        </p:spPr>
        <p:txBody>
          <a:bodyPr>
            <a:noAutofit/>
          </a:bodyPr>
          <a:lstStyle/>
          <a:p>
            <a:r>
              <a:rPr lang="en-US" sz="2000" b="1" dirty="0" smtClean="0">
                <a:latin typeface="Times New Roman" pitchFamily="18" charset="0"/>
                <a:cs typeface="Times New Roman" pitchFamily="18" charset="0"/>
              </a:rPr>
              <a:t>Pre-lab write-up (for more details consult your TA)</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Title</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Purpose</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Introduction (balanced chemical equations, mechanism, key steps in </a:t>
            </a:r>
            <a:br>
              <a:rPr lang="en-US" sz="2000" dirty="0" smtClean="0">
                <a:solidFill>
                  <a:srgbClr val="000066"/>
                </a:solidFill>
                <a:latin typeface="Times New Roman" pitchFamily="18" charset="0"/>
                <a:cs typeface="Times New Roman" pitchFamily="18" charset="0"/>
              </a:rPr>
            </a:br>
            <a:r>
              <a:rPr lang="en-US" sz="2000" dirty="0" smtClean="0">
                <a:solidFill>
                  <a:srgbClr val="000066"/>
                </a:solidFill>
                <a:latin typeface="Times New Roman" pitchFamily="18" charset="0"/>
                <a:cs typeface="Times New Roman" pitchFamily="18" charset="0"/>
              </a:rPr>
              <a:t>the procedure)</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Detailed procedure</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Detailed safety information of </a:t>
            </a:r>
            <a:r>
              <a:rPr lang="en-US" sz="2000" i="1" dirty="0" smtClean="0">
                <a:solidFill>
                  <a:srgbClr val="000066"/>
                </a:solidFill>
                <a:latin typeface="Times New Roman" pitchFamily="18" charset="0"/>
                <a:cs typeface="Times New Roman" pitchFamily="18" charset="0"/>
              </a:rPr>
              <a:t>ALL</a:t>
            </a:r>
            <a:r>
              <a:rPr lang="en-US" sz="2000" dirty="0" smtClean="0">
                <a:solidFill>
                  <a:srgbClr val="000066"/>
                </a:solidFill>
                <a:latin typeface="Times New Roman" pitchFamily="18" charset="0"/>
                <a:cs typeface="Times New Roman" pitchFamily="18" charset="0"/>
              </a:rPr>
              <a:t> chemicals used in the project</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Physical properties of </a:t>
            </a:r>
            <a:r>
              <a:rPr lang="en-US" sz="2000" i="1" dirty="0" smtClean="0">
                <a:solidFill>
                  <a:srgbClr val="000066"/>
                </a:solidFill>
                <a:latin typeface="Times New Roman" pitchFamily="18" charset="0"/>
                <a:cs typeface="Times New Roman" pitchFamily="18" charset="0"/>
              </a:rPr>
              <a:t>ALL</a:t>
            </a:r>
            <a:r>
              <a:rPr lang="en-US" sz="2000" dirty="0" smtClean="0">
                <a:solidFill>
                  <a:srgbClr val="000066"/>
                </a:solidFill>
                <a:latin typeface="Times New Roman" pitchFamily="18" charset="0"/>
                <a:cs typeface="Times New Roman" pitchFamily="18" charset="0"/>
              </a:rPr>
              <a:t> chemicals (melting point, boiling point, solubility, etc.)</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Spectroscopic information (Xerox copy of infrared spectra (reactants and product) have to be included)</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Reference section</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Answers to pre-lab questions posted on the course website (for sample report see SKR 9)</a:t>
            </a:r>
          </a:p>
        </p:txBody>
      </p:sp>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4400" dirty="0">
                <a:solidFill>
                  <a:srgbClr val="002060"/>
                </a:solidFill>
                <a:latin typeface="Times New Roman" pitchFamily="18" charset="0"/>
                <a:cs typeface="Times New Roman" pitchFamily="18" charset="0"/>
              </a:rPr>
              <a:t>Preparation for </a:t>
            </a:r>
            <a:r>
              <a:rPr lang="en-US" sz="4400" dirty="0" smtClean="0">
                <a:solidFill>
                  <a:srgbClr val="002060"/>
                </a:solidFill>
                <a:latin typeface="Times New Roman" pitchFamily="18" charset="0"/>
                <a:cs typeface="Times New Roman" pitchFamily="18" charset="0"/>
              </a:rPr>
              <a:t>In-lab Meeting II</a:t>
            </a:r>
            <a:endParaRPr lang="en-US" dirty="0"/>
          </a:p>
        </p:txBody>
      </p:sp>
      <p:sp>
        <p:nvSpPr>
          <p:cNvPr id="2" name="Content Placeholder 1"/>
          <p:cNvSpPr>
            <a:spLocks noGrp="1"/>
          </p:cNvSpPr>
          <p:nvPr>
            <p:ph idx="1"/>
          </p:nvPr>
        </p:nvSpPr>
        <p:spPr>
          <a:xfrm>
            <a:off x="457200" y="1524000"/>
            <a:ext cx="8382000" cy="4572000"/>
          </a:xfrm>
        </p:spPr>
        <p:txBody>
          <a:bodyPr>
            <a:normAutofit fontScale="77500" lnSpcReduction="20000"/>
          </a:bodyPr>
          <a:lstStyle/>
          <a:p>
            <a:r>
              <a:rPr lang="en-US" b="1" dirty="0" smtClean="0"/>
              <a:t>Online Quizzes</a:t>
            </a:r>
          </a:p>
          <a:p>
            <a:pPr lvl="1">
              <a:buFont typeface="Arial" panose="020B0604020202020204" pitchFamily="34" charset="0"/>
              <a:buChar char="•"/>
            </a:pPr>
            <a:r>
              <a:rPr lang="en-US" dirty="0">
                <a:solidFill>
                  <a:srgbClr val="002060"/>
                </a:solidFill>
                <a:latin typeface="Times New Roman" pitchFamily="18" charset="0"/>
                <a:cs typeface="Times New Roman" pitchFamily="18" charset="0"/>
              </a:rPr>
              <a:t>Take the online quiz if is required </a:t>
            </a:r>
            <a:r>
              <a:rPr lang="en-US" dirty="0" smtClean="0">
                <a:solidFill>
                  <a:srgbClr val="002060"/>
                </a:solidFill>
                <a:latin typeface="Times New Roman" pitchFamily="18" charset="0"/>
                <a:cs typeface="Times New Roman" pitchFamily="18" charset="0"/>
              </a:rPr>
              <a:t>(meeting 2 through meeting 8) </a:t>
            </a:r>
            <a:r>
              <a:rPr lang="en-US" dirty="0">
                <a:solidFill>
                  <a:srgbClr val="002060"/>
                </a:solidFill>
                <a:latin typeface="Times New Roman" pitchFamily="18" charset="0"/>
                <a:cs typeface="Times New Roman" pitchFamily="18" charset="0"/>
              </a:rPr>
              <a:t>until </a:t>
            </a:r>
            <a:r>
              <a:rPr lang="en-US" b="1" dirty="0">
                <a:solidFill>
                  <a:srgbClr val="002060"/>
                </a:solidFill>
                <a:latin typeface="Times New Roman" pitchFamily="18" charset="0"/>
                <a:cs typeface="Times New Roman" pitchFamily="18" charset="0"/>
              </a:rPr>
              <a:t>60 minutes </a:t>
            </a:r>
            <a:r>
              <a:rPr lang="en-US" dirty="0">
                <a:solidFill>
                  <a:srgbClr val="002060"/>
                </a:solidFill>
                <a:latin typeface="Times New Roman" pitchFamily="18" charset="0"/>
                <a:cs typeface="Times New Roman" pitchFamily="18" charset="0"/>
              </a:rPr>
              <a:t>before your in-lab meeting. </a:t>
            </a:r>
            <a:r>
              <a:rPr lang="en-US" dirty="0" smtClean="0">
                <a:solidFill>
                  <a:srgbClr val="002060"/>
                </a:solidFill>
                <a:latin typeface="Times New Roman" pitchFamily="18" charset="0"/>
                <a:cs typeface="Times New Roman" pitchFamily="18" charset="0"/>
              </a:rPr>
              <a:t>However, it </a:t>
            </a:r>
            <a:r>
              <a:rPr lang="en-US" dirty="0">
                <a:solidFill>
                  <a:srgbClr val="002060"/>
                </a:solidFill>
                <a:latin typeface="Times New Roman" pitchFamily="18" charset="0"/>
                <a:cs typeface="Times New Roman" pitchFamily="18" charset="0"/>
              </a:rPr>
              <a:t>is not advisable to wait until 12 pm </a:t>
            </a:r>
            <a:r>
              <a:rPr lang="en-US" dirty="0" smtClean="0">
                <a:solidFill>
                  <a:srgbClr val="002060"/>
                </a:solidFill>
                <a:latin typeface="Times New Roman" pitchFamily="18" charset="0"/>
                <a:cs typeface="Times New Roman" pitchFamily="18" charset="0"/>
              </a:rPr>
              <a:t>to </a:t>
            </a:r>
            <a:r>
              <a:rPr lang="en-US" dirty="0">
                <a:solidFill>
                  <a:srgbClr val="002060"/>
                </a:solidFill>
                <a:latin typeface="Times New Roman" pitchFamily="18" charset="0"/>
                <a:cs typeface="Times New Roman" pitchFamily="18" charset="0"/>
              </a:rPr>
              <a:t>take the online </a:t>
            </a:r>
            <a:r>
              <a:rPr lang="en-US" dirty="0" smtClean="0">
                <a:solidFill>
                  <a:srgbClr val="002060"/>
                </a:solidFill>
                <a:latin typeface="Times New Roman" pitchFamily="18" charset="0"/>
                <a:cs typeface="Times New Roman" pitchFamily="18" charset="0"/>
              </a:rPr>
              <a:t>quiz</a:t>
            </a:r>
            <a:r>
              <a:rPr lang="en-US" dirty="0">
                <a:solidFill>
                  <a:srgbClr val="002060"/>
                </a:solidFill>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in case technically difficulties arise.</a:t>
            </a:r>
          </a:p>
          <a:p>
            <a:pPr lvl="1">
              <a:buFont typeface="Arial" panose="020B0604020202020204" pitchFamily="34" charset="0"/>
              <a:buChar char="•"/>
            </a:pPr>
            <a:r>
              <a:rPr lang="en-US" dirty="0" smtClean="0">
                <a:solidFill>
                  <a:srgbClr val="002060"/>
                </a:solidFill>
                <a:latin typeface="Times New Roman" pitchFamily="18" charset="0"/>
                <a:cs typeface="Times New Roman" pitchFamily="18" charset="0"/>
              </a:rPr>
              <a:t>The </a:t>
            </a:r>
            <a:r>
              <a:rPr lang="en-US" dirty="0">
                <a:solidFill>
                  <a:srgbClr val="002060"/>
                </a:solidFill>
                <a:latin typeface="Times New Roman" pitchFamily="18" charset="0"/>
                <a:cs typeface="Times New Roman" pitchFamily="18" charset="0"/>
              </a:rPr>
              <a:t>link to the online quiz is posted on </a:t>
            </a:r>
            <a:r>
              <a:rPr lang="en-US" dirty="0" smtClean="0">
                <a:solidFill>
                  <a:srgbClr val="002060"/>
                </a:solidFill>
                <a:latin typeface="Times New Roman" pitchFamily="18" charset="0"/>
                <a:cs typeface="Times New Roman" pitchFamily="18" charset="0"/>
              </a:rPr>
              <a:t>the homework </a:t>
            </a:r>
            <a:r>
              <a:rPr lang="en-US" dirty="0">
                <a:solidFill>
                  <a:srgbClr val="002060"/>
                </a:solidFill>
                <a:latin typeface="Times New Roman" pitchFamily="18" charset="0"/>
                <a:cs typeface="Times New Roman" pitchFamily="18" charset="0"/>
              </a:rPr>
              <a:t>assignment. </a:t>
            </a:r>
            <a:endParaRPr lang="en-US" dirty="0" smtClean="0">
              <a:solidFill>
                <a:srgbClr val="002060"/>
              </a:solidFill>
              <a:latin typeface="Times New Roman" pitchFamily="18" charset="0"/>
              <a:cs typeface="Times New Roman" pitchFamily="18" charset="0"/>
            </a:endParaRPr>
          </a:p>
          <a:p>
            <a:pPr lvl="1">
              <a:buFont typeface="Arial" panose="020B0604020202020204" pitchFamily="34" charset="0"/>
              <a:buChar char="•"/>
            </a:pPr>
            <a:r>
              <a:rPr lang="en-US" dirty="0" smtClean="0">
                <a:solidFill>
                  <a:srgbClr val="002060"/>
                </a:solidFill>
                <a:latin typeface="Times New Roman" pitchFamily="18" charset="0"/>
                <a:cs typeface="Times New Roman" pitchFamily="18" charset="0"/>
              </a:rPr>
              <a:t>Note </a:t>
            </a:r>
            <a:r>
              <a:rPr lang="en-US" dirty="0">
                <a:solidFill>
                  <a:srgbClr val="002060"/>
                </a:solidFill>
                <a:latin typeface="Times New Roman" pitchFamily="18" charset="0"/>
                <a:cs typeface="Times New Roman" pitchFamily="18" charset="0"/>
              </a:rPr>
              <a:t>that even though you can view/print the online quiz several times, you can take the quiz only once. </a:t>
            </a:r>
            <a:endParaRPr lang="en-US" dirty="0" smtClean="0">
              <a:solidFill>
                <a:srgbClr val="002060"/>
              </a:solidFill>
              <a:latin typeface="Times New Roman" pitchFamily="18" charset="0"/>
              <a:cs typeface="Times New Roman" pitchFamily="18" charset="0"/>
            </a:endParaRPr>
          </a:p>
          <a:p>
            <a:pPr lvl="1">
              <a:buFont typeface="Arial" panose="020B0604020202020204" pitchFamily="34" charset="0"/>
              <a:buChar char="•"/>
            </a:pPr>
            <a:r>
              <a:rPr lang="en-US" dirty="0" smtClean="0">
                <a:solidFill>
                  <a:srgbClr val="002060"/>
                </a:solidFill>
                <a:latin typeface="Times New Roman" pitchFamily="18" charset="0"/>
                <a:cs typeface="Times New Roman" pitchFamily="18" charset="0"/>
              </a:rPr>
              <a:t>No </a:t>
            </a:r>
            <a:r>
              <a:rPr lang="en-US" dirty="0">
                <a:solidFill>
                  <a:srgbClr val="002060"/>
                </a:solidFill>
                <a:latin typeface="Times New Roman" pitchFamily="18" charset="0"/>
                <a:cs typeface="Times New Roman" pitchFamily="18" charset="0"/>
              </a:rPr>
              <a:t>answer keys will  be posted. If you have problems with the quizzes (less than 7 points), you should see the teaching assistant or the instructor to clarify topics before you attend the lab. </a:t>
            </a:r>
            <a:endParaRPr lang="en-US" dirty="0" smtClean="0">
              <a:solidFill>
                <a:srgbClr val="002060"/>
              </a:solidFill>
              <a:latin typeface="Times New Roman" pitchFamily="18" charset="0"/>
              <a:cs typeface="Times New Roman" pitchFamily="18" charset="0"/>
            </a:endParaRPr>
          </a:p>
          <a:p>
            <a:pPr lvl="1">
              <a:buFont typeface="Arial" panose="020B0604020202020204" pitchFamily="34" charset="0"/>
              <a:buChar char="•"/>
            </a:pPr>
            <a:r>
              <a:rPr lang="en-US" b="1" dirty="0" smtClean="0">
                <a:solidFill>
                  <a:srgbClr val="C00000"/>
                </a:solidFill>
                <a:latin typeface="Times New Roman" pitchFamily="18" charset="0"/>
                <a:cs typeface="Times New Roman" pitchFamily="18" charset="0"/>
              </a:rPr>
              <a:t>The first online quiz will not be active before 4/1/2016 at 2 pm due to enrollment issues. Please check early if you can log on to the system so that any problems can be resolved if needed.</a:t>
            </a:r>
            <a:endParaRPr lang="en-US" b="1" dirty="0">
              <a:solidFill>
                <a:srgbClr val="C00000"/>
              </a:solidFill>
            </a:endParaRPr>
          </a:p>
        </p:txBody>
      </p:sp>
    </p:spTree>
    <p:extLst>
      <p:ext uri="{BB962C8B-B14F-4D97-AF65-F5344CB8AC3E}">
        <p14:creationId xmlns:p14="http://schemas.microsoft.com/office/powerpoint/2010/main" val="43078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4400" dirty="0">
                <a:solidFill>
                  <a:srgbClr val="002060"/>
                </a:solidFill>
                <a:latin typeface="Times New Roman" pitchFamily="18" charset="0"/>
                <a:cs typeface="Times New Roman" pitchFamily="18" charset="0"/>
              </a:rPr>
              <a:t>Preparation for </a:t>
            </a:r>
            <a:r>
              <a:rPr lang="en-US" sz="4400" dirty="0" smtClean="0">
                <a:solidFill>
                  <a:srgbClr val="002060"/>
                </a:solidFill>
                <a:latin typeface="Times New Roman" pitchFamily="18" charset="0"/>
                <a:cs typeface="Times New Roman" pitchFamily="18" charset="0"/>
              </a:rPr>
              <a:t>In-lab Meeting III</a:t>
            </a:r>
            <a:endParaRPr lang="en-US" dirty="0"/>
          </a:p>
        </p:txBody>
      </p:sp>
      <p:sp>
        <p:nvSpPr>
          <p:cNvPr id="2" name="Content Placeholder 1"/>
          <p:cNvSpPr>
            <a:spLocks noGrp="1"/>
          </p:cNvSpPr>
          <p:nvPr>
            <p:ph idx="1"/>
          </p:nvPr>
        </p:nvSpPr>
        <p:spPr/>
        <p:txBody>
          <a:bodyPr/>
          <a:lstStyle/>
          <a:p>
            <a:r>
              <a:rPr lang="en-US" sz="2800" b="1" dirty="0">
                <a:solidFill>
                  <a:srgbClr val="C00000"/>
                </a:solidFill>
                <a:latin typeface="Times New Roman" pitchFamily="18" charset="0"/>
                <a:cs typeface="Times New Roman" pitchFamily="18" charset="0"/>
              </a:rPr>
              <a:t>Bottom line: The better you understand what you are about to do, the easier it will be in the lab. If you put in the time beforehand, you will be less stressed in the lab. Copying reports from friends/room mates, etc. might safe time initially, but it will show in the end (=final exam), where many of these students have experienced a Waterloo in the final exams.</a:t>
            </a:r>
          </a:p>
          <a:p>
            <a:endParaRPr lang="en-US" dirty="0"/>
          </a:p>
        </p:txBody>
      </p:sp>
    </p:spTree>
    <p:extLst>
      <p:ext uri="{BB962C8B-B14F-4D97-AF65-F5344CB8AC3E}">
        <p14:creationId xmlns:p14="http://schemas.microsoft.com/office/powerpoint/2010/main" val="3063552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2578</TotalTime>
  <Words>641</Words>
  <Application>Microsoft Office PowerPoint</Application>
  <PresentationFormat>On-screen Show (4:3)</PresentationFormat>
  <Paragraphs>83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Lecture 1a</vt:lpstr>
      <vt:lpstr>Motivation</vt:lpstr>
      <vt:lpstr>Learning Goals</vt:lpstr>
      <vt:lpstr>Course Overview</vt:lpstr>
      <vt:lpstr>Administrative Issues</vt:lpstr>
      <vt:lpstr>Textbooks/Readers</vt:lpstr>
      <vt:lpstr>Preparation for In-lab Meeting I</vt:lpstr>
      <vt:lpstr>Preparation for In-lab Meeting II</vt:lpstr>
      <vt:lpstr>Preparation for In-lab Meeting III</vt:lpstr>
      <vt:lpstr>Grades</vt:lpstr>
      <vt:lpstr>Instructor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30BL – Lecture 1a</dc:title>
  <dc:creator>A. Bacher</dc:creator>
  <cp:lastModifiedBy>Alf Bacher</cp:lastModifiedBy>
  <cp:revision>160</cp:revision>
  <dcterms:created xsi:type="dcterms:W3CDTF">2010-09-14T23:40:55Z</dcterms:created>
  <dcterms:modified xsi:type="dcterms:W3CDTF">2016-03-18T19:59:06Z</dcterms:modified>
</cp:coreProperties>
</file>